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89" r:id="rId8"/>
    <p:sldId id="263" r:id="rId9"/>
    <p:sldId id="271" r:id="rId10"/>
    <p:sldId id="264" r:id="rId11"/>
    <p:sldId id="265" r:id="rId12"/>
    <p:sldId id="287" r:id="rId13"/>
    <p:sldId id="266" r:id="rId14"/>
    <p:sldId id="267" r:id="rId15"/>
    <p:sldId id="277" r:id="rId16"/>
    <p:sldId id="268" r:id="rId17"/>
    <p:sldId id="269" r:id="rId18"/>
    <p:sldId id="272" r:id="rId19"/>
    <p:sldId id="273" r:id="rId20"/>
    <p:sldId id="274" r:id="rId21"/>
    <p:sldId id="275" r:id="rId22"/>
    <p:sldId id="276" r:id="rId23"/>
    <p:sldId id="270" r:id="rId24"/>
    <p:sldId id="28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78" r:id="rId33"/>
    <p:sldId id="286" r:id="rId34"/>
  </p:sldIdLst>
  <p:sldSz cx="10058400" cy="56515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A5838"/>
    <a:srgbClr val="3F3F3F"/>
    <a:srgbClr val="D3CC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8605" autoAdjust="0"/>
    <p:restoredTop sz="94660"/>
  </p:normalViewPr>
  <p:slideViewPr>
    <p:cSldViewPr snapToGrid="0" snapToObjects="1">
      <p:cViewPr varScale="1">
        <p:scale>
          <a:sx n="81" d="100"/>
          <a:sy n="81" d="100"/>
        </p:scale>
        <p:origin x="108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hyperlink" Target="https://fitcornoerasmus.weebly.com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png"/><Relationship Id="rId4" Type="http://schemas.openxmlformats.org/officeDocument/2006/relationships/image" Target="../media/image27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jp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gif"/><Relationship Id="rId2" Type="http://schemas.openxmlformats.org/officeDocument/2006/relationships/hyperlink" Target="http://focus-migration.hwwi.de/Romania.2515.0.html?&amp;L=1" TargetMode="Externa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c-grenoble.fr/comenius/berges/Documents/Romania/Causes%20of%20migration%20in%20Romania%20TR.pdf" TargetMode="External"/><Relationship Id="rId2" Type="http://schemas.openxmlformats.org/officeDocument/2006/relationships/hyperlink" Target="http://focus-migration.hwwi.de/Romania.2515.0.html?&amp;L=1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focus-migration.hwwi.de/Romania.2515.0.html?&amp;L=1" TargetMode="External"/><Relationship Id="rId2" Type="http://schemas.openxmlformats.org/officeDocument/2006/relationships/image" Target="../media/image40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ac-grenoble.fr/comenius/berges/Documents/Romania/Causes%20of%20migration%20in%20Romania%20TR.pdf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focus-migration.hwwi.de/Romania.2515.0.html?&amp;L=1" TargetMode="External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ac-grenoble.fr/comenius/berges/Documents/Romania/Causes%20of%20migration%20in%20Romania%20TR.pdf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http://focus-migration.hwwi.de/Romania.2515.0.html?&amp;L=1" TargetMode="External"/><Relationship Id="rId2" Type="http://schemas.openxmlformats.org/officeDocument/2006/relationships/image" Target="../media/image42.gif"/><Relationship Id="rId1" Type="http://schemas.openxmlformats.org/officeDocument/2006/relationships/slideLayout" Target="../slideLayouts/slideLayout7.xml"/><Relationship Id="rId4" Type="http://schemas.openxmlformats.org/officeDocument/2006/relationships/hyperlink" Target="http://www.ac-grenoble.fr/comenius/berges/Documents/Romania/Causes%20of%20migration%20in%20Romania%20TR.pdf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gif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ac-grenoble.fr/comenius/berges/Documents/Romania/Causes%20of%20migration%20in%20Romania%20TR.pdf" TargetMode="External"/><Relationship Id="rId4" Type="http://schemas.openxmlformats.org/officeDocument/2006/relationships/hyperlink" Target="http://focus-migration.hwwi.de/Romania.2515.0.html?&amp;L=1" TargetMode="Externa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0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  <p:pic>
        <p:nvPicPr>
          <p:cNvPr id="4" name="Les Choristes- Vois Sur Ton Chemin instrumental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24400" y="2520950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310486" y="1360503"/>
            <a:ext cx="3437427" cy="4859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2534" y="2382662"/>
            <a:ext cx="290124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Erasmus+</a:t>
            </a:r>
          </a:p>
          <a:p>
            <a:r>
              <a:rPr lang="en-US" sz="2800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F.I.T.C.O.R.N.O</a:t>
            </a:r>
          </a:p>
          <a:p>
            <a:r>
              <a:rPr lang="en-US" sz="2800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2800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rite </a:t>
            </a:r>
          </a:p>
          <a:p>
            <a:r>
              <a:rPr lang="en-US" sz="2800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2800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orld’s </a:t>
            </a:r>
          </a:p>
          <a:p>
            <a:r>
              <a:rPr lang="en-US" sz="2800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2800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ay Back!</a:t>
            </a:r>
            <a:endParaRPr lang="en-US" sz="2800" dirty="0">
              <a:solidFill>
                <a:srgbClr val="002060"/>
              </a:solidFill>
              <a:latin typeface="Baskerville Old Face" panose="02020602080505020303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430" y="555172"/>
            <a:ext cx="3490913" cy="4654551"/>
          </a:xfrm>
          <a:prstGeom prst="rect">
            <a:avLst/>
          </a:prstGeom>
          <a:ln>
            <a:solidFill>
              <a:srgbClr val="FFFF66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8" t="-1429" b="-1"/>
          <a:stretch/>
        </p:blipFill>
        <p:spPr>
          <a:xfrm rot="5400000">
            <a:off x="5841696" y="1825774"/>
            <a:ext cx="2767396" cy="4000502"/>
          </a:xfrm>
          <a:prstGeom prst="rect">
            <a:avLst/>
          </a:prstGeom>
          <a:ln>
            <a:solidFill>
              <a:srgbClr val="FFFF66"/>
            </a:solidFill>
          </a:ln>
        </p:spPr>
      </p:pic>
      <p:sp>
        <p:nvSpPr>
          <p:cNvPr id="4" name="Rectangle 3"/>
          <p:cNvSpPr/>
          <p:nvPr/>
        </p:nvSpPr>
        <p:spPr>
          <a:xfrm>
            <a:off x="5682342" y="555172"/>
            <a:ext cx="2677886" cy="1477328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Sometimes we were just thinking that birds </a:t>
            </a: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always find their way back</a:t>
            </a:r>
            <a:endParaRPr lang="en-US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5275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59645" y="87381"/>
            <a:ext cx="6879274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 smtClean="0">
              <a:solidFill>
                <a:srgbClr val="002060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US" sz="28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	</a:t>
            </a:r>
            <a:r>
              <a:rPr lang="en-US" sz="3200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Erasmus+ </a:t>
            </a:r>
          </a:p>
          <a:p>
            <a:pPr algn="ctr"/>
            <a:r>
              <a:rPr lang="en-US" sz="3200" b="1" dirty="0" smtClean="0">
                <a:solidFill>
                  <a:srgbClr val="FFFF00"/>
                </a:solidFill>
                <a:latin typeface="Baskerville Old Face" panose="02020602080505020303" pitchFamily="18" charset="0"/>
              </a:rPr>
              <a:t>F.I.T.C.O.R.N.O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2017-2019</a:t>
            </a:r>
          </a:p>
          <a:p>
            <a:pPr algn="ctr"/>
            <a:endParaRPr lang="en-US" sz="3200" dirty="0">
              <a:solidFill>
                <a:srgbClr val="002060"/>
              </a:solidFill>
              <a:latin typeface="Baskerville Old Face" panose="02020602080505020303" pitchFamily="18" charset="0"/>
              <a:hlinkClick r:id="rId2"/>
            </a:endParaRPr>
          </a:p>
          <a:p>
            <a:pPr algn="ctr"/>
            <a:r>
              <a:rPr lang="en-US" sz="3200" b="1" dirty="0">
                <a:solidFill>
                  <a:srgbClr val="002060"/>
                </a:solidFill>
                <a:latin typeface="Baskerville Old Face" panose="02020602080505020303" pitchFamily="18" charset="0"/>
                <a:hlinkClick r:id="rId2"/>
              </a:rPr>
              <a:t>https://fitcornoerasmus.weebly.com</a:t>
            </a:r>
            <a:endParaRPr lang="en-US" sz="3200" b="1" dirty="0">
              <a:solidFill>
                <a:srgbClr val="002060"/>
              </a:solidFill>
              <a:latin typeface="Baskerville Old Face" panose="02020602080505020303" pitchFamily="18" charset="0"/>
            </a:endParaRPr>
          </a:p>
          <a:p>
            <a:pPr algn="ctr"/>
            <a:endParaRPr lang="en-US" sz="3200" dirty="0" smtClean="0">
              <a:solidFill>
                <a:srgbClr val="002060"/>
              </a:solidFill>
              <a:latin typeface="Baskerville Old Face" panose="02020602080505020303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3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e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3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rite 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3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orld’s </a:t>
            </a:r>
          </a:p>
          <a:p>
            <a:pPr algn="ctr"/>
            <a:r>
              <a:rPr lang="en-US" sz="3200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W</a:t>
            </a:r>
            <a:r>
              <a:rPr lang="en-US" sz="3200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ay Back!</a:t>
            </a:r>
            <a:endParaRPr lang="en-US" sz="3200" b="1" dirty="0">
              <a:solidFill>
                <a:srgbClr val="002060"/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8919" y="261827"/>
            <a:ext cx="2520642" cy="720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675" y="1365955"/>
            <a:ext cx="2970000" cy="39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19164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85542" y="1069703"/>
            <a:ext cx="2085289" cy="92333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</a:rPr>
              <a:t>Romanian (Latin origin). Know the others? FR, IT, PT, SP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2400" y="199952"/>
            <a:ext cx="9601200" cy="523220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A5838"/>
                </a:solidFill>
                <a:latin typeface="Papyrus" panose="03070502060502030205" pitchFamily="66" charset="0"/>
              </a:rPr>
              <a:t>A Little </a:t>
            </a:r>
            <a:r>
              <a:rPr lang="en-US" sz="2800" dirty="0">
                <a:solidFill>
                  <a:srgbClr val="FA5838"/>
                </a:solidFill>
                <a:latin typeface="Papyrus" panose="03070502060502030205" pitchFamily="66" charset="0"/>
              </a:rPr>
              <a:t>H</a:t>
            </a:r>
            <a:r>
              <a:rPr lang="en-US" sz="2800" dirty="0" smtClean="0">
                <a:solidFill>
                  <a:srgbClr val="FA5838"/>
                </a:solidFill>
                <a:latin typeface="Papyrus" panose="03070502060502030205" pitchFamily="66" charset="0"/>
              </a:rPr>
              <a:t>istory…</a:t>
            </a:r>
          </a:p>
          <a:p>
            <a:endParaRPr lang="en-US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Origins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: Roman Empire and the Province of Dacia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r>
              <a:rPr lang="en-US" b="1" dirty="0" smtClean="0">
                <a:solidFill>
                  <a:srgbClr val="FA5838"/>
                </a:solidFill>
                <a:latin typeface="Papyrus" panose="03070502060502030205" pitchFamily="66" charset="0"/>
              </a:rPr>
              <a:t>Great EVENTS!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December 1</a:t>
            </a:r>
            <a:r>
              <a:rPr lang="en-US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st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, 1918 –  end of the 1</a:t>
            </a:r>
            <a:r>
              <a:rPr lang="en-US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st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World War &amp; The Great Union. 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Now, all the provinces of Romania unite. 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The Greater Romania is born (1918-1940)</a:t>
            </a:r>
          </a:p>
          <a:p>
            <a:endParaRPr lang="en-US" dirty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After the 2</a:t>
            </a:r>
            <a:r>
              <a:rPr lang="en-US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nd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World War….</a:t>
            </a:r>
            <a:endParaRPr lang="en-US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 smtClean="0">
              <a:solidFill>
                <a:srgbClr val="002060"/>
              </a:solidFill>
            </a:endParaRPr>
          </a:p>
          <a:p>
            <a:endParaRPr lang="en-US" dirty="0">
              <a:solidFill>
                <a:srgbClr val="002060"/>
              </a:solidFill>
            </a:endParaRPr>
          </a:p>
          <a:p>
            <a:pPr algn="r"/>
            <a:r>
              <a:rPr lang="en-US" dirty="0" smtClean="0">
                <a:solidFill>
                  <a:srgbClr val="002060"/>
                </a:solidFill>
              </a:rPr>
              <a:t> 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612" y="2613841"/>
            <a:ext cx="2487975" cy="181622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2061" y="3521952"/>
            <a:ext cx="1905000" cy="204787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0447" y="199952"/>
            <a:ext cx="2274973" cy="1969477"/>
          </a:xfrm>
          <a:prstGeom prst="rect">
            <a:avLst/>
          </a:prstGeom>
          <a:ln w="28575">
            <a:solidFill>
              <a:srgbClr val="3F3F3F"/>
            </a:solidFill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3340" y="159184"/>
            <a:ext cx="405752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 Black" panose="020B0A04020102020204" pitchFamily="34" charset="0"/>
              </a:rPr>
              <a:t>1947-1989 – Communist </a:t>
            </a:r>
            <a:r>
              <a:rPr lang="en-US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period</a:t>
            </a:r>
            <a:endParaRPr lang="en-US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776147" y="940865"/>
            <a:ext cx="2098431" cy="4293483"/>
          </a:xfrm>
          <a:prstGeom prst="rect">
            <a:avLst/>
          </a:prstGeom>
          <a:solidFill>
            <a:srgbClr val="3F3F3F"/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300" b="1" dirty="0">
                <a:solidFill>
                  <a:srgbClr val="FF0000"/>
                </a:solidFill>
                <a:latin typeface="Arial Black" panose="020B0A04020102020204" pitchFamily="34" charset="0"/>
              </a:rPr>
              <a:t>NO </a:t>
            </a:r>
            <a:r>
              <a:rPr lang="en-US" sz="23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freedom</a:t>
            </a:r>
          </a:p>
          <a:p>
            <a:endParaRPr lang="en-US" sz="23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en-US" sz="23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300" b="1" dirty="0">
                <a:solidFill>
                  <a:srgbClr val="FF0000"/>
                </a:solidFill>
                <a:latin typeface="Arial Black" panose="020B0A04020102020204" pitchFamily="34" charset="0"/>
              </a:rPr>
              <a:t>Borders are </a:t>
            </a:r>
            <a:r>
              <a:rPr lang="en-US" sz="20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CLOSED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3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en-US" sz="23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COLD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sz="2300" b="1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sz="23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FEAR </a:t>
            </a:r>
            <a:endParaRPr lang="en-US" sz="2300" b="1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768" y="629117"/>
            <a:ext cx="3462557" cy="24237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1611" y="729718"/>
            <a:ext cx="2931688" cy="22046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775" y="3153508"/>
            <a:ext cx="3423486" cy="2337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3770" y="3135549"/>
            <a:ext cx="3580953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80152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203340" y="159184"/>
            <a:ext cx="40575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  <a:latin typeface="Arial Black" panose="020B0A04020102020204" pitchFamily="34" charset="0"/>
              </a:rPr>
              <a:t>1947-1989 – Communist </a:t>
            </a:r>
            <a:r>
              <a:rPr lang="en-US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period</a:t>
            </a:r>
            <a:endParaRPr lang="en-US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70606" y="727808"/>
            <a:ext cx="4180509" cy="27910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47" y="2346747"/>
            <a:ext cx="5995026" cy="268434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41045" y="1632900"/>
            <a:ext cx="4101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Never ending queues for food…</a:t>
            </a:r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001240" y="3989238"/>
            <a:ext cx="27224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Orphans forgotten…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3081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8319" y="159184"/>
            <a:ext cx="3377343" cy="236127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70" y="2825263"/>
            <a:ext cx="5030567" cy="2826238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038103" y="139494"/>
            <a:ext cx="5233227" cy="1200329"/>
          </a:xfrm>
          <a:prstGeom prst="rect">
            <a:avLst/>
          </a:prstGeom>
          <a:solidFill>
            <a:srgbClr val="FFFF66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21</a:t>
            </a:r>
            <a:r>
              <a:rPr lang="en-US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st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of</a:t>
            </a:r>
            <a:r>
              <a:rPr lang="en-US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December, 1989 </a:t>
            </a:r>
            <a:r>
              <a:rPr lang="en-US" dirty="0">
                <a:solidFill>
                  <a:srgbClr val="002060"/>
                </a:solidFill>
                <a:latin typeface="Arial Black" panose="020B0A04020102020204" pitchFamily="34" charset="0"/>
              </a:rPr>
              <a:t>– 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The Revolution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2004 – NATO</a:t>
            </a:r>
          </a:p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1</a:t>
            </a:r>
            <a:r>
              <a:rPr lang="en-US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st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of January, 2007 – European Union</a:t>
            </a:r>
          </a:p>
          <a:p>
            <a:endParaRPr lang="en-US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734836" y="2215486"/>
            <a:ext cx="1813317" cy="369332"/>
          </a:xfrm>
          <a:prstGeom prst="rect">
            <a:avLst/>
          </a:prstGeom>
          <a:solidFill>
            <a:srgbClr val="FFFF66"/>
          </a:solidFill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New hopes…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379327" y="3854235"/>
            <a:ext cx="215798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Democracy</a:t>
            </a:r>
          </a:p>
          <a:p>
            <a:endParaRPr lang="en-US" sz="1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Freedom</a:t>
            </a:r>
          </a:p>
          <a:p>
            <a:endParaRPr lang="en-US" sz="1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Borders opened</a:t>
            </a:r>
          </a:p>
          <a:p>
            <a:endParaRPr lang="en-US" sz="1600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6655" y="1460133"/>
            <a:ext cx="2827542" cy="2120657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7102930" y="2725683"/>
            <a:ext cx="2732732" cy="2585323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002060"/>
                </a:solidFill>
                <a:latin typeface="Arial Black" panose="020B0A04020102020204" pitchFamily="34" charset="0"/>
              </a:rPr>
              <a:t>People are free 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to: 	</a:t>
            </a:r>
            <a:endParaRPr lang="ro-RO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ro-RO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Think, </a:t>
            </a:r>
          </a:p>
          <a:p>
            <a:pPr algn="ctr"/>
            <a:r>
              <a:rPr lang="en-US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Talk, </a:t>
            </a:r>
          </a:p>
          <a:p>
            <a:pPr algn="ctr"/>
            <a:r>
              <a:rPr lang="en-US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Express, </a:t>
            </a:r>
          </a:p>
          <a:p>
            <a:pPr algn="ctr"/>
            <a:r>
              <a:rPr lang="en-US" dirty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Travel and… 		EVEN</a:t>
            </a:r>
          </a:p>
          <a:p>
            <a:pPr algn="ctr"/>
            <a:endParaRPr lang="en-US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algn="ctr"/>
            <a:r>
              <a:rPr lang="en-US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	</a:t>
            </a:r>
            <a:r>
              <a:rPr lang="en-US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MIGRATE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65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793631" y="4047310"/>
            <a:ext cx="33645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</a:rPr>
              <a:t>We are back to our project of</a:t>
            </a:r>
          </a:p>
          <a:p>
            <a:r>
              <a:rPr lang="en-US" b="1" dirty="0" smtClean="0">
                <a:solidFill>
                  <a:schemeClr val="bg1"/>
                </a:solidFill>
                <a:latin typeface="Baskerville Old Face" panose="02020602080505020303" pitchFamily="18" charset="0"/>
              </a:rPr>
              <a:t>M.I.G.R.A.T.I.O.N</a:t>
            </a:r>
            <a:r>
              <a:rPr lang="en-US" b="1" dirty="0" smtClean="0">
                <a:solidFill>
                  <a:schemeClr val="bg1"/>
                </a:solidFill>
              </a:rPr>
              <a:t>.</a:t>
            </a:r>
            <a:endParaRPr lang="en-US" b="1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739866" y="1838989"/>
            <a:ext cx="1758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NOW, in 2018…</a:t>
            </a:r>
            <a:endParaRPr lang="en-US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7515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1389" y="345334"/>
            <a:ext cx="6720000" cy="5040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188226"/>
            <a:ext cx="1877786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2060"/>
                </a:solidFill>
                <a:latin typeface="Arial Black" panose="020B0A04020102020204" pitchFamily="34" charset="0"/>
              </a:rPr>
              <a:t>Erasmus+</a:t>
            </a:r>
          </a:p>
          <a:p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F.I.T.C.O.R.N.O</a:t>
            </a:r>
          </a:p>
          <a:p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Students, </a:t>
            </a:r>
          </a:p>
          <a:p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Parents, </a:t>
            </a:r>
          </a:p>
          <a:p>
            <a:r>
              <a:rPr lang="en-US" sz="16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Teachers!</a:t>
            </a:r>
          </a:p>
        </p:txBody>
      </p:sp>
      <p:sp>
        <p:nvSpPr>
          <p:cNvPr id="4" name="Rectangle 3"/>
          <p:cNvSpPr/>
          <p:nvPr/>
        </p:nvSpPr>
        <p:spPr>
          <a:xfrm>
            <a:off x="8683661" y="4628105"/>
            <a:ext cx="117879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Romania, </a:t>
            </a:r>
          </a:p>
          <a:p>
            <a:r>
              <a:rPr lang="en-US" sz="14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March 2018</a:t>
            </a:r>
            <a:endParaRPr lang="en-US" sz="1400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7035" y="345334"/>
            <a:ext cx="3644354" cy="113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447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8952" y="332629"/>
            <a:ext cx="5029200" cy="5232202"/>
          </a:xfrm>
          <a:prstGeom prst="rect">
            <a:avLst/>
          </a:prstGeom>
          <a:solidFill>
            <a:srgbClr val="FFFF66"/>
          </a:solidFill>
        </p:spPr>
        <p:txBody>
          <a:bodyPr>
            <a:spAutoFit/>
          </a:bodyPr>
          <a:lstStyle/>
          <a:p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B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Baskerville Old Face" panose="02020602080505020303" pitchFamily="18" charset="0"/>
              </a:rPr>
              <a:t>ACKGROUND</a:t>
            </a:r>
            <a:r>
              <a:rPr lang="en-US" b="1" dirty="0" smtClean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 </a:t>
            </a:r>
            <a:r>
              <a:rPr lang="en-US" sz="2400" b="1" dirty="0" smtClean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I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  <a:latin typeface="Baskerville Old Face" panose="02020602080505020303" pitchFamily="18" charset="0"/>
              </a:rPr>
              <a:t>NFORMATION</a:t>
            </a:r>
          </a:p>
          <a:p>
            <a:endParaRPr lang="en-US" b="1" dirty="0" smtClean="0">
              <a:solidFill>
                <a:srgbClr val="002060"/>
              </a:solidFill>
              <a:latin typeface="Baskerville Old Face" panose="02020602080505020303" pitchFamily="18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Baskerville Old Face" panose="02020602080505020303" pitchFamily="18" charset="0"/>
              </a:rPr>
              <a:t>Capital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: </a:t>
            </a:r>
            <a:r>
              <a:rPr lang="en-US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Bucharest</a:t>
            </a:r>
          </a:p>
          <a:p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/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FF0000"/>
                </a:solidFill>
                <a:latin typeface="Baskerville Old Face" panose="02020602080505020303" pitchFamily="18" charset="0"/>
              </a:rPr>
              <a:t>Official language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: Romanian 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FFC000"/>
                </a:solidFill>
                <a:latin typeface="Baskerville Old Face" panose="02020602080505020303" pitchFamily="18" charset="0"/>
              </a:rPr>
              <a:t>Area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: 237,500 km2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00B050"/>
                </a:solidFill>
                <a:latin typeface="Baskerville Old Face" panose="02020602080505020303" pitchFamily="18" charset="0"/>
              </a:rPr>
              <a:t>Population 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(2002): 21,680,974 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92D050"/>
                </a:solidFill>
                <a:latin typeface="Baskerville Old Face" panose="02020602080505020303" pitchFamily="18" charset="0"/>
              </a:rPr>
              <a:t>Population density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: 90.9 inhabitants per km2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00B0F0"/>
                </a:solidFill>
                <a:latin typeface="Baskerville Old Face" panose="02020602080505020303" pitchFamily="18" charset="0"/>
              </a:rPr>
              <a:t>Population growth 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(natural increase in 2005): -1.9 %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0070C0"/>
                </a:solidFill>
                <a:latin typeface="Baskerville Old Face" panose="02020602080505020303" pitchFamily="18" charset="0"/>
              </a:rPr>
              <a:t>Foreign citizens as percentage of total population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: 0.2 % (MIRA)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 err="1">
                <a:solidFill>
                  <a:srgbClr val="7030A0"/>
                </a:solidFill>
                <a:latin typeface="Baskerville Old Face" panose="02020602080505020303" pitchFamily="18" charset="0"/>
              </a:rPr>
              <a:t>Labour</a:t>
            </a:r>
            <a:r>
              <a:rPr lang="en-US" b="1" dirty="0">
                <a:solidFill>
                  <a:srgbClr val="7030A0"/>
                </a:solidFill>
                <a:latin typeface="Baskerville Old Face" panose="02020602080505020303" pitchFamily="18" charset="0"/>
              </a:rPr>
              <a:t> force participation rate 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(2005): 62.4 % (INS)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chemeClr val="accent6">
                    <a:lumMod val="75000"/>
                  </a:schemeClr>
                </a:solidFill>
                <a:latin typeface="Baskerville Old Face" panose="02020602080505020303" pitchFamily="18" charset="0"/>
              </a:rPr>
              <a:t>Unemployment rate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: 4.5 % (April 2007) 5.4 % (2006) 5.9 % (2005) (INS)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Baskerville Old Face" panose="02020602080505020303" pitchFamily="18" charset="0"/>
              </a:rPr>
              <a:t>Religions</a:t>
            </a:r>
            <a:r>
              <a:rPr lang="en-US" b="1" dirty="0" smtClean="0">
                <a:solidFill>
                  <a:srgbClr val="002060"/>
                </a:solidFill>
                <a:latin typeface="Baskerville Old Face" panose="02020602080505020303" pitchFamily="18" charset="0"/>
              </a:rPr>
              <a:t> </a:t>
            </a: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(2002 census): 86.8 % Romanian Orthodox; 4.7 % Roman Catholic; 3.2 % Reformed, 1,5 % Pentecostal, 0.9 % Greek Catholic, </a:t>
            </a:r>
            <a:b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</a:br>
            <a:r>
              <a:rPr lang="en-US" b="1" dirty="0">
                <a:solidFill>
                  <a:srgbClr val="002060"/>
                </a:solidFill>
                <a:latin typeface="Baskerville Old Face" panose="02020602080505020303" pitchFamily="18" charset="0"/>
              </a:rPr>
              <a:t>2.7 % other; 0.2 % no religion, atheist or not stated</a:t>
            </a:r>
          </a:p>
        </p:txBody>
      </p:sp>
      <p:sp>
        <p:nvSpPr>
          <p:cNvPr id="4" name="Rectangle 3"/>
          <p:cNvSpPr/>
          <p:nvPr/>
        </p:nvSpPr>
        <p:spPr>
          <a:xfrm>
            <a:off x="5158152" y="5272442"/>
            <a:ext cx="463061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Source: </a:t>
            </a:r>
            <a:r>
              <a:rPr lang="en-US" sz="1200" dirty="0" smtClean="0">
                <a:solidFill>
                  <a:srgbClr val="0070C0"/>
                </a:solidFill>
                <a:hlinkClick r:id="rId2"/>
              </a:rPr>
              <a:t>http</a:t>
            </a:r>
            <a:r>
              <a:rPr lang="en-US" sz="1200" dirty="0">
                <a:solidFill>
                  <a:srgbClr val="0070C0"/>
                </a:solidFill>
                <a:hlinkClick r:id="rId2"/>
              </a:rPr>
              <a:t>://focus-migration.hwwi.de/Romania.2515.0.html?&amp;</a:t>
            </a:r>
            <a:r>
              <a:rPr lang="en-US" sz="1200" dirty="0" smtClean="0">
                <a:solidFill>
                  <a:srgbClr val="0070C0"/>
                </a:solidFill>
                <a:hlinkClick r:id="rId2"/>
              </a:rPr>
              <a:t>L=1</a:t>
            </a:r>
            <a:r>
              <a:rPr lang="en-US" sz="1200" dirty="0" smtClean="0">
                <a:solidFill>
                  <a:srgbClr val="0070C0"/>
                </a:solidFill>
              </a:rPr>
              <a:t> </a:t>
            </a:r>
            <a:endParaRPr lang="en-US" sz="1200" dirty="0">
              <a:solidFill>
                <a:srgbClr val="0070C0"/>
              </a:solidFill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999624"/>
            <a:ext cx="4281886" cy="31043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66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114801" y="5178425"/>
            <a:ext cx="563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Source: </a:t>
            </a:r>
            <a:r>
              <a:rPr lang="en-US" sz="800" dirty="0" smtClean="0">
                <a:solidFill>
                  <a:srgbClr val="0070C0"/>
                </a:solidFill>
                <a:hlinkClick r:id="rId2"/>
              </a:rPr>
              <a:t>http</a:t>
            </a:r>
            <a:r>
              <a:rPr lang="en-US" sz="800" dirty="0">
                <a:solidFill>
                  <a:srgbClr val="0070C0"/>
                </a:solidFill>
                <a:hlinkClick r:id="rId2"/>
              </a:rPr>
              <a:t>://focus-migration.hwwi.de/Romania.2515.0.html?&amp;</a:t>
            </a:r>
            <a:r>
              <a:rPr lang="en-US" sz="800" dirty="0" smtClean="0">
                <a:solidFill>
                  <a:srgbClr val="0070C0"/>
                </a:solidFill>
                <a:hlinkClick r:id="rId2"/>
              </a:rPr>
              <a:t>L=1</a:t>
            </a:r>
            <a:endParaRPr lang="en-US" sz="800" dirty="0" smtClean="0">
              <a:solidFill>
                <a:srgbClr val="0070C0"/>
              </a:solidFill>
            </a:endParaRPr>
          </a:p>
          <a:p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3"/>
              </a:rPr>
              <a:t>http://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www.ac-grenoble.fr/comenius/berges/Documents/Romania/Causes%20of%20migration%20in%20Romania%20TR.pdf</a:t>
            </a:r>
            <a:r>
              <a:rPr lang="en-US" sz="800" dirty="0" smtClean="0">
                <a:solidFill>
                  <a:srgbClr val="0070C0"/>
                </a:solidFill>
              </a:rPr>
              <a:t> </a:t>
            </a:r>
            <a:endParaRPr lang="en-US" sz="800" dirty="0">
              <a:solidFill>
                <a:srgbClr val="0070C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246" y="285505"/>
            <a:ext cx="7620000" cy="4705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688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122481"/>
            <a:ext cx="7620000" cy="486727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114801" y="5178425"/>
            <a:ext cx="563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Source: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</a:t>
            </a:r>
            <a:r>
              <a:rPr lang="en-US" sz="800" dirty="0">
                <a:solidFill>
                  <a:srgbClr val="0070C0"/>
                </a:solidFill>
                <a:hlinkClick r:id="rId3"/>
              </a:rPr>
              <a:t>://focus-migration.hwwi.de/Romania.2515.0.html?&amp;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L=1</a:t>
            </a:r>
            <a:endParaRPr lang="en-US" sz="800" dirty="0" smtClean="0">
              <a:solidFill>
                <a:srgbClr val="0070C0"/>
              </a:solidFill>
            </a:endParaRPr>
          </a:p>
          <a:p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4"/>
              </a:rPr>
              <a:t>http://</a:t>
            </a:r>
            <a:r>
              <a:rPr lang="en-US" sz="800" dirty="0" smtClean="0">
                <a:solidFill>
                  <a:srgbClr val="0070C0"/>
                </a:solidFill>
                <a:hlinkClick r:id="rId4"/>
              </a:rPr>
              <a:t>www.ac-grenoble.fr/comenius/berges/Documents/Romania/Causes%20of%20migration%20in%20Romania%20TR.pdf</a:t>
            </a:r>
            <a:r>
              <a:rPr lang="en-US" sz="800" dirty="0" smtClean="0">
                <a:solidFill>
                  <a:srgbClr val="0070C0"/>
                </a:solidFill>
              </a:rPr>
              <a:t> </a:t>
            </a:r>
            <a:endParaRPr lang="en-US" sz="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939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7980" y="235698"/>
            <a:ext cx="6255097" cy="491807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14801" y="5178425"/>
            <a:ext cx="563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Source: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</a:t>
            </a:r>
            <a:r>
              <a:rPr lang="en-US" sz="800" dirty="0">
                <a:solidFill>
                  <a:srgbClr val="0070C0"/>
                </a:solidFill>
                <a:hlinkClick r:id="rId3"/>
              </a:rPr>
              <a:t>://focus-migration.hwwi.de/Romania.2515.0.html?&amp;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L=1</a:t>
            </a:r>
            <a:endParaRPr lang="en-US" sz="800" dirty="0" smtClean="0">
              <a:solidFill>
                <a:srgbClr val="0070C0"/>
              </a:solidFill>
            </a:endParaRPr>
          </a:p>
          <a:p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4"/>
              </a:rPr>
              <a:t>http://</a:t>
            </a:r>
            <a:r>
              <a:rPr lang="en-US" sz="800" dirty="0" smtClean="0">
                <a:solidFill>
                  <a:srgbClr val="0070C0"/>
                </a:solidFill>
                <a:hlinkClick r:id="rId4"/>
              </a:rPr>
              <a:t>www.ac-grenoble.fr/comenius/berges/Documents/Romania/Causes%20of%20migration%20in%20Romania%20TR.pdf</a:t>
            </a:r>
            <a:r>
              <a:rPr lang="en-US" sz="800" dirty="0" smtClean="0">
                <a:solidFill>
                  <a:srgbClr val="0070C0"/>
                </a:solidFill>
              </a:rPr>
              <a:t> </a:t>
            </a:r>
            <a:endParaRPr lang="en-US" sz="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9563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4305" y="180369"/>
            <a:ext cx="6336680" cy="499805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114801" y="5178425"/>
            <a:ext cx="563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Source: 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http</a:t>
            </a:r>
            <a:r>
              <a:rPr lang="en-US" sz="800" dirty="0">
                <a:solidFill>
                  <a:srgbClr val="0070C0"/>
                </a:solidFill>
                <a:hlinkClick r:id="rId3"/>
              </a:rPr>
              <a:t>://focus-migration.hwwi.de/Romania.2515.0.html?&amp;</a:t>
            </a:r>
            <a:r>
              <a:rPr lang="en-US" sz="800" dirty="0" smtClean="0">
                <a:solidFill>
                  <a:srgbClr val="0070C0"/>
                </a:solidFill>
                <a:hlinkClick r:id="rId3"/>
              </a:rPr>
              <a:t>L=1</a:t>
            </a:r>
            <a:endParaRPr lang="en-US" sz="800" dirty="0" smtClean="0">
              <a:solidFill>
                <a:srgbClr val="0070C0"/>
              </a:solidFill>
            </a:endParaRPr>
          </a:p>
          <a:p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4"/>
              </a:rPr>
              <a:t>http://</a:t>
            </a:r>
            <a:r>
              <a:rPr lang="en-US" sz="800" dirty="0" smtClean="0">
                <a:solidFill>
                  <a:srgbClr val="0070C0"/>
                </a:solidFill>
                <a:hlinkClick r:id="rId4"/>
              </a:rPr>
              <a:t>www.ac-grenoble.fr/comenius/berges/Documents/Romania/Causes%20of%20migration%20in%20Romania%20TR.pdf</a:t>
            </a:r>
            <a:r>
              <a:rPr lang="en-US" sz="800" dirty="0" smtClean="0">
                <a:solidFill>
                  <a:srgbClr val="0070C0"/>
                </a:solidFill>
              </a:rPr>
              <a:t> </a:t>
            </a:r>
            <a:endParaRPr lang="en-US" sz="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246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534" y="621446"/>
            <a:ext cx="4614265" cy="335111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1588221"/>
            <a:ext cx="4747846" cy="3365036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4114801" y="5084640"/>
            <a:ext cx="56388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>
                <a:solidFill>
                  <a:srgbClr val="0070C0"/>
                </a:solidFill>
              </a:rPr>
              <a:t>Source: </a:t>
            </a:r>
            <a:r>
              <a:rPr lang="en-US" sz="800" dirty="0" smtClean="0">
                <a:solidFill>
                  <a:srgbClr val="0070C0"/>
                </a:solidFill>
                <a:hlinkClick r:id="rId4"/>
              </a:rPr>
              <a:t>http</a:t>
            </a:r>
            <a:r>
              <a:rPr lang="en-US" sz="800" dirty="0">
                <a:solidFill>
                  <a:srgbClr val="0070C0"/>
                </a:solidFill>
                <a:hlinkClick r:id="rId4"/>
              </a:rPr>
              <a:t>://focus-migration.hwwi.de/Romania.2515.0.html?&amp;</a:t>
            </a:r>
            <a:r>
              <a:rPr lang="en-US" sz="800" dirty="0" smtClean="0">
                <a:solidFill>
                  <a:srgbClr val="0070C0"/>
                </a:solidFill>
                <a:hlinkClick r:id="rId4"/>
              </a:rPr>
              <a:t>L=1</a:t>
            </a:r>
            <a:endParaRPr lang="en-US" sz="800" dirty="0" smtClean="0">
              <a:solidFill>
                <a:srgbClr val="0070C0"/>
              </a:solidFill>
            </a:endParaRPr>
          </a:p>
          <a:p>
            <a:r>
              <a:rPr lang="en-US" sz="800" dirty="0">
                <a:solidFill>
                  <a:srgbClr val="0070C0"/>
                </a:solidFill>
              </a:rPr>
              <a:t> </a:t>
            </a:r>
            <a:r>
              <a:rPr lang="en-US" sz="800" dirty="0">
                <a:solidFill>
                  <a:srgbClr val="0070C0"/>
                </a:solidFill>
                <a:hlinkClick r:id="rId5"/>
              </a:rPr>
              <a:t>http://</a:t>
            </a:r>
            <a:r>
              <a:rPr lang="en-US" sz="800" dirty="0" smtClean="0">
                <a:solidFill>
                  <a:srgbClr val="0070C0"/>
                </a:solidFill>
                <a:hlinkClick r:id="rId5"/>
              </a:rPr>
              <a:t>www.ac-grenoble.fr/comenius/berges/Documents/Romania/Causes%20of%20migration%20in%20Romania%20TR.pdf</a:t>
            </a:r>
            <a:r>
              <a:rPr lang="en-US" sz="800" dirty="0" smtClean="0">
                <a:solidFill>
                  <a:srgbClr val="0070C0"/>
                </a:solidFill>
              </a:rPr>
              <a:t> </a:t>
            </a:r>
            <a:endParaRPr lang="en-US" sz="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54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379"/>
            <a:ext cx="10058400" cy="553212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793631" y="676763"/>
            <a:ext cx="692833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Don’t be scared, you don’t need to memorize it!</a:t>
            </a:r>
            <a:endParaRPr lang="en-US" sz="11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649416" y="4486763"/>
            <a:ext cx="56388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All we have to do is to activate the most precious resource of this planet. </a:t>
            </a:r>
          </a:p>
          <a:p>
            <a:pPr algn="ctr"/>
            <a:r>
              <a:rPr lang="en-US" dirty="0" smtClean="0">
                <a:solidFill>
                  <a:schemeClr val="bg1"/>
                </a:solidFill>
                <a:latin typeface="Arial Black" panose="020B0A04020102020204" pitchFamily="34" charset="0"/>
              </a:rPr>
              <a:t>YOU!</a:t>
            </a:r>
            <a:endParaRPr lang="en-US" sz="105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9998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61257" y="81781"/>
            <a:ext cx="930235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  <a:latin typeface="Arial Black" panose="020B0A04020102020204" pitchFamily="34" charset="0"/>
              </a:rPr>
              <a:t>So, back to work now…</a:t>
            </a:r>
          </a:p>
          <a:p>
            <a:endParaRPr lang="en-US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LTTA C1, Romania, 12</a:t>
            </a:r>
            <a:r>
              <a:rPr lang="en-US" b="1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</a:t>
            </a: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-16</a:t>
            </a:r>
            <a:r>
              <a:rPr lang="en-US" b="1" baseline="30000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th</a:t>
            </a: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of March, 2018</a:t>
            </a:r>
          </a:p>
          <a:p>
            <a:endParaRPr lang="en-US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Our proposal:</a:t>
            </a:r>
          </a:p>
          <a:p>
            <a:endParaRPr lang="en-US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Work in groups:</a:t>
            </a:r>
          </a:p>
          <a:p>
            <a:endParaRPr lang="en-US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Form international groups;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Gather ideas from all presentations;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Each groups maps its own vision on migration.</a:t>
            </a:r>
          </a:p>
          <a:p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 </a:t>
            </a:r>
            <a:endParaRPr lang="en-US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r>
              <a:rPr lang="en-US" b="1" dirty="0" smtClean="0">
                <a:solidFill>
                  <a:srgbClr val="C00000"/>
                </a:solidFill>
                <a:latin typeface="Arial Black" panose="020B0A04020102020204" pitchFamily="34" charset="0"/>
              </a:rPr>
              <a:t>Possible working groups on: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Vocabulary of migration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Feelings and emotions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Works of art, movies, documentaries</a:t>
            </a:r>
            <a:endParaRPr lang="ro-RO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o-RO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UNESCO World</a:t>
            </a:r>
            <a:r>
              <a:rPr lang="en-GB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’s Heritage – common traditions</a:t>
            </a:r>
            <a:endParaRPr lang="en-US" b="1" dirty="0" smtClean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Insider: migrants’ point of view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US" b="1" dirty="0" smtClean="0">
                <a:solidFill>
                  <a:srgbClr val="002060"/>
                </a:solidFill>
                <a:latin typeface="Arial Black" panose="020B0A04020102020204" pitchFamily="34" charset="0"/>
              </a:rPr>
              <a:t>Outsider: people on migrants</a:t>
            </a:r>
            <a:endParaRPr lang="en-US" b="1" dirty="0">
              <a:solidFill>
                <a:srgbClr val="002060"/>
              </a:solidFill>
              <a:latin typeface="Arial Black" panose="020B0A04020102020204" pitchFamily="34" charset="0"/>
            </a:endParaRPr>
          </a:p>
          <a:p>
            <a:endParaRPr lang="en-US" b="1" dirty="0">
              <a:solidFill>
                <a:srgbClr val="002060"/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7021389" y="2646267"/>
            <a:ext cx="1763277" cy="2862322"/>
          </a:xfrm>
          <a:prstGeom prst="rect">
            <a:avLst/>
          </a:prstGeom>
          <a:solidFill>
            <a:srgbClr val="FFFF66"/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M</a:t>
            </a:r>
            <a:r>
              <a:rPr lang="en-US" b="1" dirty="0" smtClean="0">
                <a:solidFill>
                  <a:srgbClr val="0070C0"/>
                </a:solidFill>
              </a:rPr>
              <a:t>ark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magine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G</a:t>
            </a:r>
            <a:r>
              <a:rPr lang="en-US" b="1" dirty="0" smtClean="0">
                <a:solidFill>
                  <a:srgbClr val="0070C0"/>
                </a:solidFill>
              </a:rPr>
              <a:t>roup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R</a:t>
            </a:r>
            <a:r>
              <a:rPr lang="en-US" b="1" dirty="0" smtClean="0">
                <a:solidFill>
                  <a:srgbClr val="0070C0"/>
                </a:solidFill>
              </a:rPr>
              <a:t>emember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A</a:t>
            </a:r>
            <a:r>
              <a:rPr lang="en-US" b="1" dirty="0" smtClean="0">
                <a:solidFill>
                  <a:srgbClr val="0070C0"/>
                </a:solidFill>
              </a:rPr>
              <a:t>ttend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T</a:t>
            </a:r>
            <a:r>
              <a:rPr lang="en-US" b="1" dirty="0" smtClean="0">
                <a:solidFill>
                  <a:srgbClr val="0070C0"/>
                </a:solidFill>
              </a:rPr>
              <a:t>rain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I</a:t>
            </a:r>
            <a:r>
              <a:rPr lang="en-US" b="1" dirty="0" smtClean="0">
                <a:solidFill>
                  <a:srgbClr val="0070C0"/>
                </a:solidFill>
              </a:rPr>
              <a:t>nvent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O</a:t>
            </a:r>
            <a:r>
              <a:rPr lang="en-US" b="1" dirty="0" smtClean="0">
                <a:solidFill>
                  <a:srgbClr val="0070C0"/>
                </a:solidFill>
              </a:rPr>
              <a:t>bserve</a:t>
            </a:r>
          </a:p>
          <a:p>
            <a:r>
              <a:rPr lang="en-US" b="1" dirty="0" smtClean="0">
                <a:solidFill>
                  <a:srgbClr val="C00000"/>
                </a:solidFill>
              </a:rPr>
              <a:t>N</a:t>
            </a:r>
            <a:r>
              <a:rPr lang="en-US" b="1" dirty="0" smtClean="0">
                <a:solidFill>
                  <a:srgbClr val="0070C0"/>
                </a:solidFill>
              </a:rPr>
              <a:t>arrate</a:t>
            </a:r>
          </a:p>
          <a:p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9751" y="81781"/>
            <a:ext cx="1763277" cy="235103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0006" y="1838153"/>
            <a:ext cx="1914071" cy="594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668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3133" y="570016"/>
            <a:ext cx="6416453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045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5905" y="1281838"/>
            <a:ext cx="1525905" cy="8997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4054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1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058400" cy="56509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50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</TotalTime>
  <Words>359</Words>
  <Application>Microsoft Office PowerPoint</Application>
  <PresentationFormat>Custom</PresentationFormat>
  <Paragraphs>122</Paragraphs>
  <Slides>33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 Black</vt:lpstr>
      <vt:lpstr>Baskerville Old Face</vt:lpstr>
      <vt:lpstr>Calibri</vt:lpstr>
      <vt:lpstr>Papyrus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Adriana</dc:creator>
  <cp:keywords/>
  <dc:description>generated using python-pptx</dc:description>
  <cp:lastModifiedBy>Vali</cp:lastModifiedBy>
  <cp:revision>35</cp:revision>
  <dcterms:created xsi:type="dcterms:W3CDTF">2013-01-27T09:14:16Z</dcterms:created>
  <dcterms:modified xsi:type="dcterms:W3CDTF">2018-10-17T08:06:51Z</dcterms:modified>
  <cp:category/>
</cp:coreProperties>
</file>