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65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9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1127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09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3896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08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6150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88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19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6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70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19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09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36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20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627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2485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438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03D82-0E16-4735-AADF-F3AEA9394991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DD047E7-F338-4EAE-98B1-6AA7B550C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6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hbeg.hu/" TargetMode="External"/><Relationship Id="rId3" Type="http://schemas.openxmlformats.org/officeDocument/2006/relationships/hyperlink" Target="http://www.scuolaromagnoligela.gov.it/" TargetMode="External"/><Relationship Id="rId7" Type="http://schemas.openxmlformats.org/officeDocument/2006/relationships/hyperlink" Target="http://www.aejdfaro.pt/" TargetMode="External"/><Relationship Id="rId2" Type="http://schemas.openxmlformats.org/officeDocument/2006/relationships/hyperlink" Target="http://www.anpcdefp.r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m94.edupage.org/" TargetMode="External"/><Relationship Id="rId5" Type="http://schemas.openxmlformats.org/officeDocument/2006/relationships/hyperlink" Target="http://www.hbg-bremen.de/" TargetMode="External"/><Relationship Id="rId4" Type="http://schemas.openxmlformats.org/officeDocument/2006/relationships/hyperlink" Target="http://www.saint-denis.net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asmusplus.it/wp-content/uploads/2014/03/KA219_KA201_2017_ESITI_BUONE_PRATICHE_9aug2017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856096"/>
            <a:ext cx="7950832" cy="2194737"/>
          </a:xfrm>
        </p:spPr>
        <p:txBody>
          <a:bodyPr/>
          <a:lstStyle/>
          <a:p>
            <a:pPr algn="ctr"/>
            <a:r>
              <a:rPr lang="ro-RO" sz="6600" dirty="0" smtClean="0">
                <a:solidFill>
                  <a:srgbClr val="002060"/>
                </a:solidFill>
              </a:rPr>
              <a:t/>
            </a:r>
            <a:br>
              <a:rPr lang="ro-RO" sz="6600" dirty="0" smtClean="0">
                <a:solidFill>
                  <a:srgbClr val="002060"/>
                </a:solidFill>
              </a:rPr>
            </a:br>
            <a:r>
              <a:rPr lang="ro-RO" sz="6600" dirty="0" smtClean="0">
                <a:solidFill>
                  <a:srgbClr val="002060"/>
                </a:solidFill>
              </a:rPr>
              <a:t/>
            </a:r>
            <a:br>
              <a:rPr lang="ro-RO" sz="6600" dirty="0" smtClean="0">
                <a:solidFill>
                  <a:srgbClr val="002060"/>
                </a:solidFill>
              </a:rPr>
            </a:br>
            <a:r>
              <a:rPr lang="ro-RO" sz="6600" dirty="0">
                <a:solidFill>
                  <a:srgbClr val="002060"/>
                </a:solidFill>
              </a:rPr>
              <a:t/>
            </a:r>
            <a:br>
              <a:rPr lang="ro-RO" sz="6600" dirty="0">
                <a:solidFill>
                  <a:srgbClr val="002060"/>
                </a:solidFill>
              </a:rPr>
            </a:br>
            <a:r>
              <a:rPr lang="ro-RO" sz="6600" dirty="0">
                <a:solidFill>
                  <a:srgbClr val="002060"/>
                </a:solidFill>
              </a:rPr>
              <a:t/>
            </a:r>
            <a:br>
              <a:rPr lang="ro-RO" sz="6600" dirty="0">
                <a:solidFill>
                  <a:srgbClr val="002060"/>
                </a:solidFill>
              </a:rPr>
            </a:br>
            <a:r>
              <a:rPr lang="ro-RO" sz="6600" dirty="0" smtClean="0">
                <a:solidFill>
                  <a:srgbClr val="002060"/>
                </a:solidFill>
              </a:rPr>
              <a:t/>
            </a:r>
            <a:br>
              <a:rPr lang="ro-RO" sz="6600" dirty="0" smtClean="0">
                <a:solidFill>
                  <a:srgbClr val="002060"/>
                </a:solidFill>
              </a:rPr>
            </a:br>
            <a:r>
              <a:rPr lang="ro-RO" sz="6600" dirty="0">
                <a:solidFill>
                  <a:srgbClr val="002060"/>
                </a:solidFill>
              </a:rPr>
              <a:t/>
            </a:r>
            <a:br>
              <a:rPr lang="ro-RO" sz="6600" dirty="0">
                <a:solidFill>
                  <a:srgbClr val="002060"/>
                </a:solidFill>
              </a:rPr>
            </a:br>
            <a:r>
              <a:rPr lang="ro-RO" sz="1800" dirty="0" smtClean="0">
                <a:solidFill>
                  <a:srgbClr val="002060"/>
                </a:solidFill>
              </a:rPr>
              <a:t>Școala Gimnazială Olga Gudynn International School</a:t>
            </a:r>
            <a:r>
              <a:rPr lang="ro-RO" sz="6600" dirty="0" smtClean="0">
                <a:solidFill>
                  <a:srgbClr val="002060"/>
                </a:solidFill>
              </a:rPr>
              <a:t/>
            </a:r>
            <a:br>
              <a:rPr lang="ro-RO" sz="6600" dirty="0" smtClean="0">
                <a:solidFill>
                  <a:srgbClr val="002060"/>
                </a:solidFill>
              </a:rPr>
            </a:br>
            <a:r>
              <a:rPr lang="ro-RO" sz="2800" dirty="0" smtClean="0">
                <a:solidFill>
                  <a:srgbClr val="002060"/>
                </a:solidFill>
              </a:rPr>
              <a:t>PROIECT </a:t>
            </a:r>
            <a:r>
              <a:rPr lang="en-US" sz="2800" dirty="0" smtClean="0">
                <a:solidFill>
                  <a:srgbClr val="002060"/>
                </a:solidFill>
              </a:rPr>
              <a:t>ERASMUS +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sz="4800" dirty="0">
                <a:solidFill>
                  <a:schemeClr val="accent2">
                    <a:lumMod val="75000"/>
                  </a:schemeClr>
                </a:solidFill>
              </a:rPr>
              <a:t>From (</a:t>
            </a:r>
            <a:r>
              <a:rPr lang="en-US" sz="4800" dirty="0" err="1">
                <a:solidFill>
                  <a:schemeClr val="accent2">
                    <a:lumMod val="75000"/>
                  </a:schemeClr>
                </a:solidFill>
              </a:rPr>
              <a:t>im</a:t>
            </a:r>
            <a:r>
              <a:rPr lang="en-US" sz="4800" dirty="0">
                <a:solidFill>
                  <a:schemeClr val="accent2">
                    <a:lumMod val="75000"/>
                  </a:schemeClr>
                </a:solidFill>
              </a:rPr>
              <a:t>)migrants to </a:t>
            </a:r>
            <a:r>
              <a:rPr lang="en-US" sz="4800" dirty="0" err="1" smtClean="0">
                <a:solidFill>
                  <a:schemeClr val="accent2">
                    <a:lumMod val="75000"/>
                  </a:schemeClr>
                </a:solidFill>
              </a:rPr>
              <a:t>citizens.Old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</a:rPr>
              <a:t> roots </a:t>
            </a:r>
            <a:r>
              <a:rPr lang="en-US" sz="4800" dirty="0" err="1" smtClean="0">
                <a:solidFill>
                  <a:schemeClr val="accent2">
                    <a:lumMod val="75000"/>
                  </a:schemeClr>
                </a:solidFill>
              </a:rPr>
              <a:t>vs.new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</a:rPr>
              <a:t> opportunities </a:t>
            </a:r>
            <a:endParaRPr lang="en-US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950832" cy="1096899"/>
          </a:xfrm>
        </p:spPr>
        <p:txBody>
          <a:bodyPr>
            <a:normAutofit fontScale="70000" lnSpcReduction="20000"/>
          </a:bodyPr>
          <a:lstStyle/>
          <a:p>
            <a:pPr algn="ctr"/>
            <a:endParaRPr lang="en-US" sz="4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2017-2019</a:t>
            </a:r>
            <a:endParaRPr lang="en-US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23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410269"/>
          </a:xfrm>
        </p:spPr>
        <p:txBody>
          <a:bodyPr/>
          <a:lstStyle/>
          <a:p>
            <a:pPr algn="ctr"/>
            <a:r>
              <a:rPr lang="ro-RO" b="1" dirty="0" smtClean="0">
                <a:solidFill>
                  <a:srgbClr val="002060"/>
                </a:solidFill>
              </a:rPr>
              <a:t>Țări partenere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83141"/>
            <a:ext cx="8917042" cy="4458222"/>
          </a:xfrm>
        </p:spPr>
        <p:txBody>
          <a:bodyPr>
            <a:normAutofit lnSpcReduction="10000"/>
          </a:bodyPr>
          <a:lstStyle/>
          <a:p>
            <a:r>
              <a:rPr lang="ro-RO" dirty="0">
                <a:solidFill>
                  <a:srgbClr val="002060"/>
                </a:solidFill>
              </a:rPr>
              <a:t>Începând cu luna </a:t>
            </a:r>
            <a:r>
              <a:rPr lang="ro-RO" dirty="0" smtClean="0">
                <a:solidFill>
                  <a:srgbClr val="002060"/>
                </a:solidFill>
              </a:rPr>
              <a:t>septembrie 2017, </a:t>
            </a:r>
            <a:r>
              <a:rPr lang="ro-RO" dirty="0">
                <a:solidFill>
                  <a:srgbClr val="002060"/>
                </a:solidFill>
              </a:rPr>
              <a:t>sub egida Erasmus+ și </a:t>
            </a:r>
            <a:r>
              <a:rPr lang="ro-RO" dirty="0">
                <a:solidFill>
                  <a:srgbClr val="002060"/>
                </a:solidFill>
                <a:hlinkClick r:id="rId2"/>
              </a:rPr>
              <a:t>ANPCDEFP</a:t>
            </a:r>
            <a:r>
              <a:rPr lang="ro-RO" dirty="0">
                <a:solidFill>
                  <a:srgbClr val="002060"/>
                </a:solidFill>
              </a:rPr>
              <a:t>  (Agenția Națională pentru Programe Comunitare în Domeniul Educației și Formării Profesionale), 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o-RO" dirty="0" smtClean="0">
                <a:solidFill>
                  <a:srgbClr val="002060"/>
                </a:solidFill>
              </a:rPr>
              <a:t>Olga </a:t>
            </a:r>
            <a:r>
              <a:rPr lang="ro-RO" dirty="0">
                <a:solidFill>
                  <a:srgbClr val="002060"/>
                </a:solidFill>
              </a:rPr>
              <a:t>Gudynn International School </a:t>
            </a:r>
            <a:r>
              <a:rPr lang="ro-RO" dirty="0" smtClean="0">
                <a:solidFill>
                  <a:srgbClr val="002060"/>
                </a:solidFill>
              </a:rPr>
              <a:t>este partener </a:t>
            </a:r>
            <a:r>
              <a:rPr lang="ro-RO" dirty="0">
                <a:solidFill>
                  <a:srgbClr val="002060"/>
                </a:solidFill>
              </a:rPr>
              <a:t>în cadrul proiectului european pentru schimb de practici între școli „From (im)migrants to citizens: old roots Vs. new opportunities”, în perioada 2017-2019, alături de școli din:</a:t>
            </a:r>
            <a:endParaRPr lang="en-US" dirty="0">
              <a:solidFill>
                <a:srgbClr val="002060"/>
              </a:solidFill>
            </a:endParaRPr>
          </a:p>
          <a:p>
            <a:pPr lvl="0"/>
            <a:r>
              <a:rPr lang="ro-RO" b="1" dirty="0">
                <a:solidFill>
                  <a:srgbClr val="002060"/>
                </a:solidFill>
              </a:rPr>
              <a:t>Italia</a:t>
            </a:r>
            <a:r>
              <a:rPr lang="ro-RO" dirty="0">
                <a:solidFill>
                  <a:srgbClr val="002060"/>
                </a:solidFill>
              </a:rPr>
              <a:t> („Scuola Secondaria di primo grado Ettore Romagnoli”, Gela, Sicilia, coordonator, </a:t>
            </a:r>
            <a:r>
              <a:rPr lang="ro-RO" u="sng" dirty="0">
                <a:solidFill>
                  <a:srgbClr val="002060"/>
                </a:solidFill>
                <a:hlinkClick r:id="rId3"/>
              </a:rPr>
              <a:t>www.scuolaromagnoligela.gov.it</a:t>
            </a:r>
            <a:r>
              <a:rPr lang="ro-RO" dirty="0">
                <a:solidFill>
                  <a:srgbClr val="002060"/>
                </a:solidFill>
              </a:rPr>
              <a:t>);  </a:t>
            </a:r>
            <a:endParaRPr lang="en-US" dirty="0">
              <a:solidFill>
                <a:srgbClr val="002060"/>
              </a:solidFill>
            </a:endParaRPr>
          </a:p>
          <a:p>
            <a:pPr lvl="0"/>
            <a:r>
              <a:rPr lang="ro-RO" b="1" dirty="0">
                <a:solidFill>
                  <a:srgbClr val="002060"/>
                </a:solidFill>
              </a:rPr>
              <a:t>Franța</a:t>
            </a:r>
            <a:r>
              <a:rPr lang="ro-RO" dirty="0">
                <a:solidFill>
                  <a:srgbClr val="002060"/>
                </a:solidFill>
              </a:rPr>
              <a:t> („Saint Denis International”, Loches, </a:t>
            </a:r>
            <a:r>
              <a:rPr lang="ro-RO" u="sng" dirty="0">
                <a:solidFill>
                  <a:srgbClr val="002060"/>
                </a:solidFill>
                <a:hlinkClick r:id="rId4"/>
              </a:rPr>
              <a:t>www.saint-denis.net</a:t>
            </a:r>
            <a:r>
              <a:rPr lang="ro-RO" dirty="0">
                <a:solidFill>
                  <a:srgbClr val="002060"/>
                </a:solidFill>
              </a:rPr>
              <a:t>); </a:t>
            </a:r>
            <a:endParaRPr lang="en-US" dirty="0">
              <a:solidFill>
                <a:srgbClr val="002060"/>
              </a:solidFill>
            </a:endParaRPr>
          </a:p>
          <a:p>
            <a:pPr lvl="0"/>
            <a:r>
              <a:rPr lang="ro-RO" b="1" dirty="0">
                <a:solidFill>
                  <a:srgbClr val="002060"/>
                </a:solidFill>
              </a:rPr>
              <a:t>Germania</a:t>
            </a:r>
            <a:r>
              <a:rPr lang="ro-RO" dirty="0">
                <a:solidFill>
                  <a:srgbClr val="002060"/>
                </a:solidFill>
              </a:rPr>
              <a:t> („Hermann-Böse-Gymnasium”, Bremen, </a:t>
            </a:r>
            <a:r>
              <a:rPr lang="ro-RO" u="sng" dirty="0">
                <a:solidFill>
                  <a:srgbClr val="002060"/>
                </a:solidFill>
                <a:hlinkClick r:id="rId5"/>
              </a:rPr>
              <a:t>www.hbg-bremen.de</a:t>
            </a:r>
            <a:r>
              <a:rPr lang="ro-RO" dirty="0">
                <a:solidFill>
                  <a:srgbClr val="002060"/>
                </a:solidFill>
              </a:rPr>
              <a:t>); </a:t>
            </a:r>
            <a:endParaRPr lang="en-US" dirty="0">
              <a:solidFill>
                <a:srgbClr val="002060"/>
              </a:solidFill>
            </a:endParaRPr>
          </a:p>
          <a:p>
            <a:pPr lvl="0"/>
            <a:r>
              <a:rPr lang="ro-RO" b="1" dirty="0">
                <a:solidFill>
                  <a:srgbClr val="002060"/>
                </a:solidFill>
              </a:rPr>
              <a:t>Polonia</a:t>
            </a:r>
            <a:r>
              <a:rPr lang="ro-RO" dirty="0">
                <a:solidFill>
                  <a:srgbClr val="002060"/>
                </a:solidFill>
              </a:rPr>
              <a:t> („Gimnazjum nr. 94 im. Cichociemnych Spadochroniarzy Armii Krajowej”, Varșovia, </a:t>
            </a:r>
            <a:r>
              <a:rPr lang="ro-RO" u="sng" dirty="0">
                <a:solidFill>
                  <a:srgbClr val="002060"/>
                </a:solidFill>
                <a:hlinkClick r:id="rId6"/>
              </a:rPr>
              <a:t>https://gim94.edupage.org/</a:t>
            </a:r>
            <a:r>
              <a:rPr lang="ro-RO" dirty="0">
                <a:solidFill>
                  <a:srgbClr val="002060"/>
                </a:solidFill>
              </a:rPr>
              <a:t>);   </a:t>
            </a:r>
            <a:endParaRPr lang="en-US" dirty="0">
              <a:solidFill>
                <a:srgbClr val="002060"/>
              </a:solidFill>
            </a:endParaRPr>
          </a:p>
          <a:p>
            <a:pPr lvl="0"/>
            <a:r>
              <a:rPr lang="ro-RO" b="1" dirty="0">
                <a:solidFill>
                  <a:srgbClr val="002060"/>
                </a:solidFill>
              </a:rPr>
              <a:t>Portugalia</a:t>
            </a:r>
            <a:r>
              <a:rPr lang="ro-RO" dirty="0">
                <a:solidFill>
                  <a:srgbClr val="002060"/>
                </a:solidFill>
              </a:rPr>
              <a:t> („Agrupamento de Escolas Joao de Deus”, Faro, </a:t>
            </a:r>
            <a:r>
              <a:rPr lang="ro-RO" u="sng" dirty="0">
                <a:solidFill>
                  <a:srgbClr val="002060"/>
                </a:solidFill>
                <a:hlinkClick r:id="rId7"/>
              </a:rPr>
              <a:t>www.aejdfaro.pt</a:t>
            </a:r>
            <a:r>
              <a:rPr lang="ro-RO" dirty="0">
                <a:solidFill>
                  <a:srgbClr val="002060"/>
                </a:solidFill>
              </a:rPr>
              <a:t>); </a:t>
            </a:r>
            <a:endParaRPr lang="en-US" dirty="0">
              <a:solidFill>
                <a:srgbClr val="002060"/>
              </a:solidFill>
            </a:endParaRPr>
          </a:p>
          <a:p>
            <a:pPr lvl="0"/>
            <a:r>
              <a:rPr lang="ro-RO" b="1" dirty="0">
                <a:solidFill>
                  <a:srgbClr val="002060"/>
                </a:solidFill>
              </a:rPr>
              <a:t>Ungaria</a:t>
            </a:r>
            <a:r>
              <a:rPr lang="ro-RO" dirty="0">
                <a:solidFill>
                  <a:srgbClr val="002060"/>
                </a:solidFill>
              </a:rPr>
              <a:t> (Baktay Ervin Gimnázium, Dunaharaszti, </a:t>
            </a:r>
            <a:r>
              <a:rPr lang="ro-RO" u="sng" dirty="0">
                <a:solidFill>
                  <a:srgbClr val="002060"/>
                </a:solidFill>
                <a:hlinkClick r:id="rId8"/>
              </a:rPr>
              <a:t>www.dhbeg.hu</a:t>
            </a:r>
            <a:r>
              <a:rPr lang="ro-RO" dirty="0">
                <a:solidFill>
                  <a:srgbClr val="002060"/>
                </a:solidFill>
              </a:rPr>
              <a:t>).  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51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002060"/>
                </a:solidFill>
              </a:rPr>
              <a:t>Participan</a:t>
            </a:r>
            <a:r>
              <a:rPr lang="ro-RO" dirty="0" smtClean="0">
                <a:solidFill>
                  <a:srgbClr val="002060"/>
                </a:solidFill>
              </a:rPr>
              <a:t>ț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 – </a:t>
            </a:r>
            <a:r>
              <a:rPr lang="en-US" dirty="0" err="1" smtClean="0">
                <a:solidFill>
                  <a:srgbClr val="002060"/>
                </a:solidFill>
              </a:rPr>
              <a:t>elevii</a:t>
            </a:r>
            <a:r>
              <a:rPr lang="en-US" dirty="0" smtClean="0">
                <a:solidFill>
                  <a:srgbClr val="002060"/>
                </a:solidFill>
              </a:rPr>
              <a:t> de </a:t>
            </a:r>
            <a:r>
              <a:rPr lang="en-US" dirty="0" err="1" smtClean="0">
                <a:solidFill>
                  <a:srgbClr val="002060"/>
                </a:solidFill>
              </a:rPr>
              <a:t>gimnaziu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78425"/>
            <a:ext cx="8596668" cy="4662938"/>
          </a:xfrm>
        </p:spPr>
        <p:txBody>
          <a:bodyPr>
            <a:normAutofit lnSpcReduction="10000"/>
          </a:bodyPr>
          <a:lstStyle/>
          <a:p>
            <a:endParaRPr lang="ro-RO" dirty="0" smtClean="0">
              <a:solidFill>
                <a:srgbClr val="002060"/>
              </a:solidFill>
            </a:endParaRPr>
          </a:p>
          <a:p>
            <a:r>
              <a:rPr lang="ro-RO" sz="2000" dirty="0" smtClean="0">
                <a:solidFill>
                  <a:srgbClr val="002060"/>
                </a:solidFill>
              </a:rPr>
              <a:t>Proiectul </a:t>
            </a:r>
            <a:r>
              <a:rPr lang="ro-RO" sz="2000" dirty="0">
                <a:solidFill>
                  <a:srgbClr val="002060"/>
                </a:solidFill>
              </a:rPr>
              <a:t>a fost depus și evaluat la Agenția Națională din Italia și a făcut parte din cele 23 de proiecte aprobate (dintr-un număr de 173 depuse pentru axa respectivă), notat cu 86 de puncte (din 100 posibile); codul proiectului este 2017-1-IT02-KA219-036441, așa cum se poate vedea la această adresă: </a:t>
            </a:r>
            <a:endParaRPr lang="en-US" sz="2000" dirty="0">
              <a:solidFill>
                <a:srgbClr val="002060"/>
              </a:solidFill>
            </a:endParaRPr>
          </a:p>
          <a:p>
            <a:r>
              <a:rPr lang="ro-RO" sz="2000" u="sng" dirty="0">
                <a:solidFill>
                  <a:srgbClr val="002060"/>
                </a:solidFill>
                <a:hlinkClick r:id="rId2"/>
              </a:rPr>
              <a:t>Http://www.erasmusplus.it/wp-content/uploads/2014/03/KA219_KA201_2017_ESITI_BUONE_PRATICHE_9aug2017.pdf</a:t>
            </a:r>
            <a:r>
              <a:rPr lang="ro-RO" sz="2000" dirty="0">
                <a:solidFill>
                  <a:srgbClr val="002060"/>
                </a:solidFill>
              </a:rPr>
              <a:t>. </a:t>
            </a:r>
            <a:endParaRPr lang="en-US" sz="2000" dirty="0">
              <a:solidFill>
                <a:srgbClr val="002060"/>
              </a:solidFill>
            </a:endParaRPr>
          </a:p>
          <a:p>
            <a:r>
              <a:rPr lang="ro-RO" sz="2000" dirty="0">
                <a:solidFill>
                  <a:srgbClr val="002060"/>
                </a:solidFill>
              </a:rPr>
              <a:t>Date fiind complexitatea tematicii și volumul de lucru, activitățile </a:t>
            </a:r>
            <a:r>
              <a:rPr lang="ro-RO" sz="2000" dirty="0" smtClean="0">
                <a:solidFill>
                  <a:srgbClr val="002060"/>
                </a:solidFill>
              </a:rPr>
              <a:t>îi implică pe </a:t>
            </a:r>
            <a:r>
              <a:rPr lang="ro-RO" sz="2000" b="1" dirty="0">
                <a:solidFill>
                  <a:srgbClr val="002060"/>
                </a:solidFill>
              </a:rPr>
              <a:t>elevii de gimnaziu</a:t>
            </a:r>
            <a:r>
              <a:rPr lang="ro-RO" sz="2000" dirty="0">
                <a:solidFill>
                  <a:srgbClr val="002060"/>
                </a:solidFill>
              </a:rPr>
              <a:t> (activități din cadrul proiectului, deplasări, schimburi cu elevi străini). Elevii din clasele primare </a:t>
            </a:r>
            <a:r>
              <a:rPr lang="ro-RO" sz="2000" dirty="0" smtClean="0">
                <a:solidFill>
                  <a:srgbClr val="002060"/>
                </a:solidFill>
              </a:rPr>
              <a:t>participă </a:t>
            </a:r>
            <a:r>
              <a:rPr lang="ro-RO" sz="2000" dirty="0">
                <a:solidFill>
                  <a:srgbClr val="002060"/>
                </a:solidFill>
              </a:rPr>
              <a:t>la pregătirea și susținerea activităților interne. </a:t>
            </a: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o-RO" b="1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06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002060"/>
                </a:solidFill>
              </a:rPr>
              <a:t>Temele </a:t>
            </a:r>
            <a:r>
              <a:rPr lang="ro-RO" b="1" dirty="0" smtClean="0">
                <a:solidFill>
                  <a:srgbClr val="002060"/>
                </a:solidFill>
              </a:rPr>
              <a:t>proiectului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ro-RO" sz="2400" dirty="0" smtClean="0">
                <a:solidFill>
                  <a:srgbClr val="002060"/>
                </a:solidFill>
              </a:rPr>
              <a:t>Aspecte </a:t>
            </a:r>
            <a:r>
              <a:rPr lang="ro-RO" sz="2400" dirty="0">
                <a:solidFill>
                  <a:srgbClr val="002060"/>
                </a:solidFill>
              </a:rPr>
              <a:t>culturale, sociale, identitare, istorice ale migrației umane</a:t>
            </a:r>
            <a:endParaRPr lang="en-US" sz="2400" dirty="0">
              <a:solidFill>
                <a:srgbClr val="002060"/>
              </a:solidFill>
            </a:endParaRPr>
          </a:p>
          <a:p>
            <a:r>
              <a:rPr lang="ro-RO" sz="2400" dirty="0">
                <a:solidFill>
                  <a:srgbClr val="002060"/>
                </a:solidFill>
              </a:rPr>
              <a:t>Cultivarea emoțiilor pozitive pentru consolidarea incluziunii</a:t>
            </a:r>
          </a:p>
          <a:p>
            <a:r>
              <a:rPr lang="ro-RO" sz="2400" dirty="0">
                <a:solidFill>
                  <a:srgbClr val="002060"/>
                </a:solidFill>
              </a:rPr>
              <a:t>Utilizarea creativă a instrumentelor ICT</a:t>
            </a:r>
          </a:p>
          <a:p>
            <a:r>
              <a:rPr lang="ro-RO" sz="2400" dirty="0">
                <a:solidFill>
                  <a:srgbClr val="002060"/>
                </a:solidFill>
              </a:rPr>
              <a:t>Cunoașterea și familiarizarea cu elemente din alte culturi</a:t>
            </a:r>
          </a:p>
          <a:p>
            <a:r>
              <a:rPr lang="ro-RO" sz="2400" dirty="0">
                <a:solidFill>
                  <a:srgbClr val="002060"/>
                </a:solidFill>
              </a:rPr>
              <a:t>Schimb de experiență cu elevi și profesori din țările-partenere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73112"/>
            <a:ext cx="225987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019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>
                <a:solidFill>
                  <a:srgbClr val="002060"/>
                </a:solidFill>
              </a:rPr>
              <a:t>Responsabilit</a:t>
            </a:r>
            <a:r>
              <a:rPr lang="ro-RO" b="1" dirty="0" smtClean="0">
                <a:solidFill>
                  <a:srgbClr val="002060"/>
                </a:solidFill>
              </a:rPr>
              <a:t>ăț</a:t>
            </a:r>
            <a:r>
              <a:rPr lang="en-US" b="1" dirty="0" err="1" smtClean="0">
                <a:solidFill>
                  <a:srgbClr val="002060"/>
                </a:solidFill>
              </a:rPr>
              <a:t>i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692323"/>
            <a:ext cx="8957985" cy="434904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o-RO" sz="2300" dirty="0">
                <a:solidFill>
                  <a:srgbClr val="002060"/>
                </a:solidFill>
              </a:rPr>
              <a:t>E</a:t>
            </a:r>
            <a:r>
              <a:rPr lang="ro-RO" sz="2300" dirty="0" smtClean="0">
                <a:solidFill>
                  <a:srgbClr val="002060"/>
                </a:solidFill>
              </a:rPr>
              <a:t>levii </a:t>
            </a:r>
            <a:r>
              <a:rPr lang="ro-RO" sz="2300" dirty="0">
                <a:solidFill>
                  <a:srgbClr val="002060"/>
                </a:solidFill>
              </a:rPr>
              <a:t>selectați prin depunerea unei scrisori de intenție și a unui micro-interviu cu echipa coordonatoare </a:t>
            </a:r>
            <a:r>
              <a:rPr lang="ro-RO" sz="2300" dirty="0" smtClean="0">
                <a:solidFill>
                  <a:srgbClr val="002060"/>
                </a:solidFill>
              </a:rPr>
              <a:t>fac </a:t>
            </a:r>
            <a:r>
              <a:rPr lang="ro-RO" sz="2300" dirty="0">
                <a:solidFill>
                  <a:srgbClr val="002060"/>
                </a:solidFill>
              </a:rPr>
              <a:t>parte pe parcusul proiectului, dintr-o „clasă” Erasmus și </a:t>
            </a:r>
            <a:r>
              <a:rPr lang="ro-RO" sz="2300" dirty="0" smtClean="0">
                <a:solidFill>
                  <a:srgbClr val="002060"/>
                </a:solidFill>
              </a:rPr>
              <a:t>își desfășoară, </a:t>
            </a:r>
            <a:r>
              <a:rPr lang="ro-RO" sz="2300" dirty="0">
                <a:solidFill>
                  <a:srgbClr val="002060"/>
                </a:solidFill>
              </a:rPr>
              <a:t>în afara orelor de curs, activitățile proiectului;</a:t>
            </a:r>
            <a:endParaRPr lang="en-US" sz="2300" dirty="0">
              <a:solidFill>
                <a:srgbClr val="002060"/>
              </a:solidFill>
            </a:endParaRPr>
          </a:p>
          <a:p>
            <a:pPr lvl="0"/>
            <a:r>
              <a:rPr lang="ro-RO" sz="2300" dirty="0" smtClean="0">
                <a:solidFill>
                  <a:srgbClr val="002060"/>
                </a:solidFill>
              </a:rPr>
              <a:t>sunt </a:t>
            </a:r>
            <a:r>
              <a:rPr lang="ro-RO" sz="2300" dirty="0">
                <a:solidFill>
                  <a:srgbClr val="002060"/>
                </a:solidFill>
              </a:rPr>
              <a:t>importante abilitățile lor de comunicare, dorința de implicare și de a participa la activități planificate (vizionări, interviuri, aplicarea unor chestionare, dezbateri, realizare materiale video/foto/grafice/scrise);</a:t>
            </a:r>
            <a:endParaRPr lang="en-US" sz="2300" dirty="0">
              <a:solidFill>
                <a:srgbClr val="002060"/>
              </a:solidFill>
            </a:endParaRPr>
          </a:p>
          <a:p>
            <a:pPr lvl="0"/>
            <a:r>
              <a:rPr lang="ro-RO" sz="2300" dirty="0">
                <a:solidFill>
                  <a:srgbClr val="002060"/>
                </a:solidFill>
              </a:rPr>
              <a:t>un element-cheie este disponibilitatea de a găzdui în cadrul reuniunii organizate de OGIS în </a:t>
            </a:r>
            <a:r>
              <a:rPr lang="en-US" sz="2300" dirty="0" smtClean="0">
                <a:solidFill>
                  <a:srgbClr val="002060"/>
                </a:solidFill>
              </a:rPr>
              <a:t>martie</a:t>
            </a:r>
            <a:r>
              <a:rPr lang="ro-RO" sz="2300" dirty="0" smtClean="0">
                <a:solidFill>
                  <a:srgbClr val="002060"/>
                </a:solidFill>
              </a:rPr>
              <a:t> </a:t>
            </a:r>
            <a:r>
              <a:rPr lang="ro-RO" sz="2300" dirty="0">
                <a:solidFill>
                  <a:srgbClr val="002060"/>
                </a:solidFill>
              </a:rPr>
              <a:t>2018 a unu-doi elevi din străinătate, timp de 3-5 zile (urmând ca, la vizita lor într-una din țările participante, să beneficieze de același serviciu);</a:t>
            </a:r>
            <a:endParaRPr lang="en-US" sz="2300" dirty="0">
              <a:solidFill>
                <a:srgbClr val="002060"/>
              </a:solidFill>
            </a:endParaRPr>
          </a:p>
          <a:p>
            <a:pPr lvl="0"/>
            <a:r>
              <a:rPr lang="ro-RO" sz="2300" dirty="0">
                <a:solidFill>
                  <a:srgbClr val="002060"/>
                </a:solidFill>
              </a:rPr>
              <a:t>disponibilitatea de a călători în afara României (până în acest moment, deplasarea stabilită este în Ungaria) și de a locui pe durata reuniunii la familia elevului găzduit anterior. În cadrul acestei deplasări de lucru, vor fi însoțiți de 2 profesori OGIS.</a:t>
            </a:r>
            <a:endParaRPr lang="en-US" sz="2300" dirty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07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002060"/>
                </a:solidFill>
              </a:rPr>
              <a:t>Beneficii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24085"/>
            <a:ext cx="8596668" cy="4417278"/>
          </a:xfrm>
        </p:spPr>
        <p:txBody>
          <a:bodyPr>
            <a:noAutofit/>
          </a:bodyPr>
          <a:lstStyle/>
          <a:p>
            <a:pPr lvl="0"/>
            <a:r>
              <a:rPr lang="ro-RO" sz="2000" dirty="0" smtClean="0">
                <a:solidFill>
                  <a:srgbClr val="002060"/>
                </a:solidFill>
              </a:rPr>
              <a:t>Activitățile </a:t>
            </a:r>
            <a:r>
              <a:rPr lang="ro-RO" sz="2000" dirty="0">
                <a:solidFill>
                  <a:srgbClr val="002060"/>
                </a:solidFill>
              </a:rPr>
              <a:t>de tip excursie, vizite de lucru, deplasări, transport – în țară și în afara țării –  sunt suportate complet din bugetul aprobat al proiectului. </a:t>
            </a:r>
            <a:endParaRPr lang="en-US" sz="2000" dirty="0">
              <a:solidFill>
                <a:srgbClr val="002060"/>
              </a:solidFill>
            </a:endParaRPr>
          </a:p>
          <a:p>
            <a:pPr lvl="0"/>
            <a:r>
              <a:rPr lang="ro-RO" sz="2000" dirty="0">
                <a:solidFill>
                  <a:srgbClr val="002060"/>
                </a:solidFill>
              </a:rPr>
              <a:t>Elevii vor avea în portofoliul personal o activitate recunoscută la nivel internațional pentru calitatea și anvergura colaborărilor. </a:t>
            </a:r>
            <a:endParaRPr lang="en-US" sz="2000" dirty="0">
              <a:solidFill>
                <a:srgbClr val="002060"/>
              </a:solidFill>
            </a:endParaRPr>
          </a:p>
          <a:p>
            <a:pPr lvl="0"/>
            <a:r>
              <a:rPr lang="ro-RO" sz="2000" dirty="0">
                <a:solidFill>
                  <a:srgbClr val="002060"/>
                </a:solidFill>
              </a:rPr>
              <a:t>În funcție de implicare și disponibilitate, elevii vor putea participa la întâlniri și evenimente de marcă, relevante pentru tema proiectului. </a:t>
            </a:r>
            <a:endParaRPr lang="en-US" sz="2000" dirty="0">
              <a:solidFill>
                <a:srgbClr val="002060"/>
              </a:solidFill>
            </a:endParaRPr>
          </a:p>
          <a:p>
            <a:pPr lvl="0"/>
            <a:r>
              <a:rPr lang="ro-RO" sz="2000" dirty="0">
                <a:solidFill>
                  <a:srgbClr val="002060"/>
                </a:solidFill>
              </a:rPr>
              <a:t>Posibilitatea de a participa la ore în școli din afara țării, în calitate de elevi-invitați și de a lucra alături de colegi din străinătate, fie direct, fir prin intermediul unor platforme dedicate acestui tip de activitate. </a:t>
            </a:r>
            <a:endParaRPr lang="en-US" sz="2000" dirty="0">
              <a:solidFill>
                <a:srgbClr val="002060"/>
              </a:solidFill>
            </a:endParaRPr>
          </a:p>
          <a:p>
            <a:pPr lvl="0"/>
            <a:r>
              <a:rPr lang="ro-RO" sz="2000" dirty="0">
                <a:solidFill>
                  <a:srgbClr val="002060"/>
                </a:solidFill>
              </a:rPr>
              <a:t>Posibilitatea de a dezvolta legături și colaborări cu elevi de alte naționalități, într-un cadru sigur și creativ, exersându-și abilitățile de comunicare în limbi străine. </a:t>
            </a:r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5720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3472" y="2492896"/>
            <a:ext cx="9144002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/>
            </a:r>
            <a:br>
              <a:rPr lang="en-US" sz="4000" dirty="0" smtClean="0">
                <a:solidFill>
                  <a:srgbClr val="C00000"/>
                </a:solidFill>
              </a:rPr>
            </a:br>
            <a:r>
              <a:rPr lang="en-US" sz="4000" dirty="0">
                <a:solidFill>
                  <a:srgbClr val="C00000"/>
                </a:solidFill>
              </a:rPr>
              <a:t/>
            </a:r>
            <a:br>
              <a:rPr lang="en-US" sz="4000" dirty="0">
                <a:solidFill>
                  <a:srgbClr val="C00000"/>
                </a:solidFill>
              </a:rPr>
            </a:br>
            <a:r>
              <a:rPr lang="en-US" sz="4000" dirty="0" smtClean="0">
                <a:solidFill>
                  <a:srgbClr val="C00000"/>
                </a:solidFill>
              </a:rPr>
              <a:t/>
            </a:r>
            <a:br>
              <a:rPr lang="en-US" sz="4000" dirty="0" smtClean="0">
                <a:solidFill>
                  <a:srgbClr val="C00000"/>
                </a:solidFill>
              </a:rPr>
            </a:br>
            <a:r>
              <a:rPr lang="en-US" sz="4000" dirty="0">
                <a:solidFill>
                  <a:srgbClr val="C00000"/>
                </a:solidFill>
              </a:rPr>
              <a:t/>
            </a:r>
            <a:br>
              <a:rPr lang="en-US" sz="4000" dirty="0">
                <a:solidFill>
                  <a:srgbClr val="C00000"/>
                </a:solidFill>
              </a:rPr>
            </a:br>
            <a:r>
              <a:rPr lang="en-US" sz="4000" dirty="0" smtClean="0">
                <a:solidFill>
                  <a:srgbClr val="002060"/>
                </a:solidFill>
              </a:rPr>
              <a:t>Erasmus+ Project 2017-2019</a:t>
            </a:r>
            <a:r>
              <a:rPr lang="en-US" sz="4000" dirty="0">
                <a:solidFill>
                  <a:srgbClr val="002060"/>
                </a:solidFill>
              </a:rPr>
              <a:t/>
            </a:r>
            <a:br>
              <a:rPr lang="en-US" sz="4000" dirty="0">
                <a:solidFill>
                  <a:srgbClr val="002060"/>
                </a:solidFill>
              </a:rPr>
            </a:br>
            <a:r>
              <a:rPr lang="en-US" sz="4000" dirty="0" smtClean="0">
                <a:solidFill>
                  <a:srgbClr val="002060"/>
                </a:solidFill>
              </a:rPr>
              <a:t>F.I.T.C.O.R.N.O</a:t>
            </a:r>
            <a:r>
              <a:rPr lang="en-US" sz="4000" dirty="0">
                <a:solidFill>
                  <a:srgbClr val="002060"/>
                </a:solidFill>
              </a:rPr>
              <a:t>.</a:t>
            </a:r>
            <a:br>
              <a:rPr lang="en-US" sz="4000" dirty="0">
                <a:solidFill>
                  <a:srgbClr val="002060"/>
                </a:solidFill>
              </a:rPr>
            </a:br>
            <a:r>
              <a:rPr lang="en-US" sz="3600" i="1" dirty="0" smtClean="0">
                <a:solidFill>
                  <a:srgbClr val="002060"/>
                </a:solidFill>
              </a:rPr>
              <a:t>From </a:t>
            </a:r>
            <a:r>
              <a:rPr lang="en-US" sz="3600" i="1" dirty="0">
                <a:solidFill>
                  <a:srgbClr val="002060"/>
                </a:solidFill>
              </a:rPr>
              <a:t>(im)migrants to citizens: old roots vs. new opportunities</a:t>
            </a:r>
            <a:r>
              <a:rPr lang="en-US" sz="4000" dirty="0">
                <a:solidFill>
                  <a:srgbClr val="002060"/>
                </a:solidFill>
              </a:rPr>
              <a:t/>
            </a:r>
            <a:br>
              <a:rPr lang="en-US" sz="4000" dirty="0">
                <a:solidFill>
                  <a:srgbClr val="002060"/>
                </a:solidFill>
              </a:rPr>
            </a:br>
            <a:r>
              <a:rPr lang="en-US" sz="4000" dirty="0" smtClean="0">
                <a:solidFill>
                  <a:srgbClr val="002060"/>
                </a:solidFill>
              </a:rPr>
              <a:t>LTTA C1, 12</a:t>
            </a:r>
            <a:r>
              <a:rPr lang="en-US" sz="4000" baseline="30000" dirty="0" smtClean="0">
                <a:solidFill>
                  <a:srgbClr val="002060"/>
                </a:solidFill>
              </a:rPr>
              <a:t>th</a:t>
            </a:r>
            <a:r>
              <a:rPr lang="en-US" sz="4000" dirty="0" smtClean="0">
                <a:solidFill>
                  <a:srgbClr val="002060"/>
                </a:solidFill>
              </a:rPr>
              <a:t>-16</a:t>
            </a:r>
            <a:r>
              <a:rPr lang="en-US" sz="4000" baseline="30000" dirty="0" smtClean="0">
                <a:solidFill>
                  <a:srgbClr val="002060"/>
                </a:solidFill>
              </a:rPr>
              <a:t>th</a:t>
            </a:r>
            <a:r>
              <a:rPr lang="en-US" sz="4000" dirty="0" smtClean="0">
                <a:solidFill>
                  <a:srgbClr val="002060"/>
                </a:solidFill>
              </a:rPr>
              <a:t> </a:t>
            </a:r>
            <a:r>
              <a:rPr lang="en-US" sz="4000" dirty="0">
                <a:solidFill>
                  <a:srgbClr val="002060"/>
                </a:solidFill>
              </a:rPr>
              <a:t>of March, 2018 </a:t>
            </a:r>
            <a:r>
              <a:rPr lang="en-US" sz="4000" b="1" dirty="0"/>
              <a:t/>
            </a:r>
            <a:br>
              <a:rPr lang="en-US" sz="4000" b="1" dirty="0"/>
            </a:b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55530" y="5229200"/>
            <a:ext cx="9462353" cy="1152128"/>
          </a:xfrm>
        </p:spPr>
        <p:txBody>
          <a:bodyPr>
            <a:normAutofit lnSpcReduction="10000"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>Olga </a:t>
            </a:r>
            <a:r>
              <a:rPr lang="en-US" sz="4000" b="1" dirty="0" err="1" smtClean="0">
                <a:solidFill>
                  <a:srgbClr val="002060"/>
                </a:solidFill>
              </a:rPr>
              <a:t>Gudynn</a:t>
            </a:r>
            <a:r>
              <a:rPr lang="en-US" sz="4000" b="1" dirty="0" smtClean="0">
                <a:solidFill>
                  <a:srgbClr val="002060"/>
                </a:solidFill>
              </a:rPr>
              <a:t> International School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*Learning</a:t>
            </a:r>
            <a:r>
              <a:rPr lang="en-US" sz="2800" dirty="0">
                <a:solidFill>
                  <a:srgbClr val="002060"/>
                </a:solidFill>
              </a:rPr>
              <a:t>, Teaching Training Activity</a:t>
            </a:r>
          </a:p>
        </p:txBody>
      </p:sp>
    </p:spTree>
    <p:extLst>
      <p:ext uri="{BB962C8B-B14F-4D97-AF65-F5344CB8AC3E}">
        <p14:creationId xmlns:p14="http://schemas.microsoft.com/office/powerpoint/2010/main" val="64716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002060"/>
                </a:solidFill>
              </a:rPr>
              <a:t>Elevi participanți – 26 (17 fete și 9 băieți</a:t>
            </a:r>
            <a:r>
              <a:rPr lang="ro-RO" b="1" dirty="0" smtClean="0">
                <a:solidFill>
                  <a:srgbClr val="002060"/>
                </a:solidFill>
              </a:rPr>
              <a:t>)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o-RO" b="1" dirty="0" smtClean="0">
                <a:solidFill>
                  <a:srgbClr val="002060"/>
                </a:solidFill>
              </a:rPr>
              <a:t>și 12 profesori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b="1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o-RO" b="1" dirty="0" smtClean="0">
                <a:solidFill>
                  <a:srgbClr val="002060"/>
                </a:solidFill>
              </a:rPr>
              <a:t>Franța</a:t>
            </a:r>
            <a:r>
              <a:rPr lang="ro-RO" dirty="0" smtClean="0">
                <a:solidFill>
                  <a:srgbClr val="002060"/>
                </a:solidFill>
              </a:rPr>
              <a:t> </a:t>
            </a:r>
            <a:r>
              <a:rPr lang="ro-RO" dirty="0">
                <a:solidFill>
                  <a:srgbClr val="002060"/>
                </a:solidFill>
              </a:rPr>
              <a:t>– 4 fete (3 fete – 12 ani, 1 fată – 14 ani)</a:t>
            </a:r>
          </a:p>
          <a:p>
            <a:pPr marL="45720" indent="0">
              <a:buNone/>
            </a:pPr>
            <a:r>
              <a:rPr lang="ro-RO" b="1" dirty="0">
                <a:solidFill>
                  <a:srgbClr val="002060"/>
                </a:solidFill>
              </a:rPr>
              <a:t>Germania</a:t>
            </a:r>
            <a:r>
              <a:rPr lang="ro-RO" dirty="0">
                <a:solidFill>
                  <a:srgbClr val="002060"/>
                </a:solidFill>
              </a:rPr>
              <a:t> – 2 fete, 2 băieți (13-14 ani)</a:t>
            </a:r>
          </a:p>
          <a:p>
            <a:pPr marL="45720" indent="0">
              <a:buNone/>
            </a:pPr>
            <a:r>
              <a:rPr lang="ro-RO" b="1" dirty="0">
                <a:solidFill>
                  <a:srgbClr val="002060"/>
                </a:solidFill>
              </a:rPr>
              <a:t>Italia</a:t>
            </a:r>
            <a:r>
              <a:rPr lang="ro-RO" dirty="0">
                <a:solidFill>
                  <a:srgbClr val="002060"/>
                </a:solidFill>
              </a:rPr>
              <a:t> – 4 fete (3 fete – 13 ani, 1 fată – 12 ani)</a:t>
            </a:r>
          </a:p>
          <a:p>
            <a:pPr marL="45720" indent="0">
              <a:buNone/>
            </a:pPr>
            <a:r>
              <a:rPr lang="ro-RO" b="1" dirty="0">
                <a:solidFill>
                  <a:srgbClr val="002060"/>
                </a:solidFill>
              </a:rPr>
              <a:t>Polonia</a:t>
            </a:r>
            <a:r>
              <a:rPr lang="ro-RO" dirty="0">
                <a:solidFill>
                  <a:srgbClr val="002060"/>
                </a:solidFill>
              </a:rPr>
              <a:t> – 2 fete, 2 băieți (13-14 ani)</a:t>
            </a:r>
          </a:p>
          <a:p>
            <a:pPr marL="45720" indent="0">
              <a:buNone/>
            </a:pPr>
            <a:r>
              <a:rPr lang="ro-RO" b="1" dirty="0">
                <a:solidFill>
                  <a:srgbClr val="002060"/>
                </a:solidFill>
              </a:rPr>
              <a:t>Portugalia</a:t>
            </a:r>
            <a:r>
              <a:rPr lang="ro-RO" dirty="0">
                <a:solidFill>
                  <a:srgbClr val="002060"/>
                </a:solidFill>
              </a:rPr>
              <a:t> – 3 fete și 1 băiat (17-18 ani)</a:t>
            </a:r>
          </a:p>
          <a:p>
            <a:pPr marL="45720" indent="0">
              <a:buNone/>
            </a:pPr>
            <a:r>
              <a:rPr lang="ro-RO" b="1" dirty="0">
                <a:solidFill>
                  <a:srgbClr val="002060"/>
                </a:solidFill>
              </a:rPr>
              <a:t>Ungaria</a:t>
            </a:r>
            <a:r>
              <a:rPr lang="ro-RO" dirty="0">
                <a:solidFill>
                  <a:srgbClr val="002060"/>
                </a:solidFill>
              </a:rPr>
              <a:t> – 2 fete (15 ani), 4 băieți (un băiat 13 ani, 3 băieți de 14 ani)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85607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100</TotalTime>
  <Words>709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      Școala Gimnazială Olga Gudynn International School PROIECT ERASMUS + From (im)migrants to citizens.Old roots vs.new opportunities </vt:lpstr>
      <vt:lpstr>Țări partenere</vt:lpstr>
      <vt:lpstr>Participanți – elevii de gimnaziu</vt:lpstr>
      <vt:lpstr>Temele proiectului </vt:lpstr>
      <vt:lpstr>Responsabilități</vt:lpstr>
      <vt:lpstr>Beneficii</vt:lpstr>
      <vt:lpstr>    Erasmus+ Project 2017-2019 F.I.T.C.O.R.N.O. From (im)migrants to citizens: old roots vs. new opportunities LTTA C1, 12th-16th of March, 2018  </vt:lpstr>
      <vt:lpstr>Elevi participanți – 26 (17 fete și 9 băieți) și 12 profesori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 +</dc:title>
  <dc:creator>Vali</dc:creator>
  <cp:lastModifiedBy>Cati</cp:lastModifiedBy>
  <cp:revision>13</cp:revision>
  <dcterms:created xsi:type="dcterms:W3CDTF">2018-10-17T08:53:52Z</dcterms:created>
  <dcterms:modified xsi:type="dcterms:W3CDTF">2018-10-18T04:46:37Z</dcterms:modified>
</cp:coreProperties>
</file>