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sldIdLst>
    <p:sldId id="311" r:id="rId2"/>
    <p:sldId id="312" r:id="rId3"/>
    <p:sldId id="265" r:id="rId4"/>
    <p:sldId id="260" r:id="rId5"/>
    <p:sldId id="261" r:id="rId6"/>
    <p:sldId id="262" r:id="rId7"/>
    <p:sldId id="267" r:id="rId8"/>
    <p:sldId id="288" r:id="rId9"/>
    <p:sldId id="291" r:id="rId10"/>
    <p:sldId id="269" r:id="rId11"/>
    <p:sldId id="272" r:id="rId12"/>
    <p:sldId id="292" r:id="rId13"/>
    <p:sldId id="289" r:id="rId14"/>
    <p:sldId id="290" r:id="rId15"/>
    <p:sldId id="286" r:id="rId16"/>
    <p:sldId id="274" r:id="rId17"/>
    <p:sldId id="273" r:id="rId18"/>
    <p:sldId id="294" r:id="rId19"/>
    <p:sldId id="293" r:id="rId20"/>
    <p:sldId id="275" r:id="rId21"/>
    <p:sldId id="287" r:id="rId22"/>
    <p:sldId id="276" r:id="rId23"/>
    <p:sldId id="285" r:id="rId24"/>
    <p:sldId id="296" r:id="rId25"/>
    <p:sldId id="283" r:id="rId26"/>
    <p:sldId id="297" r:id="rId27"/>
    <p:sldId id="295" r:id="rId28"/>
    <p:sldId id="284" r:id="rId29"/>
    <p:sldId id="282" r:id="rId30"/>
    <p:sldId id="299" r:id="rId31"/>
    <p:sldId id="281" r:id="rId32"/>
    <p:sldId id="280" r:id="rId33"/>
    <p:sldId id="308" r:id="rId34"/>
    <p:sldId id="309" r:id="rId35"/>
    <p:sldId id="313" r:id="rId36"/>
    <p:sldId id="314" r:id="rId37"/>
    <p:sldId id="322" r:id="rId38"/>
    <p:sldId id="323" r:id="rId39"/>
    <p:sldId id="315" r:id="rId40"/>
    <p:sldId id="319" r:id="rId41"/>
    <p:sldId id="316" r:id="rId42"/>
    <p:sldId id="317" r:id="rId43"/>
    <p:sldId id="318" r:id="rId44"/>
    <p:sldId id="320" r:id="rId4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240323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04008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19382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73283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67302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98099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69394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13374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085847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79123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358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0"/>
                <a:lumOff val="100000"/>
                <a:alpha val="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45694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eg"/><Relationship Id="rId3" Type="http://schemas.openxmlformats.org/officeDocument/2006/relationships/image" Target="../media/image81.jpeg"/><Relationship Id="rId7" Type="http://schemas.openxmlformats.org/officeDocument/2006/relationships/image" Target="../media/image85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openxmlformats.org/officeDocument/2006/relationships/image" Target="../media/image83.jpeg"/><Relationship Id="rId4" Type="http://schemas.openxmlformats.org/officeDocument/2006/relationships/image" Target="../media/image82.jpeg"/><Relationship Id="rId9" Type="http://schemas.openxmlformats.org/officeDocument/2006/relationships/image" Target="../media/image8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90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94.png"/><Relationship Id="rId7" Type="http://schemas.openxmlformats.org/officeDocument/2006/relationships/image" Target="../media/image98.png"/><Relationship Id="rId2" Type="http://schemas.openxmlformats.org/officeDocument/2006/relationships/image" Target="../media/image9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Relationship Id="rId9" Type="http://schemas.openxmlformats.org/officeDocument/2006/relationships/image" Target="../media/image10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3" Type="http://schemas.openxmlformats.org/officeDocument/2006/relationships/image" Target="../media/image102.png"/><Relationship Id="rId7" Type="http://schemas.openxmlformats.org/officeDocument/2006/relationships/image" Target="../media/image106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png"/><Relationship Id="rId5" Type="http://schemas.openxmlformats.org/officeDocument/2006/relationships/image" Target="../media/image104.png"/><Relationship Id="rId4" Type="http://schemas.openxmlformats.org/officeDocument/2006/relationships/image" Target="../media/image103.png"/><Relationship Id="rId9" Type="http://schemas.openxmlformats.org/officeDocument/2006/relationships/image" Target="../media/image108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2.jpeg"/><Relationship Id="rId4" Type="http://schemas.openxmlformats.org/officeDocument/2006/relationships/image" Target="../media/image111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image" Target="../media/image115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eathink2015.org/ro" TargetMode="External"/><Relationship Id="rId2" Type="http://schemas.openxmlformats.org/officeDocument/2006/relationships/hyperlink" Target="https://www.salto-youth.net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oe.int/en/web/north-south-centre/elearning-intercultural-dimension" TargetMode="External"/><Relationship Id="rId5" Type="http://schemas.openxmlformats.org/officeDocument/2006/relationships/hyperlink" Target="https://www.coe.int/en/web/north-south-centre/online-training-courses" TargetMode="External"/><Relationship Id="rId4" Type="http://schemas.openxmlformats.org/officeDocument/2006/relationships/hyperlink" Target="http://oranetwork.eu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82962"/>
          </a:xfrm>
        </p:spPr>
        <p:txBody>
          <a:bodyPr>
            <a:normAutofit/>
          </a:bodyPr>
          <a:lstStyle/>
          <a:p>
            <a:r>
              <a:rPr lang="ro-RO" dirty="0" smtClean="0"/>
              <a:t/>
            </a:r>
            <a:br>
              <a:rPr lang="ro-RO" dirty="0" smtClean="0"/>
            </a:br>
            <a:r>
              <a:rPr lang="ro-RO" dirty="0" smtClean="0"/>
              <a:t/>
            </a:r>
            <a:br>
              <a:rPr lang="ro-RO" dirty="0" smtClean="0"/>
            </a:br>
            <a:endParaRPr lang="ro-RO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6019800"/>
          </a:xfrm>
          <a:solidFill>
            <a:schemeClr val="accent3">
              <a:lumMod val="40000"/>
              <a:lumOff val="60000"/>
            </a:schemeClr>
          </a:solidFill>
          <a:effectLst>
            <a:innerShdw blurRad="63500" dist="50800" dir="16200000">
              <a:prstClr val="black">
                <a:alpha val="50000"/>
              </a:prstClr>
            </a:innerShdw>
            <a:reflection blurRad="6350" stA="50000" endA="300" endPos="55000" dir="5400000" sy="-100000" algn="bl" rotWithShape="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endParaRPr lang="ro-RO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o-RO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o-RO" dirty="0" smtClean="0">
              <a:solidFill>
                <a:srgbClr val="C00000"/>
              </a:solidFill>
            </a:endParaRPr>
          </a:p>
          <a:p>
            <a:pPr algn="ctr">
              <a:buNone/>
            </a:pPr>
            <a:r>
              <a:rPr lang="ro-RO" sz="4000" b="1" dirty="0" smtClean="0">
                <a:solidFill>
                  <a:schemeClr val="tx1"/>
                </a:solidFill>
                <a:latin typeface="French Script MT" pitchFamily="66" charset="0"/>
              </a:rPr>
              <a:t>Proiecte </a:t>
            </a:r>
            <a:r>
              <a:rPr lang="ro-RO" sz="4000" b="1" dirty="0" smtClean="0">
                <a:solidFill>
                  <a:schemeClr val="tx1"/>
                </a:solidFill>
                <a:latin typeface="French Script MT" pitchFamily="66" charset="0"/>
              </a:rPr>
              <a:t>internaționale</a:t>
            </a:r>
            <a:br>
              <a:rPr lang="ro-RO" sz="4000" b="1" dirty="0" smtClean="0">
                <a:solidFill>
                  <a:schemeClr val="tx1"/>
                </a:solidFill>
                <a:latin typeface="French Script MT" pitchFamily="66" charset="0"/>
              </a:rPr>
            </a:br>
            <a:r>
              <a:rPr lang="ro-RO" sz="4000" b="1" dirty="0" smtClean="0">
                <a:solidFill>
                  <a:schemeClr val="tx1"/>
                </a:solidFill>
                <a:latin typeface="French Script MT" pitchFamily="66" charset="0"/>
              </a:rPr>
              <a:t>Rezultate și bune practici</a:t>
            </a:r>
          </a:p>
          <a:p>
            <a:pPr algn="ctr">
              <a:buNone/>
            </a:pPr>
            <a:endParaRPr lang="ro-RO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o-RO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o-RO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o-RO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o-RO" dirty="0" smtClean="0">
              <a:solidFill>
                <a:srgbClr val="C00000"/>
              </a:solidFill>
            </a:endParaRPr>
          </a:p>
          <a:p>
            <a:pPr algn="ctr">
              <a:buNone/>
            </a:pPr>
            <a:endParaRPr lang="ro-RO" dirty="0">
              <a:solidFill>
                <a:srgbClr val="C00000"/>
              </a:solidFill>
            </a:endParaRPr>
          </a:p>
        </p:txBody>
      </p:sp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" y="838200"/>
            <a:ext cx="2393388" cy="1026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6600" y="5105400"/>
            <a:ext cx="2840853" cy="1219200"/>
          </a:xfrm>
          <a:prstGeom prst="rect">
            <a:avLst/>
          </a:prstGeom>
          <a:noFill/>
          <a:ln>
            <a:solidFill>
              <a:srgbClr val="00B050"/>
            </a:solidFill>
          </a:ln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 descr="Pictur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3000" y="457200"/>
            <a:ext cx="39338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19199" y="3429000"/>
            <a:ext cx="2957787" cy="1538289"/>
          </a:xfrm>
          <a:prstGeom prst="rect">
            <a:avLst/>
          </a:prstGeom>
          <a:noFill/>
          <a:ln>
            <a:solidFill>
              <a:srgbClr val="00B050"/>
            </a:solidFill>
          </a:ln>
          <a:effectLst>
            <a:reflection blurRad="6350" stA="50000" endA="300" endPos="55500" dist="50800" dir="5400000" sy="-100000" algn="bl" rotWithShape="0"/>
          </a:effectLst>
          <a:scene3d>
            <a:camera prst="isometricOffAxis2Top"/>
            <a:lightRig rig="threePt" dir="t"/>
          </a:scene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4" name="AutoShape 2" descr="Imagini pentru mijar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o-RO"/>
          </a:p>
        </p:txBody>
      </p:sp>
      <p:sp>
        <p:nvSpPr>
          <p:cNvPr id="3076" name="AutoShape 4" descr="Imagini pentru mijar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o-RO"/>
          </a:p>
        </p:txBody>
      </p:sp>
      <p:pic>
        <p:nvPicPr>
          <p:cNvPr id="3077" name="Picture 5" descr="C:\Users\Catalina\Desktop\mijarc log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72200" y="3352800"/>
            <a:ext cx="2143125" cy="2143125"/>
          </a:xfrm>
          <a:prstGeom prst="rect">
            <a:avLst/>
          </a:prstGeom>
          <a:noFill/>
          <a:effectLst>
            <a:glow rad="139700">
              <a:schemeClr val="accent4">
                <a:satMod val="175000"/>
                <a:alpha val="40000"/>
              </a:schemeClr>
            </a:glow>
          </a:effectLst>
          <a:scene3d>
            <a:camera prst="isometricOffAxis1Righ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276600"/>
            <a:ext cx="4510617" cy="338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 descr="E:\Belgia\be\DSCN48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6365" y="228600"/>
            <a:ext cx="4049486" cy="2908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E:\Belgia\be\DSCN49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371" y="178367"/>
            <a:ext cx="4064216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dan\Downloads\14608728_1606642009361755_2017930192952731800_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610" y="3561330"/>
            <a:ext cx="4130977" cy="309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11816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1" y="228601"/>
            <a:ext cx="4165600" cy="3124200"/>
          </a:xfrm>
        </p:spPr>
      </p:pic>
      <p:pic>
        <p:nvPicPr>
          <p:cNvPr id="13315" name="Picture 3" descr="E:\pt revista scolii\foto - Belgia\IPEPS - discutia cu echipa managerial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3581400"/>
            <a:ext cx="4038600" cy="3028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52400"/>
            <a:ext cx="2971800" cy="3568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8" name="Picture 6" descr="C:\Users\dan\Downloads\14753262_1606710159354940_8068720208326170448_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428999"/>
            <a:ext cx="3124200" cy="3333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78812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2133600"/>
          </a:xfrm>
          <a:effectLst/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vi-VN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Fontaine "Rio +</a:t>
            </a:r>
            <a:r>
              <a:rPr lang="vi-VN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10„</a:t>
            </a:r>
            <a:r>
              <a:rPr lang="ro-RO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o-RO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vi-VN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simbolizează </a:t>
            </a:r>
            <a:r>
              <a:rPr lang="vi-VN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dezvoltarea durabilă a planetei; este tributul adus de Verviers , la summit-ul din Rio de Janeiro, in 1993, privind viitorul planetei. Piatra albastra naturală reprezintă mările și oceanele, în timp ce continentele sunt desenate în alb; ele au fost colorate cu o rășină specială, considerată indestructibilă. Globul se sprijină pe o bază pe care se ridica câteva zecimi de milimetri sub presiunea jetului de apă. Foarte usor, cu o atingere de mana, poti roti o lume de o tona si jumatate fara dificultate</a:t>
            </a:r>
            <a:endParaRPr lang="ro-RO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362452"/>
            <a:ext cx="5867400" cy="43957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6877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066800"/>
            <a:ext cx="4780427" cy="563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181784">
            <a:off x="-214472" y="415795"/>
            <a:ext cx="8229600" cy="1989859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en-GB" sz="24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</a:t>
            </a:r>
            <a:r>
              <a:rPr lang="en-GB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Bureau International </a:t>
            </a:r>
            <a:r>
              <a:rPr lang="en-GB" sz="2400" b="1" i="1" dirty="0" err="1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Jeunesse</a:t>
            </a:r>
            <a:r>
              <a:rPr lang="en-GB" sz="2400" b="1" i="1" dirty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” </a:t>
            </a:r>
            <a:r>
              <a:rPr lang="ro-RO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br>
              <a:rPr lang="ro-RO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GB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serviciu</a:t>
            </a:r>
            <a:r>
              <a:rPr lang="en-GB" sz="2400" i="1" dirty="0" smtClean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GB" sz="2400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international </a:t>
            </a:r>
            <a:r>
              <a:rPr lang="en-GB" sz="2400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gestionat</a:t>
            </a:r>
            <a:r>
              <a:rPr lang="en-GB" sz="2400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GB" sz="2400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în</a:t>
            </a:r>
            <a:r>
              <a:rPr lang="en-GB" sz="2400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GB" sz="2400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comun</a:t>
            </a:r>
            <a:r>
              <a:rPr lang="en-GB" sz="2400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de </a:t>
            </a:r>
            <a:r>
              <a:rPr lang="en-GB" sz="2400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către</a:t>
            </a:r>
            <a:r>
              <a:rPr lang="en-GB" sz="2400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GB" sz="2400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Valonia-Bruxelles</a:t>
            </a:r>
            <a:r>
              <a:rPr lang="en-GB" sz="2400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GB" sz="2400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și</a:t>
            </a:r>
            <a:r>
              <a:rPr lang="en-GB" sz="2400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GB" sz="2400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înființat</a:t>
            </a:r>
            <a:r>
              <a:rPr lang="en-GB" sz="2400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GB" sz="2400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pentru</a:t>
            </a:r>
            <a:r>
              <a:rPr lang="en-GB" sz="2400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a </a:t>
            </a:r>
            <a:r>
              <a:rPr lang="en-GB" sz="2400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gestiona</a:t>
            </a:r>
            <a:r>
              <a:rPr lang="en-GB" sz="2400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GB" sz="2400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diferite</a:t>
            </a:r>
            <a:r>
              <a:rPr lang="en-GB" sz="2400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GB" sz="2400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programe</a:t>
            </a:r>
            <a:r>
              <a:rPr lang="en-GB" sz="2400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GB" sz="2400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internaționale</a:t>
            </a:r>
            <a:r>
              <a:rPr lang="en-GB" sz="2400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de </a:t>
            </a:r>
            <a:r>
              <a:rPr lang="en-GB" sz="2400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educație</a:t>
            </a:r>
            <a:r>
              <a:rPr lang="en-GB" sz="2400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non-</a:t>
            </a:r>
            <a:r>
              <a:rPr lang="en-GB" sz="2400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formală</a:t>
            </a:r>
            <a:r>
              <a:rPr lang="en-GB" sz="2400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GB" sz="2400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pentru</a:t>
            </a:r>
            <a:r>
              <a:rPr lang="en-GB" sz="2400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GB" sz="2400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tineri</a:t>
            </a:r>
            <a:r>
              <a:rPr lang="en-GB" sz="2400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GB" sz="2400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francofoni</a:t>
            </a:r>
            <a:r>
              <a:rPr lang="en-GB" sz="2400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din </a:t>
            </a:r>
            <a:r>
              <a:rPr lang="en-GB" sz="2400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Valonia</a:t>
            </a:r>
            <a:r>
              <a:rPr lang="en-GB" sz="2400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GB" sz="2400" i="1" dirty="0" err="1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și</a:t>
            </a:r>
            <a:r>
              <a:rPr lang="en-GB" sz="2400" i="1" dirty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lang="en-GB" sz="2400" i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Bruxelles</a:t>
            </a:r>
            <a:endParaRPr lang="ro-RO" sz="2400" dirty="0">
              <a:solidFill>
                <a:schemeClr val="tx1"/>
              </a:solidFill>
            </a:endParaRPr>
          </a:p>
        </p:txBody>
      </p:sp>
      <p:pic>
        <p:nvPicPr>
          <p:cNvPr id="22530" name="Picture 2" descr="E:\pt revista scolii\foto - Belgia\BIJ Bruxell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486" y="3048000"/>
            <a:ext cx="3799113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57393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" y="76200"/>
            <a:ext cx="4953000" cy="6705600"/>
          </a:xfrm>
        </p:spPr>
      </p:pic>
      <p:pic>
        <p:nvPicPr>
          <p:cNvPr id="24580" name="Picture 4" descr="E:\Belgia\Brussels\DSCN51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28600"/>
            <a:ext cx="3733800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4581" name="Picture 5" descr="E:\Belgia\Brussels\DSCN513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57800" y="3429000"/>
            <a:ext cx="3733800" cy="325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26609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ro-RO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ro-RO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EMINAR</a:t>
            </a:r>
            <a:r>
              <a:rPr lang="ro-RO" sz="3600" b="1" dirty="0">
                <a:solidFill>
                  <a:srgbClr val="FF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o-RO" sz="3600" b="1" dirty="0">
                <a:solidFill>
                  <a:srgbClr val="FF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RO" sz="3600" b="1" dirty="0" smtClean="0">
                <a:solidFill>
                  <a:srgbClr val="FF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Berlin, Germania</a:t>
            </a:r>
            <a:r>
              <a:rPr lang="vi-VN" sz="3600" b="1" dirty="0" smtClean="0">
                <a:solidFill>
                  <a:srgbClr val="FF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o-RO" sz="3600" b="1" dirty="0" smtClean="0">
                <a:solidFill>
                  <a:srgbClr val="FF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vi-VN" sz="3600" b="1" dirty="0" smtClean="0">
                <a:solidFill>
                  <a:srgbClr val="FF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o-RO" sz="3600" b="1" dirty="0" smtClean="0">
                <a:solidFill>
                  <a:srgbClr val="FF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vi-VN" sz="3600" b="1" dirty="0" smtClean="0">
                <a:solidFill>
                  <a:srgbClr val="FF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3600" b="1" dirty="0" smtClean="0">
                <a:solidFill>
                  <a:srgbClr val="FF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februarie </a:t>
            </a:r>
            <a:r>
              <a:rPr lang="vi-VN" sz="3600" b="1" dirty="0" smtClean="0">
                <a:solidFill>
                  <a:srgbClr val="FF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</a:t>
            </a:r>
            <a:r>
              <a:rPr lang="ro-RO" sz="3600" b="1" dirty="0" smtClean="0">
                <a:solidFill>
                  <a:srgbClr val="FFCC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7)</a:t>
            </a:r>
            <a:endParaRPr lang="ro-RO" sz="3600" dirty="0">
              <a:solidFill>
                <a:srgbClr val="FFCC00"/>
              </a:solidFill>
            </a:endParaRPr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228600" y="2362200"/>
            <a:ext cx="8686800" cy="32766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Participanți: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buNone/>
            </a:pPr>
            <a:r>
              <a:rPr lang="ro-RO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Delia Moțoc </a:t>
            </a:r>
            <a:r>
              <a:rPr lang="ro-RO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o-RO" sz="2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prof. Colegiul Tehnic ”Anghel Saligny”, </a:t>
            </a:r>
            <a:r>
              <a:rPr lang="ro-RO" sz="2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București</a:t>
            </a:r>
            <a:endParaRPr lang="ro-RO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o-RO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Cătălina Neagu 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prof. Liceul Teoretic ”Ioan Petruș”, Otopeni</a:t>
            </a:r>
          </a:p>
          <a:p>
            <a:pPr marL="0" indent="0" algn="just">
              <a:buNone/>
            </a:pPr>
            <a:r>
              <a:rPr lang="ro-RO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Ancuța Zăvoianu 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prof. 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î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nv. Școala Generala nr. 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79</a:t>
            </a:r>
            <a:endParaRPr lang="ro-RO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264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600200" y="2332037"/>
            <a:ext cx="6788944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 descr="E:\Berlin, 2017\DSCN56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956071">
            <a:off x="5582404" y="173992"/>
            <a:ext cx="3450857" cy="2588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E:\Berlin, 2017\DSCN549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893994">
            <a:off x="252239" y="109794"/>
            <a:ext cx="3824007" cy="2867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0479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21771"/>
            <a:ext cx="2743200" cy="414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 descr="E:\Berlin, 2017\16667733_1668980836736019_1145992532_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22178" y="152400"/>
            <a:ext cx="4443593" cy="3331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E:\Berlin, 2017\DSCN564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287486"/>
            <a:ext cx="4572243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E:\Berlin, 2017\DSCN57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3483429"/>
            <a:ext cx="3986029" cy="2989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7652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E:\Berlin, 2017\DSCN57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193675"/>
            <a:ext cx="4157355" cy="311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651" name="Picture 3" descr="E:\Berlin, 2017\DSCN570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743200"/>
            <a:ext cx="3003715" cy="4005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652" name="Picture 4" descr="E:\Berlin, 2017\DSCN577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3311525"/>
            <a:ext cx="4665381" cy="3498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7653" name="Picture 5" descr="E:\Berlin, 2017\DSCN578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26332"/>
            <a:ext cx="3522333" cy="26416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715159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E:\Berlin, 2017\DSCN55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4114800"/>
            <a:ext cx="3505427" cy="2628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33" name="Picture 9" descr="E:\Berlin, 2017\DSCN618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85455" y="738572"/>
            <a:ext cx="3343385" cy="4458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27" name="Picture 3" descr="E:\Berlin, 2017\DSCN561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8840" y="152400"/>
            <a:ext cx="2751384" cy="2361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28" name="Picture 4" descr="E:\Berlin, 2017\DSCN586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733800"/>
            <a:ext cx="3901160" cy="2925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6631" name="Picture 7" descr="E:\Berlin, 2017\DSCN549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406" y="152400"/>
            <a:ext cx="3474938" cy="2606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05634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057400" y="900113"/>
            <a:ext cx="5000470" cy="152400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o-RO" sz="8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ORA Network</a:t>
            </a:r>
            <a:endParaRPr lang="ro-RO" sz="8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4" name="Picture 6" descr="Pictur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16261" y="5410200"/>
            <a:ext cx="3933825" cy="112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Pictur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1114" y="2743200"/>
            <a:ext cx="8853042" cy="16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98278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3" descr="E:\Berlin, 2017\DSCN61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86321">
            <a:off x="566292" y="2859969"/>
            <a:ext cx="5203729" cy="3902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E:\Berlin, 2017\16910798_1673787729588663_1411923499_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400" y="162600"/>
            <a:ext cx="3886200" cy="2913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E:\Berlin, 2017\DSCN61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4999" y="732735"/>
            <a:ext cx="3217171" cy="4982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6551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28600" y="228600"/>
            <a:ext cx="8763000" cy="1600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A3 </a:t>
            </a:r>
            <a:r>
              <a:rPr lang="en-GB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T</a:t>
            </a:r>
            <a:r>
              <a:rPr lang="ro-RO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RAINING COURSE</a:t>
            </a:r>
            <a:endParaRPr lang="ro-RO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Banja Luka</a:t>
            </a:r>
            <a:r>
              <a:rPr lang="ro-RO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o-RO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.J.</a:t>
            </a:r>
            <a:r>
              <a:rPr lang="en-GB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</a:t>
            </a:r>
            <a:r>
              <a:rPr lang="ro-RO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(07-16 mai, 2017)</a:t>
            </a:r>
            <a:endParaRPr lang="ro-RO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228600" y="2362200"/>
            <a:ext cx="8686800" cy="28194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Participanți: </a:t>
            </a:r>
          </a:p>
          <a:p>
            <a:pPr marL="0" indent="0" algn="just">
              <a:buNone/>
            </a:pPr>
            <a:r>
              <a:rPr lang="ro-RO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Delia Moțoc 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prof. Colegiul Tehnic ”Anghel Saligny”, București</a:t>
            </a:r>
          </a:p>
          <a:p>
            <a:pPr marL="0" indent="0" algn="just">
              <a:buNone/>
            </a:pPr>
            <a:r>
              <a:rPr lang="ro-RO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Mariana Doicu </a:t>
            </a:r>
            <a:r>
              <a:rPr lang="ro-RO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o-RO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prof.</a:t>
            </a:r>
            <a:r>
              <a:rPr lang="ro-RO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Grupul Scolar ”Dumitru Dumitrescu”, Buftea</a:t>
            </a:r>
            <a:endParaRPr lang="ro-RO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o-RO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Mihaela Stoica </a:t>
            </a:r>
            <a:r>
              <a:rPr lang="ro-RO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o-RO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voluntar ”Agenda 21” </a:t>
            </a:r>
          </a:p>
          <a:p>
            <a:pPr algn="just"/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888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3399" y="304800"/>
            <a:ext cx="5022488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2" name="Picture 4" descr="C:\Users\dan\Desktop\Banja Luka (7-16 mai 2017)\eu\DSCN644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645510"/>
            <a:ext cx="3986385" cy="2989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3" name="Picture 5" descr="C:\Users\dan\Desktop\Banja Luka (7-16 mai 2017)\eu\DSCN647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52400"/>
            <a:ext cx="2971641" cy="396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5" name="Picture 7" descr="C:\Users\dan\Desktop\Banja Luka (7-16 mai 2017)\eu\DSCN646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3352799"/>
            <a:ext cx="4495800" cy="33716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8670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7" name="Picture 7" descr="C:\Users\dan\Desktop\Banja Luka (7-16 mai 2017)\eu\DSC0938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705" y="80554"/>
            <a:ext cx="3994095" cy="2995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5" name="Picture 5" descr="C:\Users\dan\Desktop\Banja Luka (7-16 mai 2017)\eu\DSCN65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0200" y="4038600"/>
            <a:ext cx="3645093" cy="2733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4" name="Picture 4" descr="C:\Users\dan\Desktop\Banja Luka (7-16 mai 2017)\eu\DSCN657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64628" y="102325"/>
            <a:ext cx="3492742" cy="2619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6" name="Picture 6" descr="C:\Users\dan\Desktop\Banja Luka (7-16 mai 2017)\Paulo\IMG_011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-420782" y="3894158"/>
            <a:ext cx="3248139" cy="2165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Users\dan\Desktop\Banja Luka (7-16 mai 2017)\eu\DSCN649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9800" y="2286000"/>
            <a:ext cx="4360565" cy="3270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16654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Picture 5" descr="C:\Users\dan\Desktop\Banja Luka (7-16 mai 2017)\eu\DSCN64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259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698" name="Picture 2" descr="C:\Users\dan\Desktop\Banja Luka (7-16 mai 2017)\eu\DSCN649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2381936"/>
            <a:ext cx="3124200" cy="4165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9699" name="Picture 3" descr="C:\Users\dan\Desktop\Banja Luka (7-16 mai 2017)\eu\DSCN65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8800" y="2063297"/>
            <a:ext cx="3192120" cy="2393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70705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dan\Downloads\18404015_1791930137787286_5785853255856370487_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200" y="3810000"/>
            <a:ext cx="3454400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Users\dan\Desktop\Banja Luka (7-16 mai 2017)\eu\DSC093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124200"/>
            <a:ext cx="4673600" cy="350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C:\Users\dan\Desktop\Banja Luka (7-16 mai 2017)\eu\DSCN655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58750"/>
            <a:ext cx="3954144" cy="296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438" name="Picture 6" descr="C:\Users\dan\Desktop\Banja Luka (7-16 mai 2017)\Paulo\IMG_010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250824"/>
            <a:ext cx="4171950" cy="287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2694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 descr="C:\Users\dan\Desktop\Banja Luka (7-16 mai 2017)\18595615_10155334127692760_4905843972069516969_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5800" y="76200"/>
            <a:ext cx="4572000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24" name="Picture 4" descr="C:\Users\dan\Desktop\Banja Luka (7-16 mai 2017)\eu\DSC090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3581400"/>
            <a:ext cx="4267200" cy="32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25" name="Picture 5" descr="C:\Users\dan\Desktop\Banja Luka (7-16 mai 2017)\eu\DSC0937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53000" y="3581400"/>
            <a:ext cx="4114800" cy="308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26" name="Picture 6" descr="C:\Users\dan\Desktop\Banja Luka (7-16 mai 2017)\eu\DSCN67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428950">
            <a:off x="2645037" y="1902195"/>
            <a:ext cx="3007542" cy="2255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315" y="134514"/>
            <a:ext cx="3065885" cy="30658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7220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0" name="Picture 8" descr="C:\Users\dan\Desktop\Banja Luka (7-16 mai 2017)\eu\DSCN69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647086"/>
            <a:ext cx="3838050" cy="28787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77" name="Picture 5" descr="C:\Users\dan\Desktop\Banja Luka (7-16 mai 2017)\eu\DSCN69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086" y="4396534"/>
            <a:ext cx="3203629" cy="2402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79" name="Picture 7" descr="C:\Users\dan\Desktop\Banja Luka (7-16 mai 2017)\eu\DSCN697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510" y="34882"/>
            <a:ext cx="3482658" cy="26122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81" name="Picture 9" descr="C:\Users\dan\Desktop\Banja Luka (7-16 mai 2017)\eu\DSCN693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043" y="2647086"/>
            <a:ext cx="2219200" cy="1664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82" name="Picture 10" descr="C:\Users\dan\Desktop\Banja Luka (7-16 mai 2017)\eu\DSCN695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8811" y="34882"/>
            <a:ext cx="3051943" cy="22891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78" name="Picture 6" descr="C:\Users\dan\Desktop\Banja Luka (7-16 mai 2017)\eu\DSCN696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0254192">
            <a:off x="6175716" y="487962"/>
            <a:ext cx="2789809" cy="209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74" name="Picture 2" descr="C:\Users\dan\Desktop\Banja Luka (7-16 mai 2017)\eu\DSC09460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8050" y="4396534"/>
            <a:ext cx="2863294" cy="2461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8683" name="Picture 11" descr="C:\Users\dan\Desktop\Banja Luka (7-16 mai 2017)\eu\DSCN690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67683" y="2732470"/>
            <a:ext cx="1991526" cy="1493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0304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dan\Downloads\18342492_1789537574693209_2720895580751174074_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714" y="201613"/>
            <a:ext cx="3744686" cy="28085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C:\Users\dan\Desktop\Banja Luka (7-16 mai 2017)\eu\DSC093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7714" y="3720420"/>
            <a:ext cx="3581399" cy="2686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946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57200"/>
            <a:ext cx="25146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17497" y="2047420"/>
            <a:ext cx="3743325" cy="2805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3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08914" y="3733800"/>
            <a:ext cx="2961708" cy="2961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82733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228600" y="402771"/>
            <a:ext cx="8763000" cy="10668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A1 </a:t>
            </a:r>
            <a:r>
              <a:rPr lang="en-GB" sz="36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GB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o-RO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APACITY</a:t>
            </a:r>
            <a:r>
              <a:rPr lang="en-GB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</a:t>
            </a:r>
            <a:r>
              <a:rPr lang="ro-RO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RAINING </a:t>
            </a:r>
            <a:r>
              <a:rPr lang="en-GB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o-RO" sz="36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OURSE</a:t>
            </a:r>
          </a:p>
          <a:p>
            <a:r>
              <a:rPr lang="en-GB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Torino</a:t>
            </a:r>
            <a:r>
              <a:rPr lang="ro-RO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 </a:t>
            </a:r>
            <a:r>
              <a:rPr lang="en-GB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Sangro</a:t>
            </a:r>
            <a:r>
              <a:rPr lang="ro-RO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Ital</a:t>
            </a:r>
            <a:r>
              <a:rPr lang="ro-RO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ia</a:t>
            </a:r>
            <a:r>
              <a:rPr lang="ro-RO" sz="32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(0</a:t>
            </a:r>
            <a:r>
              <a:rPr lang="en-GB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– 11</a:t>
            </a:r>
            <a:r>
              <a:rPr lang="ro-RO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  <a:r>
              <a:rPr lang="en-GB" sz="32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pril</a:t>
            </a:r>
            <a:r>
              <a:rPr lang="ro-RO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ie,</a:t>
            </a:r>
            <a:r>
              <a:rPr lang="en-GB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2017</a:t>
            </a:r>
            <a:r>
              <a:rPr lang="ro-RO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o-RO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28600" y="2590800"/>
            <a:ext cx="8686800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Participanți</a:t>
            </a:r>
            <a:r>
              <a:rPr lang="ro-RO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o-RO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Vasile</a:t>
            </a:r>
            <a:r>
              <a:rPr lang="en-GB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Mihaela</a:t>
            </a:r>
            <a:r>
              <a:rPr lang="ro-RO" dirty="0"/>
              <a:t> 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prof. </a:t>
            </a:r>
            <a:r>
              <a:rPr lang="en-GB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Colegiul</a:t>
            </a:r>
            <a:r>
              <a:rPr 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Economic “Virgil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Madgearu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Ploiești</a:t>
            </a:r>
            <a:endParaRPr lang="ro-R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Carmen </a:t>
            </a:r>
            <a:r>
              <a:rPr lang="en-GB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Voinea</a:t>
            </a:r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prof. </a:t>
            </a:r>
            <a:r>
              <a:rPr lang="en-GB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Colegiul</a:t>
            </a:r>
            <a:r>
              <a:rPr 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Tehnic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Forestier </a:t>
            </a:r>
            <a:r>
              <a:rPr lang="en-GB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Câmpina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GB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Sara </a:t>
            </a:r>
            <a:r>
              <a:rPr lang="en-GB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Neagu</a:t>
            </a:r>
            <a:r>
              <a:rPr lang="en-GB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dirty="0"/>
              <a:t>– </a:t>
            </a:r>
            <a:r>
              <a:rPr lang="ro-RO" dirty="0" smtClean="0"/>
              <a:t> </a:t>
            </a:r>
            <a:r>
              <a:rPr lang="en-GB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elev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Colegiul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Bilingv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“George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Coșbuc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”, </a:t>
            </a:r>
            <a:r>
              <a:rPr lang="en-GB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Bucure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ș</a:t>
            </a:r>
            <a:r>
              <a:rPr lang="en-GB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</a:t>
            </a:r>
            <a:endParaRPr lang="ro-R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dirty="0"/>
              <a:t> </a:t>
            </a:r>
            <a:endParaRPr lang="ro-RO" dirty="0"/>
          </a:p>
        </p:txBody>
      </p:sp>
    </p:spTree>
    <p:extLst>
      <p:ext uri="{BB962C8B-B14F-4D97-AF65-F5344CB8AC3E}">
        <p14:creationId xmlns:p14="http://schemas.microsoft.com/office/powerpoint/2010/main" xmlns="" val="212149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52400"/>
            <a:ext cx="8839200" cy="64770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vi-V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Prin proiectarea și realizarea de ateliere, cursuri, seminarii, schimburi, producții multimedia și artistice, evenimente publice și campanii de sensibilizare, </a:t>
            </a:r>
            <a:r>
              <a:rPr lang="ro-RO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 urmărește</a:t>
            </a:r>
            <a:r>
              <a:rPr lang="vi-V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o-RO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F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acilit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area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particip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ării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activ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precum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și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promov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area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volunt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ariatului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și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activismul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ui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pentru tineri în comunitățile locale și la nivel internațional.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A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oferi asistență tinerilor, adulților, 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celor care lucrează cu și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pentru tiner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și educatorilor; 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ezvoltarea c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ompetențel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abilitățil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și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calit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ății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muncii efectuate la nivel local.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S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prijini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activitățil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și dezvoltarea 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entrelor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ineret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 asociațiilor culturale, a centrelor ecologice, a 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asociațiilor cultural-artistice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și a organizațiilor 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pentru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dezvoltare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socială.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Sensibilizarea in spiritul c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onserv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ării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biodiversit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ății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și 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zonel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or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protejate (parcuri naționale, grădini urbane, rezervații naturale și situri de importanță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comunitară</a:t>
            </a:r>
            <a:r>
              <a:rPr lang="ro-RO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șa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cum sunt definite în Directiva 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Europeană </a:t>
            </a:r>
            <a:r>
              <a:rPr lang="vi-V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privind habitatele).</a:t>
            </a:r>
            <a:endParaRPr lang="ro-R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552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26670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8258" y="130628"/>
            <a:ext cx="2383971" cy="2383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514599"/>
            <a:ext cx="2307772" cy="2307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29" y="3848100"/>
            <a:ext cx="2764971" cy="2764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2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01543" y="4822371"/>
            <a:ext cx="2008414" cy="2008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3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29000" y="4316185"/>
            <a:ext cx="25146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90800" y="2286000"/>
            <a:ext cx="2667000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05199" y="130628"/>
            <a:ext cx="2558143" cy="2558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51049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228600" y="381000"/>
            <a:ext cx="8763000" cy="106680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A2 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o-RO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YOUTH  EXCHANGE</a:t>
            </a:r>
          </a:p>
          <a:p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Berlin </a:t>
            </a:r>
            <a:r>
              <a:rPr lang="ro-RO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German</a:t>
            </a:r>
            <a:r>
              <a:rPr lang="ro-RO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ia (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20- 29</a:t>
            </a:r>
            <a:r>
              <a:rPr lang="ro-RO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mai,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2017</a:t>
            </a:r>
            <a:r>
              <a:rPr lang="ro-RO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2590800"/>
            <a:ext cx="8686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Participanți:</a:t>
            </a:r>
            <a:endParaRPr lang="ro-RO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o-RO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GB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Carmen </a:t>
            </a:r>
            <a:r>
              <a:rPr lang="en-GB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Voinea</a:t>
            </a:r>
            <a:r>
              <a:rPr lang="ro-RO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prof. </a:t>
            </a:r>
            <a:r>
              <a:rPr lang="en-GB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Colegiul</a:t>
            </a:r>
            <a:r>
              <a:rPr lang="en-GB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Tehnic</a:t>
            </a: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Forestier </a:t>
            </a:r>
            <a:r>
              <a:rPr lang="en-GB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Câmpina</a:t>
            </a:r>
            <a:endParaRPr lang="ro-RO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o-RO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ELEVI </a:t>
            </a:r>
            <a:endParaRPr lang="ro-RO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8385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9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71800" y="1600200"/>
            <a:ext cx="320040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" y="4267197"/>
            <a:ext cx="27432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50971" y="97971"/>
            <a:ext cx="2743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74226" y="3864427"/>
            <a:ext cx="2895599" cy="2895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84071" y="4005942"/>
            <a:ext cx="2775857" cy="2775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8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1589312"/>
            <a:ext cx="27432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71600" y="48985"/>
            <a:ext cx="24384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1" name="Picture 11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33457" y="2057397"/>
            <a:ext cx="2503714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78544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 lnSpcReduction="10000"/>
          </a:bodyPr>
          <a:lstStyle/>
          <a:p>
            <a:r>
              <a:rPr lang="en-GB" b="1" dirty="0" smtClean="0"/>
              <a:t>Erasmus+ - KA1 - </a:t>
            </a:r>
            <a:r>
              <a:rPr lang="en-GB" b="1" dirty="0" err="1" smtClean="0"/>
              <a:t>Multiactivities</a:t>
            </a:r>
            <a:r>
              <a:rPr lang="en-GB" b="1" dirty="0" smtClean="0"/>
              <a:t> project</a:t>
            </a:r>
            <a:endParaRPr lang="ro-RO" b="1" dirty="0" smtClean="0"/>
          </a:p>
          <a:p>
            <a:r>
              <a:rPr lang="ro-RO" dirty="0" smtClean="0"/>
              <a:t/>
            </a:r>
            <a:br>
              <a:rPr lang="ro-RO" dirty="0" smtClean="0"/>
            </a:br>
            <a:r>
              <a:rPr lang="en-GB" b="1" i="1" dirty="0" smtClean="0">
                <a:solidFill>
                  <a:srgbClr val="00B050"/>
                </a:solidFill>
              </a:rPr>
              <a:t>"ORA: green tools to enhance the social inclusion of young people and sustainable development of local communities“</a:t>
            </a:r>
            <a:r>
              <a:rPr lang="ro-RO" b="1" dirty="0" smtClean="0"/>
              <a:t/>
            </a:r>
            <a:br>
              <a:rPr lang="ro-RO" b="1" dirty="0" smtClean="0"/>
            </a:br>
            <a:r>
              <a:rPr lang="ro-RO" dirty="0" smtClean="0"/>
              <a:t/>
            </a:r>
            <a:br>
              <a:rPr lang="ro-RO" dirty="0" smtClean="0"/>
            </a:br>
            <a:r>
              <a:rPr lang="en-GB" b="1" dirty="0" smtClean="0"/>
              <a:t>Activity 3 – youth exchange – Blackpool (United Kingdom)</a:t>
            </a:r>
            <a:endParaRPr lang="ro-RO" b="1" dirty="0" smtClean="0"/>
          </a:p>
          <a:p>
            <a:r>
              <a:rPr lang="ro-RO" dirty="0" smtClean="0"/>
              <a:t/>
            </a:r>
            <a:br>
              <a:rPr lang="ro-RO" dirty="0" smtClean="0"/>
            </a:br>
            <a:r>
              <a:rPr lang="en-GB" b="1" dirty="0" smtClean="0"/>
              <a:t>26th August - 4th September 2017</a:t>
            </a:r>
            <a:endParaRPr lang="ro-RO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o-RO"/>
          </a:p>
        </p:txBody>
      </p:sp>
      <p:pic>
        <p:nvPicPr>
          <p:cNvPr id="1026" name="Picture 2" descr="C:\Users\Catalina\Desktop\UK radio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457200"/>
            <a:ext cx="2933700" cy="3352800"/>
          </a:xfrm>
          <a:prstGeom prst="rect">
            <a:avLst/>
          </a:prstGeom>
          <a:noFill/>
        </p:spPr>
      </p:pic>
      <p:pic>
        <p:nvPicPr>
          <p:cNvPr id="1027" name="Picture 3" descr="C:\Users\Catalina\Desktop\UK ceainari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762000"/>
            <a:ext cx="2753340" cy="3352800"/>
          </a:xfrm>
          <a:prstGeom prst="rect">
            <a:avLst/>
          </a:prstGeom>
          <a:noFill/>
        </p:spPr>
      </p:pic>
      <p:pic>
        <p:nvPicPr>
          <p:cNvPr id="1028" name="Picture 4" descr="C:\Users\Catalina\Desktop\UK mura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0" y="3733799"/>
            <a:ext cx="6248400" cy="2943885"/>
          </a:xfrm>
          <a:prstGeom prst="rect">
            <a:avLst/>
          </a:prstGeom>
          <a:noFill/>
        </p:spPr>
      </p:pic>
      <p:pic>
        <p:nvPicPr>
          <p:cNvPr id="1029" name="Picture 5" descr="C:\Users\Catalina\Desktop\UK activity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95599" y="1295400"/>
            <a:ext cx="3750469" cy="2667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2438400"/>
          </a:xfrm>
        </p:spPr>
        <p:txBody>
          <a:bodyPr>
            <a:normAutofit fontScale="90000"/>
          </a:bodyPr>
          <a:lstStyle/>
          <a:p>
            <a:pPr algn="l"/>
            <a:r>
              <a:rPr lang="ro-RO" dirty="0" smtClean="0"/>
              <a:t/>
            </a:r>
            <a:br>
              <a:rPr lang="ro-RO" dirty="0" smtClean="0"/>
            </a:br>
            <a:r>
              <a:rPr lang="ro-RO" dirty="0" smtClean="0"/>
              <a:t/>
            </a:r>
            <a:br>
              <a:rPr lang="ro-RO" dirty="0" smtClean="0"/>
            </a:br>
            <a:r>
              <a:rPr lang="ro-RO" dirty="0" smtClean="0"/>
              <a:t/>
            </a:r>
            <a:br>
              <a:rPr lang="ro-RO" dirty="0" smtClean="0"/>
            </a:br>
            <a:r>
              <a:rPr lang="ro-RO" dirty="0" smtClean="0"/>
              <a:t> </a:t>
            </a:r>
            <a:r>
              <a:rPr lang="ro-RO" b="1" dirty="0" smtClean="0"/>
              <a:t>Seminar Berlin</a:t>
            </a:r>
            <a:br>
              <a:rPr lang="ro-RO" b="1" dirty="0" smtClean="0"/>
            </a:br>
            <a:r>
              <a:rPr lang="ro-RO" b="1" dirty="0" smtClean="0"/>
              <a:t> - aprilie 2018 -</a:t>
            </a:r>
            <a:r>
              <a:rPr lang="ro-RO" b="1" dirty="0" smtClean="0"/>
              <a:t/>
            </a:r>
            <a:br>
              <a:rPr lang="ro-RO" b="1" dirty="0" smtClean="0"/>
            </a:br>
            <a:r>
              <a:rPr lang="ro-RO" dirty="0" smtClean="0"/>
              <a:t/>
            </a:r>
            <a:br>
              <a:rPr lang="ro-RO" dirty="0" smtClean="0"/>
            </a:br>
            <a:r>
              <a:rPr lang="ro-RO" dirty="0" smtClean="0"/>
              <a:t/>
            </a:r>
            <a:br>
              <a:rPr lang="ro-RO" dirty="0" smtClean="0"/>
            </a:br>
            <a:endParaRPr lang="ro-RO" dirty="0"/>
          </a:p>
        </p:txBody>
      </p:sp>
      <p:pic>
        <p:nvPicPr>
          <p:cNvPr id="49154" name="Picture 2" descr="C:\Users\Catalina\Desktop\Berlin Seminar 201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3352800"/>
            <a:ext cx="3962400" cy="2971800"/>
          </a:xfrm>
          <a:prstGeom prst="rect">
            <a:avLst/>
          </a:prstGeom>
          <a:noFill/>
        </p:spPr>
      </p:pic>
      <p:pic>
        <p:nvPicPr>
          <p:cNvPr id="49156" name="Picture 4" descr="C:\Users\Catalina\Desktop\Berlin 20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1193800"/>
            <a:ext cx="4019550" cy="5359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effectLst/>
        </p:spPr>
        <p:txBody>
          <a:bodyPr>
            <a:noAutofit/>
          </a:bodyPr>
          <a:lstStyle/>
          <a:p>
            <a:r>
              <a:rPr lang="ro-RO" sz="3600" b="1" dirty="0" smtClean="0"/>
              <a:t/>
            </a:r>
            <a:br>
              <a:rPr lang="ro-RO" sz="3600" b="1" dirty="0" smtClean="0"/>
            </a:br>
            <a:r>
              <a:rPr lang="ro-RO" sz="3600" b="1" dirty="0" smtClean="0"/>
              <a:t/>
            </a:r>
            <a:br>
              <a:rPr lang="ro-RO" sz="3600" b="1" dirty="0" smtClean="0"/>
            </a:br>
            <a:r>
              <a:rPr lang="ro-RO" sz="3600" b="1" dirty="0" smtClean="0"/>
              <a:t>Educație pentru cetățenie globală</a:t>
            </a:r>
            <a:br>
              <a:rPr lang="ro-RO" sz="3600" b="1" dirty="0" smtClean="0"/>
            </a:br>
            <a:r>
              <a:rPr lang="ro-RO" sz="3600" b="1" dirty="0" smtClean="0"/>
              <a:t>martie 2018 - Bruxelles </a:t>
            </a:r>
            <a:br>
              <a:rPr lang="ro-RO" sz="3600" b="1" dirty="0" smtClean="0"/>
            </a:br>
            <a:r>
              <a:rPr lang="ro-RO" sz="3600" b="1" dirty="0" smtClean="0"/>
              <a:t/>
            </a:r>
            <a:br>
              <a:rPr lang="ro-RO" sz="3600" b="1" dirty="0" smtClean="0"/>
            </a:br>
            <a:endParaRPr lang="ro-RO" sz="3600" b="1" dirty="0"/>
          </a:p>
        </p:txBody>
      </p:sp>
      <p:pic>
        <p:nvPicPr>
          <p:cNvPr id="48130" name="Picture 2" descr="C:\Users\Catalina\Desktop\HUB Bruxell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1371600"/>
            <a:ext cx="3200400" cy="5281750"/>
          </a:xfrm>
          <a:prstGeom prst="rect">
            <a:avLst/>
          </a:prstGeom>
          <a:noFill/>
        </p:spPr>
      </p:pic>
      <p:pic>
        <p:nvPicPr>
          <p:cNvPr id="48131" name="Picture 3" descr="C:\Users\Catalina\Desktop\Hu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2751770"/>
            <a:ext cx="4652554" cy="380142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06562"/>
          </a:xfrm>
        </p:spPr>
        <p:txBody>
          <a:bodyPr>
            <a:noAutofit/>
          </a:bodyPr>
          <a:lstStyle/>
          <a:p>
            <a:r>
              <a:rPr lang="ro-RO" sz="3200" b="1" dirty="0" smtClean="0"/>
              <a:t>“</a:t>
            </a:r>
            <a:r>
              <a:rPr lang="ro-RO" sz="3200" b="1" dirty="0" err="1" smtClean="0"/>
              <a:t>Let’s</a:t>
            </a:r>
            <a:r>
              <a:rPr lang="ro-RO" sz="3200" b="1" dirty="0" smtClean="0"/>
              <a:t> </a:t>
            </a:r>
            <a:r>
              <a:rPr lang="ro-RO" sz="3200" b="1" dirty="0" err="1" smtClean="0"/>
              <a:t>take</a:t>
            </a:r>
            <a:r>
              <a:rPr lang="ro-RO" sz="3200" b="1" dirty="0" smtClean="0"/>
              <a:t> care of </a:t>
            </a:r>
            <a:r>
              <a:rPr lang="ro-RO" sz="3200" b="1" dirty="0" err="1" smtClean="0"/>
              <a:t>the</a:t>
            </a:r>
            <a:r>
              <a:rPr lang="ro-RO" sz="3200" b="1" dirty="0" smtClean="0"/>
              <a:t> planet”</a:t>
            </a:r>
            <a:br>
              <a:rPr lang="ro-RO" sz="3200" b="1" dirty="0" smtClean="0"/>
            </a:br>
            <a:r>
              <a:rPr lang="ro-RO" sz="3200" b="1" dirty="0" smtClean="0"/>
              <a:t>European Youth </a:t>
            </a:r>
            <a:r>
              <a:rPr lang="ro-RO" sz="3200" b="1" dirty="0" err="1" smtClean="0"/>
              <a:t>Conference</a:t>
            </a:r>
            <a:r>
              <a:rPr lang="ro-RO" sz="3200" b="1" dirty="0" smtClean="0"/>
              <a:t> –</a:t>
            </a:r>
            <a:r>
              <a:rPr lang="ro-RO" sz="3200" b="1" dirty="0" err="1" smtClean="0"/>
              <a:t>Lisabon</a:t>
            </a:r>
            <a:r>
              <a:rPr lang="ro-RO" sz="3200" b="1" dirty="0" smtClean="0"/>
              <a:t/>
            </a:r>
            <a:br>
              <a:rPr lang="ro-RO" sz="3200" b="1" dirty="0" smtClean="0"/>
            </a:br>
            <a:r>
              <a:rPr lang="ro-RO" sz="3200" b="1" dirty="0" smtClean="0"/>
              <a:t> May 2018</a:t>
            </a:r>
            <a:endParaRPr lang="ro-RO" sz="3200" b="1" dirty="0"/>
          </a:p>
        </p:txBody>
      </p:sp>
      <p:pic>
        <p:nvPicPr>
          <p:cNvPr id="54274" name="Picture 2" descr="C:\Users\Catalina\Desktop\ltcp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133600"/>
            <a:ext cx="8278169" cy="3962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sz="3600" b="1" dirty="0" err="1" smtClean="0"/>
              <a:t>Mijarc’s</a:t>
            </a:r>
            <a:r>
              <a:rPr lang="ro-RO" sz="3600" b="1" dirty="0" smtClean="0"/>
              <a:t> </a:t>
            </a:r>
            <a:r>
              <a:rPr lang="ro-RO" sz="3600" b="1" dirty="0" err="1" smtClean="0"/>
              <a:t>Comissiones</a:t>
            </a:r>
            <a:r>
              <a:rPr lang="ro-RO" sz="3600" b="1" dirty="0" smtClean="0"/>
              <a:t> Meeting</a:t>
            </a:r>
            <a:br>
              <a:rPr lang="ro-RO" sz="3600" b="1" dirty="0" smtClean="0"/>
            </a:br>
            <a:r>
              <a:rPr lang="ro-RO" sz="3600" b="1" dirty="0" smtClean="0"/>
              <a:t>Paris, Franța – mai 2018</a:t>
            </a:r>
            <a:endParaRPr lang="ro-RO" sz="3600" b="1" dirty="0"/>
          </a:p>
        </p:txBody>
      </p:sp>
      <p:pic>
        <p:nvPicPr>
          <p:cNvPr id="55298" name="Picture 2" descr="C:\Users\Catalina\Desktop\Mijarc Pari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1" y="1600200"/>
            <a:ext cx="7162800" cy="4949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sz="3600" b="1" dirty="0" smtClean="0"/>
              <a:t>Eathink2015 – </a:t>
            </a:r>
            <a:r>
              <a:rPr lang="ro-RO" sz="3600" b="1" dirty="0" err="1" smtClean="0"/>
              <a:t>Eat</a:t>
            </a:r>
            <a:r>
              <a:rPr lang="ro-RO" sz="3600" b="1" dirty="0" smtClean="0"/>
              <a:t> local, </a:t>
            </a:r>
            <a:r>
              <a:rPr lang="ro-RO" sz="3600" b="1" dirty="0" err="1" smtClean="0"/>
              <a:t>think</a:t>
            </a:r>
            <a:r>
              <a:rPr lang="ro-RO" sz="3600" b="1" dirty="0" smtClean="0"/>
              <a:t> global!</a:t>
            </a:r>
            <a:br>
              <a:rPr lang="ro-RO" sz="3600" b="1" dirty="0" smtClean="0"/>
            </a:br>
            <a:r>
              <a:rPr lang="ro-RO" sz="3600" b="1" dirty="0" smtClean="0"/>
              <a:t>2015-2017</a:t>
            </a:r>
            <a:endParaRPr lang="ro-RO" sz="3600" b="1" dirty="0"/>
          </a:p>
        </p:txBody>
      </p:sp>
      <p:pic>
        <p:nvPicPr>
          <p:cNvPr id="50178" name="Picture 2" descr="C:\Users\Catalina\Desktop\Eathink coperta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0" y="1524000"/>
            <a:ext cx="3487669" cy="49868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47670" y="1427709"/>
            <a:ext cx="2371725" cy="1233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5353050" y="2633572"/>
            <a:ext cx="36576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Arci Chieti </a:t>
            </a:r>
            <a:r>
              <a:rPr lang="ro-RO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(Italia)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este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 ONG non-profit italian fondat în 2002, care lucrează pentru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mobilitatea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și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abilitarea tinerilor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dezavantajați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Principalele domenii: activism,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exprim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area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creativ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ității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incluziun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activități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multimedia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dezvolt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area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durabil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și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promov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area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drepturilor omului în proiecte locale și internaționale</a:t>
            </a:r>
            <a:r>
              <a:rPr lang="vi-VN" sz="1200" dirty="0">
                <a:latin typeface="+mj-lt"/>
              </a:rPr>
              <a:t>.</a:t>
            </a:r>
            <a:endParaRPr lang="ro-RO" sz="1200" dirty="0">
              <a:latin typeface="+mj-lt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819400"/>
            <a:ext cx="2286000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1254" y="4190999"/>
            <a:ext cx="3002209" cy="1088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5236028" y="5344886"/>
            <a:ext cx="38072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Zdravo da Ste </a:t>
            </a:r>
            <a:r>
              <a:rPr lang="ro-RO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(BJH)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este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 ONG non-profit și centru de tineret care lucrează pentru a sprijini dezvoltarea comunității și a societății civile. Centrul de tineret oferă o gamă largă de activități și cursuri educaționale, artistice și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sportive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concentr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â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ndu-se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 temele Drepturilor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Copilului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mobilitatea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tinerilor și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dezvoltarea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societății civile.</a:t>
            </a:r>
            <a:endParaRPr lang="ro-RO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577695" y="3710759"/>
            <a:ext cx="346165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Roter Baum </a:t>
            </a:r>
            <a:r>
              <a:rPr lang="ro-RO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vi-VN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Berlin</a:t>
            </a:r>
            <a:r>
              <a:rPr lang="ro-RO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este un ONG german cu centre de tineret, 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centre pentru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familie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și 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centre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educați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onale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implicat în proiecte de tineret locale și internaționale, 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având ca teme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mobilitatea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participarea și educația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tinerilor.</a:t>
            </a:r>
            <a:endParaRPr lang="ro-RO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600" y="4908412"/>
            <a:ext cx="2895600" cy="741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152400" y="5638800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vi-V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 Récollets </a:t>
            </a:r>
            <a:r>
              <a:rPr lang="ro-RO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(Belgia)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este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 club de tineret, care are o recunoaștere oficială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partea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guvern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ului belgian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și, prin urmare, este finanțat de 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catre departamentul de cultură și tineret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Clubul 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 ca s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cop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principal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dezvolta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principiului de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cetățenie activă și responsabilă prin intermediul proiectelor artistice și socio-culturale.</a:t>
            </a:r>
            <a:endParaRPr lang="ro-RO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1" y="1511054"/>
            <a:ext cx="2393388" cy="1026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141834"/>
            <a:ext cx="8351837" cy="128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7694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600" b="1" dirty="0" smtClean="0"/>
              <a:t>Actori implicați/grupuri țintă</a:t>
            </a:r>
            <a:endParaRPr lang="ro-RO" sz="3600" b="1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o-RO" dirty="0" smtClean="0"/>
              <a:t>19 școli din Buzău, Ilfov, București, Prahova</a:t>
            </a:r>
          </a:p>
          <a:p>
            <a:r>
              <a:rPr lang="ro-RO" dirty="0" smtClean="0"/>
              <a:t>40 cadre didactice</a:t>
            </a:r>
          </a:p>
          <a:p>
            <a:r>
              <a:rPr lang="ro-RO" dirty="0" smtClean="0"/>
              <a:t>475 de elevi</a:t>
            </a:r>
          </a:p>
          <a:p>
            <a:r>
              <a:rPr lang="ro-RO" dirty="0" smtClean="0"/>
              <a:t>4 Inspectorate Școlare Județene</a:t>
            </a:r>
          </a:p>
          <a:p>
            <a:endParaRPr lang="ro-RO" dirty="0" smtClean="0"/>
          </a:p>
          <a:p>
            <a:pPr>
              <a:buNone/>
            </a:pPr>
            <a:r>
              <a:rPr lang="ro-RO" dirty="0" smtClean="0"/>
              <a:t>14 țări implicate : România, Italia, Malta, Polonia, Austria, Croația, Cipru, Franța, Slovenia, Portugalia, Spania, Ungaria, Senegal, Burkina Faso.</a:t>
            </a:r>
            <a:endParaRPr lang="ro-RO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200" b="1" dirty="0" smtClean="0"/>
              <a:t>Vizită de studiu la Dakar, Senegal</a:t>
            </a:r>
            <a:endParaRPr lang="ro-RO" sz="3200" b="1" dirty="0"/>
          </a:p>
        </p:txBody>
      </p:sp>
      <p:pic>
        <p:nvPicPr>
          <p:cNvPr id="51202" name="Picture 2" descr="C:\Users\Catalina\Desktop\Eathink Senega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7690" y="1600200"/>
            <a:ext cx="6028619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o-RO" sz="3600" b="1" dirty="0" smtClean="0"/>
              <a:t>La TV- Perfect/Imperfect – cu Ema </a:t>
            </a:r>
            <a:r>
              <a:rPr lang="ro-RO" sz="3600" b="1" dirty="0" err="1" smtClean="0"/>
              <a:t>Zeicescu</a:t>
            </a:r>
            <a:endParaRPr lang="ro-RO" sz="3600" b="1" dirty="0"/>
          </a:p>
        </p:txBody>
      </p:sp>
      <p:pic>
        <p:nvPicPr>
          <p:cNvPr id="52228" name="Picture 4" descr="C:\Users\Catalina\Desktop\TV Ema Z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2868" y="1600200"/>
            <a:ext cx="8018264" cy="45259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o-RO" sz="3200" b="1" dirty="0" smtClean="0"/>
              <a:t/>
            </a:r>
            <a:br>
              <a:rPr lang="ro-RO" sz="3200" b="1" dirty="0" smtClean="0"/>
            </a:br>
            <a:r>
              <a:rPr lang="ro-RO" sz="3200" b="1" dirty="0" smtClean="0"/>
              <a:t>Milano –noiembrie 2017 Conferință </a:t>
            </a:r>
            <a:r>
              <a:rPr lang="ro-RO" sz="3200" b="1" dirty="0" err="1" smtClean="0"/>
              <a:t>inchidere</a:t>
            </a:r>
            <a:r>
              <a:rPr lang="ro-RO" sz="3200" b="1" dirty="0" smtClean="0"/>
              <a:t> proiect</a:t>
            </a:r>
            <a:br>
              <a:rPr lang="ro-RO" sz="3200" b="1" dirty="0" smtClean="0"/>
            </a:br>
            <a:endParaRPr lang="ro-RO" sz="3200" b="1" dirty="0"/>
          </a:p>
        </p:txBody>
      </p:sp>
      <p:pic>
        <p:nvPicPr>
          <p:cNvPr id="53250" name="Picture 2" descr="C:\Users\Catalina\Desktop\Rodica Cherciu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4191000"/>
            <a:ext cx="4821238" cy="2410619"/>
          </a:xfrm>
          <a:prstGeom prst="rect">
            <a:avLst/>
          </a:prstGeom>
          <a:noFill/>
        </p:spPr>
      </p:pic>
      <p:pic>
        <p:nvPicPr>
          <p:cNvPr id="53251" name="Picture 3" descr="C:\Users\Catalina\Desktop\Eathink Buză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1447800"/>
            <a:ext cx="4572000" cy="4000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o-RO" sz="3600" b="1" dirty="0" smtClean="0"/>
              <a:t>Link-uri/Adrese/Informații utile</a:t>
            </a:r>
            <a:endParaRPr lang="ro-RO" sz="3600" b="1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o-RO" dirty="0" smtClean="0">
                <a:hlinkClick r:id="rId2"/>
              </a:rPr>
              <a:t>http://www.agenda21.org.ro</a:t>
            </a:r>
            <a:endParaRPr lang="ro-RO" dirty="0" smtClean="0">
              <a:hlinkClick r:id="rId2"/>
            </a:endParaRPr>
          </a:p>
          <a:p>
            <a:pPr>
              <a:buNone/>
            </a:pPr>
            <a:r>
              <a:rPr lang="ro-RO" dirty="0" smtClean="0">
                <a:hlinkClick r:id="rId3"/>
              </a:rPr>
              <a:t>https</a:t>
            </a:r>
            <a:r>
              <a:rPr lang="ro-RO" dirty="0" smtClean="0">
                <a:hlinkClick r:id="rId3"/>
              </a:rPr>
              <a:t>://</a:t>
            </a:r>
            <a:r>
              <a:rPr lang="ro-RO" dirty="0" smtClean="0">
                <a:hlinkClick r:id="rId3"/>
              </a:rPr>
              <a:t>eathink2015.org/ro</a:t>
            </a:r>
            <a:r>
              <a:rPr lang="ro-RO" dirty="0" smtClean="0"/>
              <a:t>   </a:t>
            </a:r>
          </a:p>
          <a:p>
            <a:pPr>
              <a:buNone/>
            </a:pPr>
            <a:r>
              <a:rPr lang="ro-RO" dirty="0" smtClean="0">
                <a:hlinkClick r:id="rId4"/>
              </a:rPr>
              <a:t>http://</a:t>
            </a:r>
            <a:r>
              <a:rPr lang="ro-RO" dirty="0" smtClean="0">
                <a:hlinkClick r:id="rId4"/>
              </a:rPr>
              <a:t>oranetwork.eu</a:t>
            </a:r>
            <a:endParaRPr lang="ro-RO" dirty="0" smtClean="0"/>
          </a:p>
          <a:p>
            <a:pPr>
              <a:buNone/>
            </a:pPr>
            <a:r>
              <a:rPr lang="en-GB" dirty="0" smtClean="0">
                <a:hlinkClick r:id="rId5"/>
              </a:rPr>
              <a:t>www.coe.int/en/web/north-south-centre/online-training-courses</a:t>
            </a:r>
            <a:r>
              <a:rPr lang="en-GB" dirty="0" smtClean="0"/>
              <a:t> </a:t>
            </a:r>
            <a:endParaRPr lang="ro-RO" dirty="0" smtClean="0"/>
          </a:p>
          <a:p>
            <a:pPr>
              <a:buNone/>
            </a:pPr>
            <a:r>
              <a:rPr lang="en-GB" dirty="0" smtClean="0">
                <a:hlinkClick r:id="rId6"/>
              </a:rPr>
              <a:t>https://www.coe.int/en/web/north-south-centre/elearning-intercultural-dimension</a:t>
            </a:r>
            <a:r>
              <a:rPr lang="en-GB" b="1" dirty="0" smtClean="0"/>
              <a:t> </a:t>
            </a:r>
            <a:endParaRPr lang="ro-RO" b="1" dirty="0" smtClean="0"/>
          </a:p>
          <a:p>
            <a:pPr>
              <a:buNone/>
            </a:pPr>
            <a:endParaRPr lang="ro-RO" dirty="0" smtClean="0"/>
          </a:p>
          <a:p>
            <a:pPr>
              <a:buNone/>
            </a:pPr>
            <a:r>
              <a:rPr lang="ro-RO" dirty="0" smtClean="0">
                <a:hlinkClick r:id="rId2"/>
              </a:rPr>
              <a:t>https</a:t>
            </a:r>
            <a:r>
              <a:rPr lang="ro-RO" dirty="0" smtClean="0">
                <a:hlinkClick r:id="rId2"/>
              </a:rPr>
              <a:t>://www.salto-youth.net</a:t>
            </a:r>
            <a:endParaRPr lang="ro-RO" dirty="0" smtClean="0"/>
          </a:p>
          <a:p>
            <a:pPr>
              <a:buNone/>
            </a:pPr>
            <a:endParaRPr lang="ro-RO" dirty="0" smtClean="0"/>
          </a:p>
          <a:p>
            <a:pPr>
              <a:buNone/>
            </a:pPr>
            <a:endParaRPr lang="ro-RO" dirty="0" smtClean="0"/>
          </a:p>
          <a:p>
            <a:pPr>
              <a:buNone/>
            </a:pPr>
            <a:endParaRPr lang="ro-RO" dirty="0" smtClean="0"/>
          </a:p>
          <a:p>
            <a:pPr>
              <a:buNone/>
            </a:pPr>
            <a:endParaRPr lang="ro-RO" dirty="0" smtClean="0"/>
          </a:p>
          <a:p>
            <a:pPr>
              <a:buNone/>
            </a:pPr>
            <a:endParaRPr lang="ro-RO" dirty="0" smtClean="0"/>
          </a:p>
          <a:p>
            <a:pPr>
              <a:buNone/>
            </a:pPr>
            <a:endParaRPr lang="ro-RO" dirty="0" smtClean="0"/>
          </a:p>
          <a:p>
            <a:pPr>
              <a:buNone/>
            </a:pPr>
            <a:endParaRPr lang="ro-RO" dirty="0" smtClean="0"/>
          </a:p>
          <a:p>
            <a:pPr>
              <a:buNone/>
            </a:pPr>
            <a:endParaRPr lang="ro-RO" dirty="0" smtClean="0"/>
          </a:p>
          <a:p>
            <a:pPr>
              <a:buNone/>
            </a:pPr>
            <a:endParaRPr lang="ro-RO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://oranetwork.eu/files/ora-network/content/member%20logos/Logo%20Eden%20-%20Full-Color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657" y="32657"/>
            <a:ext cx="2329867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283028" y="1723081"/>
            <a:ext cx="289530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Centrul </a:t>
            </a:r>
            <a:r>
              <a:rPr lang="vi-V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EDEN </a:t>
            </a:r>
            <a:r>
              <a:rPr lang="ro-RO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(Albania)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este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ONG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non-profit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care lucrează în domeniul dezvoltării durabile și protecției mediului.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Efectuează 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diferite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activit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ăți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educație</a:t>
            </a:r>
            <a:r>
              <a:rPr lang="ro-R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și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sensibilizare cu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comunitatea, tinerii, administrația locală și 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diverse firme și instituții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o-RO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7600" y="381000"/>
            <a:ext cx="20456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5910064" y="321627"/>
            <a:ext cx="29600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eiBò! </a:t>
            </a:r>
            <a:r>
              <a:rPr lang="ro-RO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(Italia)</a:t>
            </a:r>
            <a:r>
              <a:rPr lang="ro-RO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ste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 ONG non-profit care lucrează pentru incluziunea socială și cetățenia activă a tuturor grupurilor, prin proiecte care se axează pe teme de sustenabilitate ecologică și exprimare creativă. Obiectivul ONG-ului este educația în toate formele sale, în special utilizarea metodologiilor de educație non-formală.</a:t>
            </a:r>
            <a:endParaRPr lang="ro-RO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2000" y="3290266"/>
            <a:ext cx="2288403" cy="1327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61257" y="4624419"/>
            <a:ext cx="291707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Centrul pentru Societatea Civilă </a:t>
            </a:r>
            <a:r>
              <a:rPr lang="vi-VN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Durabilă</a:t>
            </a:r>
            <a:r>
              <a:rPr lang="ro-RO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(Bulgaria)</a:t>
            </a:r>
            <a:r>
              <a:rPr lang="vi-VN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este un ONG non-profit care lucrează pentru dezvoltarea durabilă a societății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civile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prin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reunirea tinerilor și studenților din diferite 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ramuri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universitare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Principalele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teme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sunt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comunicarea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interculturală, incluziunea tinerilor, conștientizarea ecologică și dezvoltarea durabilă.</a:t>
            </a:r>
            <a:endParaRPr lang="ro-RO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3252" y="4919940"/>
            <a:ext cx="2834821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4328475" y="54102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vi-V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Urban Organic </a:t>
            </a:r>
            <a:r>
              <a:rPr lang="ro-RO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 U.K. )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este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companie de interes comunitar care a fost creată pentru a utiliza grădinăritul și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apicultura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în scopul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promov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ării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inclu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ziunii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și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bunăst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ării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grupurilor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marginalizate.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Prin proiectele sale își propune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să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îi inspire pe oameni să facă schimbări în modul în care cumpără și 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consumă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alimente, precum 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și creșterea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gradul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ui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conștientizare 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ecologică.</a:t>
            </a:r>
            <a:endParaRPr lang="ro-RO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64138" y="2032685"/>
            <a:ext cx="2362200" cy="1460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2134" y="3590579"/>
            <a:ext cx="4578350" cy="1146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09855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799"/>
            <a:ext cx="2590799" cy="990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32657" y="1387732"/>
            <a:ext cx="324394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Udruženje </a:t>
            </a:r>
            <a:r>
              <a:rPr lang="vi-V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Crveno </a:t>
            </a:r>
            <a:r>
              <a:rPr lang="vi-VN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drvo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este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organizație non-profit </a:t>
            </a:r>
            <a:r>
              <a:rPr lang="ro-RO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vi-VN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Serbia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activ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în domeniul tineretului și al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politicii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lor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 tineret.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Obiectivul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este conservarea și promovarea culturii; 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romovarea educației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tinerilor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politic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/pentru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tineret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o-RO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10400" y="58253"/>
            <a:ext cx="1759604" cy="1329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/>
          <p:cNvSpPr/>
          <p:nvPr/>
        </p:nvSpPr>
        <p:spPr>
          <a:xfrm>
            <a:off x="3976681" y="184408"/>
            <a:ext cx="29813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Terracoste </a:t>
            </a:r>
            <a:r>
              <a:rPr lang="ro-RO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(Italia)</a:t>
            </a:r>
            <a:r>
              <a:rPr lang="ro-RO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este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cooperativă care gestionează zonele protejate și își propune să le dezvolte prin furnizarea de educație ecologică, promovarea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eco-tur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ismului.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Terracoste 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realizează activități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cultur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ale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și 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recreere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pentru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copii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și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adulți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cu ateliere educaționale, evenimente de voluntariat,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excursii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și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seminarii.</a:t>
            </a:r>
            <a:endParaRPr lang="ro-RO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51989" y="2436053"/>
            <a:ext cx="1407910" cy="1450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215666" y="2698322"/>
            <a:ext cx="213632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Centrul pentru Mediu </a:t>
            </a:r>
            <a:r>
              <a:rPr lang="ro-RO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(BJH)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este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organizație de profesioniști și activiști dedicați protecției și îmbunătățirii mediului, susținând principiile dezvoltării durabile și participarea mai largă a publicului la luarea deciziilor despre mediu. </a:t>
            </a:r>
            <a:endParaRPr lang="ro-RO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48096" y="3903899"/>
            <a:ext cx="22570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Centar za životnu sredinu 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74884" y="4208974"/>
            <a:ext cx="1725836" cy="1518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6079320" y="5727710"/>
            <a:ext cx="29223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Kinderring </a:t>
            </a:r>
            <a:r>
              <a:rPr lang="ro-RO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(Germania)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este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 ONG non-profit a cărui activitate este axată pe crearea de activități 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extracurriculare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în colaborare cu tinerii, implementate la nivel regional. </a:t>
            </a:r>
            <a:endParaRPr lang="ro-RO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65454" y="2025357"/>
            <a:ext cx="1461378" cy="1632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7718" y="2286000"/>
            <a:ext cx="2871787" cy="177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" y="4735499"/>
            <a:ext cx="1862132" cy="1810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2319332" y="4691743"/>
            <a:ext cx="31480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IAAP </a:t>
            </a:r>
            <a:r>
              <a:rPr lang="vi-V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Institutul pentru zonele protejate din </a:t>
            </a:r>
            <a:r>
              <a:rPr lang="vi-VN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Abruzzo</a:t>
            </a:r>
            <a:r>
              <a:rPr lang="ro-RO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este 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 organizație non-profit înființată în 2008 pentru: gestionarea rezervelor naturale regionale încredințate WWF Italia și promovarea tuturor activităților legate de gestionarea ariilor naturale protejate, a siturilor Natura 2000 și a altor zone de interes naturalist și de mediu, 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supravegherea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întreținerea,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cercetarea</a:t>
            </a:r>
            <a:r>
              <a:rPr lang="vi-V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documentarea, instruirea, comunicarea și educația 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ecologică</a:t>
            </a:r>
            <a:r>
              <a:rPr lang="ro-RO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vi-VN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o-RO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729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57200"/>
            <a:ext cx="82296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o-RO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en-US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STUDY </a:t>
            </a:r>
            <a:r>
              <a:rPr lang="en-US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VISIT</a:t>
            </a:r>
            <a:r>
              <a:rPr lang="ro-RO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o-RO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o-RO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Liege, </a:t>
            </a:r>
            <a:r>
              <a:rPr lang="vi-V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Belgia </a:t>
            </a:r>
            <a:r>
              <a:rPr lang="vi-VN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(16-23 octombrie 2016)</a:t>
            </a:r>
            <a:endParaRPr lang="ro-RO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2362200"/>
            <a:ext cx="8686800" cy="47244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Participanți: </a:t>
            </a:r>
          </a:p>
          <a:p>
            <a:pPr marL="0" indent="0" algn="just">
              <a:buNone/>
            </a:pPr>
            <a:r>
              <a:rPr lang="ro-RO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Cătălina Neagu 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prof. Liceul Teoretic ”Ioan Petruș”, Otopeni</a:t>
            </a:r>
          </a:p>
          <a:p>
            <a:pPr marL="0" indent="0" algn="just">
              <a:buNone/>
            </a:pPr>
            <a:r>
              <a:rPr lang="ro-RO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Delia Moțoc 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prof. Colegiul Tehnic ”Anghel Saligny”, București</a:t>
            </a:r>
          </a:p>
          <a:p>
            <a:pPr marL="0" indent="0" algn="just">
              <a:buNone/>
            </a:pPr>
            <a:r>
              <a:rPr lang="ro-RO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Simona Ciobanu</a:t>
            </a:r>
            <a:r>
              <a:rPr lang="ro-RO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asistent social</a:t>
            </a:r>
            <a:r>
              <a:rPr lang="ro-RO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o-RO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voluntar ”Agenda 21” </a:t>
            </a:r>
          </a:p>
          <a:p>
            <a:pPr marL="0" indent="0" algn="just">
              <a:buNone/>
            </a:pPr>
            <a:endParaRPr lang="ro-RO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849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229600" cy="571500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lvl="0" indent="0" algn="ctr">
              <a:buNone/>
            </a:pPr>
            <a:r>
              <a:rPr lang="ro-RO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YOUTH CENTER</a:t>
            </a:r>
          </a:p>
          <a:p>
            <a:pPr marL="0" lvl="0" indent="0">
              <a:buNone/>
            </a:pPr>
            <a:endParaRPr lang="ro-RO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Baraka” (Liege)</a:t>
            </a:r>
            <a:endParaRPr lang="ro-RO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Maison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Jeune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en-GB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zone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(Liege)</a:t>
            </a:r>
            <a:endParaRPr lang="ro-RO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Eco </a:t>
            </a:r>
            <a:r>
              <a:rPr lang="en-GB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Center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en-GB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 </a:t>
            </a:r>
            <a:r>
              <a:rPr lang="en-GB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citè</a:t>
            </a:r>
            <a:r>
              <a:rPr lang="en-GB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s'invente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(Liege)</a:t>
            </a:r>
            <a:endParaRPr lang="ro-RO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GB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MJ Their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(Liege)</a:t>
            </a:r>
            <a:endParaRPr lang="ro-RO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Centre de </a:t>
            </a:r>
            <a:r>
              <a:rPr lang="en-GB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Jeunes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en-GB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Les </a:t>
            </a:r>
            <a:r>
              <a:rPr lang="en-GB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Récollets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 (Verviers)</a:t>
            </a:r>
            <a:endParaRPr lang="ro-RO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House of Youth </a:t>
            </a:r>
            <a:r>
              <a:rPr lang="en-GB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Maison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Jeune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"</a:t>
            </a:r>
            <a:r>
              <a:rPr lang="en-GB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Hodimont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"(Verviers)</a:t>
            </a:r>
            <a:endParaRPr lang="ro-RO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Herrmutt</a:t>
            </a:r>
            <a:r>
              <a:rPr lang="en-US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Lobby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(Verviers)</a:t>
            </a:r>
            <a:endParaRPr lang="ro-RO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IPEPS - </a:t>
            </a:r>
            <a:r>
              <a:rPr lang="en-GB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alternative school for youth and social workers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(Verviers)</a:t>
            </a:r>
            <a:endParaRPr lang="ro-RO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Arial" panose="020B0604020202020204" pitchFamily="34" charset="0"/>
              <a:buChar char="•"/>
            </a:pP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</a:t>
            </a:r>
            <a:r>
              <a:rPr lang="en-GB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Lezarts</a:t>
            </a:r>
            <a:r>
              <a:rPr lang="en-GB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GB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Urbains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 (</a:t>
            </a:r>
            <a:r>
              <a:rPr lang="en-GB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Bruxelles</a:t>
            </a:r>
            <a:r>
              <a:rPr lang="en-GB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o-RO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GB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o-R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o-RO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52984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938" y="914400"/>
            <a:ext cx="5123793" cy="3962400"/>
          </a:xfrm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1074" y="3886200"/>
            <a:ext cx="3774326" cy="2829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555" name="Picture 3" descr="E:\pt revista scolii\foto - Belgia\Prezentarea proiectelor realizate de delegatia R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41075" y="152401"/>
            <a:ext cx="3774326" cy="358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1963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1291</TotalTime>
  <Words>1245</Words>
  <Application>Microsoft Office PowerPoint</Application>
  <PresentationFormat>Expunere pe ecran (4:3)</PresentationFormat>
  <Paragraphs>107</Paragraphs>
  <Slides>44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44</vt:i4>
      </vt:variant>
    </vt:vector>
  </HeadingPairs>
  <TitlesOfParts>
    <vt:vector size="45" baseType="lpstr">
      <vt:lpstr>Office Theme</vt:lpstr>
      <vt:lpstr>  </vt:lpstr>
      <vt:lpstr>Diapozitivul 2</vt:lpstr>
      <vt:lpstr>Diapozitivul 3</vt:lpstr>
      <vt:lpstr>Diapozitivul 4</vt:lpstr>
      <vt:lpstr>Diapozitivul 5</vt:lpstr>
      <vt:lpstr>Diapozitivul 6</vt:lpstr>
      <vt:lpstr>A1 - STUDY VISIT Liege, Belgia (16-23 octombrie 2016)</vt:lpstr>
      <vt:lpstr>Diapozitivul 8</vt:lpstr>
      <vt:lpstr>Diapozitivul 9</vt:lpstr>
      <vt:lpstr>Diapozitivul 10</vt:lpstr>
      <vt:lpstr>Diapozitivul 11</vt:lpstr>
      <vt:lpstr>Fontaine "Rio +10„ simbolizează dezvoltarea durabilă a planetei; este tributul adus de Verviers , la summit-ul din Rio de Janeiro, in 1993, privind viitorul planetei. Piatra albastra naturală reprezintă mările și oceanele, în timp ce continentele sunt desenate în alb; ele au fost colorate cu o rășină specială, considerată indestructibilă. Globul se sprijină pe o bază pe care se ridica câteva zecimi de milimetri sub presiunea jetului de apă. Foarte usor, cu o atingere de mana, poti roti o lume de o tona si jumatate fara dificultate</vt:lpstr>
      <vt:lpstr>”Bureau International Jeunesse”   serviciu international gestionat în comun de către Valonia-Bruxelles și înființat pentru a gestiona diferite programe internaționale de educație non-formală pentru tineri francofoni din Valonia și Bruxelles</vt:lpstr>
      <vt:lpstr>Diapozitivul 14</vt:lpstr>
      <vt:lpstr>A2 - SEMINAR Berlin, Germania (05-17 februarie 2017)</vt:lpstr>
      <vt:lpstr>Diapozitivul 16</vt:lpstr>
      <vt:lpstr>Diapozitivul 17</vt:lpstr>
      <vt:lpstr>Diapozitivul 18</vt:lpstr>
      <vt:lpstr>Diapozitivul 19</vt:lpstr>
      <vt:lpstr>Diapozitivul 20</vt:lpstr>
      <vt:lpstr>Diapozitivul 21</vt:lpstr>
      <vt:lpstr>Diapozitivul 22</vt:lpstr>
      <vt:lpstr>Diapozitivul 23</vt:lpstr>
      <vt:lpstr>Diapozitivul 24</vt:lpstr>
      <vt:lpstr>Diapozitivul 25</vt:lpstr>
      <vt:lpstr>Diapozitivul 26</vt:lpstr>
      <vt:lpstr>Diapozitivul 27</vt:lpstr>
      <vt:lpstr>Diapozitivul 28</vt:lpstr>
      <vt:lpstr>Diapozitivul 29</vt:lpstr>
      <vt:lpstr>Diapozitivul 30</vt:lpstr>
      <vt:lpstr>Diapozitivul 31</vt:lpstr>
      <vt:lpstr>Diapozitivul 32</vt:lpstr>
      <vt:lpstr>Diapozitivul 33</vt:lpstr>
      <vt:lpstr>Diapozitivul 34</vt:lpstr>
      <vt:lpstr>    Seminar Berlin  - aprilie 2018 -   </vt:lpstr>
      <vt:lpstr>  Educație pentru cetățenie globală martie 2018 - Bruxelles   </vt:lpstr>
      <vt:lpstr>“Let’s take care of the planet” European Youth Conference –Lisabon  May 2018</vt:lpstr>
      <vt:lpstr>Mijarc’s Comissiones Meeting Paris, Franța – mai 2018</vt:lpstr>
      <vt:lpstr>Eathink2015 – Eat local, think global! 2015-2017</vt:lpstr>
      <vt:lpstr>Actori implicați/grupuri țintă</vt:lpstr>
      <vt:lpstr>Vizită de studiu la Dakar, Senegal</vt:lpstr>
      <vt:lpstr>La TV- Perfect/Imperfect – cu Ema Zeicescu</vt:lpstr>
      <vt:lpstr> Milano –noiembrie 2017 Conferință inchidere proiect </vt:lpstr>
      <vt:lpstr>Link-uri/Adrese/Informații utile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titlu</dc:title>
  <dc:creator>dan motoc</dc:creator>
  <cp:lastModifiedBy>Catalina</cp:lastModifiedBy>
  <cp:revision>98</cp:revision>
  <dcterms:created xsi:type="dcterms:W3CDTF">2006-08-16T00:00:00Z</dcterms:created>
  <dcterms:modified xsi:type="dcterms:W3CDTF">2018-10-17T21:23:37Z</dcterms:modified>
</cp:coreProperties>
</file>