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52C3D-FBAD-470B-B098-589F10FF1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9CFD-BACE-481E-81D4-C9B89358C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38C2-8FCE-4E57-9459-34276ACC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90512-A870-4DBE-8F7C-8A43140D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6896B-AF8C-46BE-8C63-2BC6C90A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3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2B51-8AF8-44A4-81ED-1957BCD34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2126C7-FA16-4DDA-BBE0-FE8A5EBFD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AC545-D465-4FDF-B2EF-E11D5BBE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D1ECF-520C-4A9C-9658-EC61D16D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DCA50-D71E-464F-8170-D64BC5DD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54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7CFDAF-6084-4870-8D05-FE4394034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8A6C63-FCF8-4EEA-952A-AA2377773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F3496-E788-4B75-98F4-FD1EA236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CBE7D-22DA-418D-9C7A-F9A3D869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7BA61-616B-4F3E-A083-B784B721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5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3168-9F84-4218-98AF-8536B290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ED590-BE24-40E1-9853-F30C23080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33D6D-5E19-4BB2-8E03-3770F81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C41CC-F531-4567-B28D-F0AFDFB86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A1B29-0776-4ED4-A7CE-EA9E3072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3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CC0E6-510D-4695-AEE5-767752770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B011E-BEE3-4720-81FD-6B91B32DE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01411-624B-430B-93BC-7C4AC790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35625-A59E-4686-8315-C1B0A5BE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A0D95-C699-4DA6-A49A-5EDAC0AB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0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8A419-6BFD-4BC2-ADDE-6B8814B3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C4B8-7F44-4E3B-A80A-EC30C4337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D5260-C667-440F-AB62-7CBE7B0B4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D7E0A-869A-4504-AA77-6699B9E0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06969-8690-44DD-BDFA-E7843EC5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B3745-6EED-47D1-AF83-FFDC264B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E1F1-0B3B-4733-9A30-95A2518F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55050-DC57-450D-AD93-270D63542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0D953-E4D4-4509-B126-E62E032F9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FAF9AF-BED5-4E5C-989D-2DE5BE4034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B987D3-9DF3-4C80-849E-9E7FDC3DF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7EDAAF-4896-42E5-AAE9-28B67859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BC029F-4CB9-4094-B3FA-D25563B1D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AD4C9D-2FEC-4292-9889-F8227028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7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AFB4B-4378-4583-AEA4-9D3C9EA02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D917C-A8C0-4FBC-9B3D-B3BB1393C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6AA7B-E227-4B72-A9DB-5066F354B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FC2BB-C87F-4EC1-AC86-4677B38E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5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D2418-522D-4F1E-A420-F5C0AE18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18DDD-ECC6-49C4-ABED-5EFEF3A0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3B25F-ABBF-4EC3-B961-4F77F4278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1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6F773-07CB-4828-BF4E-219A5EB12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CC9F4-83C2-48A4-9DAB-8A5FC342C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0103E-04CD-4B36-9410-BC172D29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CD670-0E8C-4C7A-BD94-C24B26C3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A90F4-99FD-404D-999C-AB1907EC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8D258-0BD1-461B-86D6-4A17C3FA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5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B48F-ADAC-42AF-8A01-1D47C312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1F0740-61EF-4A69-8467-184394D69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671D9-6C14-471B-83D1-139A5181A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B1CDA-8D16-4752-B0A4-8CDFCA0C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27148-6FA6-424F-B2EF-D0964E38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DBEC1-E457-4C12-8126-A63E6C448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8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2E1CB4-AB23-41D7-A229-ED6D09F1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B2A4E-0407-403D-BF0D-B0D881FC4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2DD7-6D0D-467B-B775-68BA4CA71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C1631-0341-4BBB-B617-422FEAED849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68C46-1AA0-4F11-8174-754878230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3D38E-97E5-4B9F-9E3C-13A3EA96F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65E1-6EB4-4CEE-BBCF-F72B35AED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3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twinning.net/en/pub/index.htm" TargetMode="External"/><Relationship Id="rId3" Type="http://schemas.openxmlformats.org/officeDocument/2006/relationships/hyperlink" Target="https://www.erasmusplus.ro/" TargetMode="External"/><Relationship Id="rId7" Type="http://schemas.openxmlformats.org/officeDocument/2006/relationships/hyperlink" Target="7.%20Programe%20resurse/Anexa%202_%20Raportare%20postmobilitate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7.%20Programe%20resurse/Anexa1_%20Cerere%20deplasare%20mobilitate.pdf" TargetMode="External"/><Relationship Id="rId5" Type="http://schemas.openxmlformats.org/officeDocument/2006/relationships/hyperlink" Target="7.%20Programul%20Erasmus+/Ghid%20cod%20PIC.docx" TargetMode="External"/><Relationship Id="rId4" Type="http://schemas.openxmlformats.org/officeDocument/2006/relationships/hyperlink" Target="http://isjilfov.ro/" TargetMode="External"/><Relationship Id="rId9" Type="http://schemas.openxmlformats.org/officeDocument/2006/relationships/hyperlink" Target="https://www.schooleducationgateway.eu/en/pub/index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a4edu.r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sjilfov.ro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winning.net/en/pub/index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c.europa.eu/programmes/erasmus-plus/projects/eplus-projects-compendium/" TargetMode="External"/><Relationship Id="rId5" Type="http://schemas.openxmlformats.org/officeDocument/2006/relationships/hyperlink" Target="http://www.eea4edu.ro/" TargetMode="External"/><Relationship Id="rId4" Type="http://schemas.openxmlformats.org/officeDocument/2006/relationships/hyperlink" Target="https://www.schooleducationgateway.eu/en/pub/index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duri-structurale.ro/program-operational/2/programul-operational-capital-uma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sjilfov.ro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romania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isjilfov.ro/" TargetMode="External"/><Relationship Id="rId4" Type="http://schemas.openxmlformats.org/officeDocument/2006/relationships/hyperlink" Target="https://etwinning.r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7.%20Programul%20Erasmus+/Euroscola_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sjilfov.ro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sjilfov.r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7.%20Programe/World_lesso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EAD53-3691-4CCB-8FF9-090A7A5F1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68" y="1396013"/>
            <a:ext cx="11419464" cy="40659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DE9A52-A317-4AE3-AA5A-EE22B7248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9810" y="1713390"/>
            <a:ext cx="7332956" cy="3506679"/>
          </a:xfrm>
        </p:spPr>
        <p:txBody>
          <a:bodyPr>
            <a:normAutofit fontScale="90000"/>
          </a:bodyPr>
          <a:lstStyle/>
          <a:p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br>
              <a:rPr lang="ro-RO" sz="44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rgbClr val="FFFF00"/>
                </a:solidFill>
                <a:latin typeface="Candara" panose="020E0502030303020204" pitchFamily="34" charset="0"/>
              </a:rPr>
              <a:t>PROIECTE EDUCAȚIONALE  CU FINANȚARE EUROPEANĂ</a:t>
            </a: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br>
              <a:rPr lang="ro-RO" sz="4400" b="1" dirty="0">
                <a:solidFill>
                  <a:srgbClr val="FFFF00"/>
                </a:solidFill>
                <a:latin typeface="Candara" panose="020E0502030303020204" pitchFamily="34" charset="0"/>
              </a:rPr>
            </a:br>
            <a:r>
              <a:rPr lang="ro-RO" sz="3600" b="1" dirty="0">
                <a:solidFill>
                  <a:srgbClr val="FFC000"/>
                </a:solidFill>
                <a:latin typeface="Candara" panose="020E0502030303020204" pitchFamily="34" charset="0"/>
              </a:rPr>
              <a:t>PROIECTE ȘI PROGRAME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5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PROGRAMUL ERASMUS +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BD2F8A-3E4B-453E-A3DD-FC52421D4512}"/>
              </a:ext>
            </a:extLst>
          </p:cNvPr>
          <p:cNvSpPr/>
          <p:nvPr/>
        </p:nvSpPr>
        <p:spPr>
          <a:xfrm>
            <a:off x="1882066" y="2950987"/>
            <a:ext cx="5632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>
                <a:latin typeface="Georgia" panose="02040502050405020303" pitchFamily="18" charset="0"/>
                <a:hlinkClick r:id="rId3"/>
              </a:rPr>
              <a:t>https://www.erasmusplus.ro/</a:t>
            </a:r>
            <a:endParaRPr lang="ro-RO" sz="3200" u="sng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4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868680" y="3812761"/>
            <a:ext cx="1013155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Obținerea codului PIC (turoriale pe site și </a:t>
            </a: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  <a:hlinkClick r:id="rId5" action="ppaction://hlinkfile"/>
              </a:rPr>
              <a:t>ghid ISJ Ilfov</a:t>
            </a: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Ghidul 2019 – în curs de apariție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Apelul național 2019 – în curs de apariție; atenție la prioritățile naționale în alegerea temei proiectului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Ordinea priorităților KA1 / KA2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  <a:hlinkClick r:id="rId6" action="ppaction://hlinkfile"/>
              </a:rPr>
              <a:t>Mobilități</a:t>
            </a: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 și </a:t>
            </a: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  <a:hlinkClick r:id="rId7" action="ppaction://hlinkfile"/>
              </a:rPr>
              <a:t>raportare</a:t>
            </a: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Identificare parteneri.Pe portalul  E-twinning puteți localiza parteneri din domeniul școlar, din toată Europa: </a:t>
            </a: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  <a:hlinkClick r:id="rId8"/>
              </a:rPr>
              <a:t>https://www.etwinning.net/en/pub/index.htm</a:t>
            </a: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  <a:hlinkClick r:id="rId9"/>
              </a:rPr>
              <a:t>https://www.schooleducationgateway.eu/en/pub/index.htm</a:t>
            </a: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Formulare de candidatură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Cursuri de formare externe</a:t>
            </a:r>
          </a:p>
          <a:p>
            <a:pPr marL="285750" indent="-285750">
              <a:buFontTx/>
              <a:buChar char="-"/>
            </a:pPr>
            <a:r>
              <a:rPr lang="ro-RO" sz="1600" dirty="0">
                <a:solidFill>
                  <a:srgbClr val="002060"/>
                </a:solidFill>
                <a:latin typeface="Georgia" panose="02040502050405020303" pitchFamily="18" charset="0"/>
              </a:rPr>
              <a:t>Evenimente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71342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GRANTURILE SEE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BD2F8A-3E4B-453E-A3DD-FC52421D4512}"/>
              </a:ext>
            </a:extLst>
          </p:cNvPr>
          <p:cNvSpPr/>
          <p:nvPr/>
        </p:nvSpPr>
        <p:spPr>
          <a:xfrm>
            <a:off x="1882066" y="2950987"/>
            <a:ext cx="5632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>
                <a:latin typeface="Georgia" panose="02040502050405020303" pitchFamily="18" charset="0"/>
                <a:hlinkClick r:id="rId3"/>
              </a:rPr>
              <a:t>http://www.eea4edu.ro/</a:t>
            </a:r>
            <a:endParaRPr lang="ro-RO" sz="3200" u="sng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4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1882066" y="3516004"/>
            <a:ext cx="94973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Programul de Educaţie, Burse, Ucenicie şi Antreprenoriatul Tinerilor finanțat prin mecanismul financiar al SEE (Spațiul Economic European) 2014-2021</a:t>
            </a:r>
          </a:p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Agenţia Naţională pentru Programe Comunitare în Domeniul Educaţiei şi Formării Profesionale (ANPCDEFP) a fost desemnată ca Operator de Program (OP) în România</a:t>
            </a:r>
          </a:p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Parteneri: guvernele Norvegiei, Islandei şi Liechtensteinului </a:t>
            </a:r>
          </a:p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Componente:</a:t>
            </a:r>
          </a:p>
          <a:p>
            <a:pPr marL="342900" indent="-342900">
              <a:buAutoNum type="arabicPeriod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Educație școlară (pentru inspectori, formatori CCD, consilieri școlari CJRAE)</a:t>
            </a:r>
          </a:p>
          <a:p>
            <a:pPr marL="342900" indent="-342900">
              <a:buAutoNum type="arabicPeriod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VET ( pentru școlile VET)</a:t>
            </a:r>
          </a:p>
          <a:p>
            <a:pPr marL="342900" indent="-342900">
              <a:buAutoNum type="arabicPeriod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RCIS - Componenta de incluziune a copiilor romi în școală ( școlile care facilitează incluziunea copiilor romi)</a:t>
            </a:r>
          </a:p>
          <a:p>
            <a:pPr marL="285750" indent="-285750">
              <a:buFontTx/>
              <a:buChar char="-"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6696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IDENTIFICARE PARTENERI EXTERNI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1696105" y="2623153"/>
            <a:ext cx="879978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o-RO" sz="2000" dirty="0">
                <a:solidFill>
                  <a:srgbClr val="002060"/>
                </a:solidFill>
                <a:latin typeface="Georgia" panose="02040502050405020303" pitchFamily="18" charset="0"/>
                <a:hlinkClick r:id="rId3"/>
              </a:rPr>
              <a:t>https://www.etwinning.net/en/pub/index.htm</a:t>
            </a: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2000" dirty="0">
                <a:solidFill>
                  <a:srgbClr val="002060"/>
                </a:solidFill>
                <a:latin typeface="Georgia" panose="02040502050405020303" pitchFamily="18" charset="0"/>
                <a:hlinkClick r:id="rId4"/>
              </a:rPr>
              <a:t>https://www.schooleducationgateway.eu/en/pub/index.htm</a:t>
            </a: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2000" dirty="0">
                <a:solidFill>
                  <a:srgbClr val="002060"/>
                </a:solidFill>
                <a:latin typeface="Georgia" panose="02040502050405020303" pitchFamily="18" charset="0"/>
                <a:hlinkClick r:id="rId5"/>
              </a:rPr>
              <a:t>http://www.eea4edu.ro</a:t>
            </a: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sz="2000" dirty="0">
                <a:solidFill>
                  <a:srgbClr val="002060"/>
                </a:solidFill>
                <a:latin typeface="Georgia" panose="02040502050405020303" pitchFamily="18" charset="0"/>
                <a:hlinkClick r:id="rId6"/>
              </a:rPr>
              <a:t>http://ec.europa.eu/programmes/erasmus-plus/projects/eplus-projects-compendium/</a:t>
            </a: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endParaRPr lang="ro-RO" sz="20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endParaRPr lang="ro-RO" sz="16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4350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PROIECTELE POCU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BD2F8A-3E4B-453E-A3DD-FC52421D4512}"/>
              </a:ext>
            </a:extLst>
          </p:cNvPr>
          <p:cNvSpPr/>
          <p:nvPr/>
        </p:nvSpPr>
        <p:spPr>
          <a:xfrm>
            <a:off x="1882065" y="2950987"/>
            <a:ext cx="889542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>
                <a:latin typeface="Georgia" panose="02040502050405020303" pitchFamily="18" charset="0"/>
                <a:hlinkClick r:id="rId3"/>
              </a:rPr>
              <a:t>https://www.fonduri-structurale.ro/program-operational/2/programul-operational-capital-uman</a:t>
            </a:r>
            <a:endParaRPr lang="ro-RO" sz="3200" u="sng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4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1669002" y="4652666"/>
            <a:ext cx="9497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Axa prioritară 6: Educație și competențe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0766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Proiectele JA și e-Twinning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BD2F8A-3E4B-453E-A3DD-FC52421D4512}"/>
              </a:ext>
            </a:extLst>
          </p:cNvPr>
          <p:cNvSpPr/>
          <p:nvPr/>
        </p:nvSpPr>
        <p:spPr>
          <a:xfrm>
            <a:off x="1882066" y="3137185"/>
            <a:ext cx="88954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>
                <a:latin typeface="Georgia" panose="02040502050405020303" pitchFamily="18" charset="0"/>
                <a:hlinkClick r:id="rId3"/>
              </a:rPr>
              <a:t>https://www.jaromania.org</a:t>
            </a:r>
            <a:r>
              <a:rPr lang="ro-RO" sz="3200" u="sng" dirty="0">
                <a:latin typeface="Georgia" panose="02040502050405020303" pitchFamily="18" charset="0"/>
                <a:hlinkClick r:id="rId3"/>
              </a:rPr>
              <a:t>/</a:t>
            </a:r>
            <a:endParaRPr lang="ro-RO" sz="3200" u="sng" dirty="0">
              <a:latin typeface="Georgia" panose="02040502050405020303" pitchFamily="18" charset="0"/>
            </a:endParaRPr>
          </a:p>
          <a:p>
            <a:endParaRPr lang="ro-RO" sz="3200" u="sng" dirty="0">
              <a:latin typeface="Georgia" panose="02040502050405020303" pitchFamily="18" charset="0"/>
            </a:endParaRPr>
          </a:p>
          <a:p>
            <a:r>
              <a:rPr lang="ro-RO" sz="3200" u="sng" dirty="0">
                <a:latin typeface="Georgia" panose="02040502050405020303" pitchFamily="18" charset="0"/>
                <a:hlinkClick r:id="rId4"/>
              </a:rPr>
              <a:t>https://etwinning.ro/</a:t>
            </a:r>
            <a:endParaRPr lang="ro-RO" sz="3200" u="sng" dirty="0">
              <a:latin typeface="Georgia" panose="02040502050405020303" pitchFamily="18" charset="0"/>
            </a:endParaRPr>
          </a:p>
          <a:p>
            <a:endParaRPr lang="ro-RO" sz="3200" u="sng" dirty="0">
              <a:latin typeface="Georgia" panose="02040502050405020303" pitchFamily="18" charset="0"/>
            </a:endParaRPr>
          </a:p>
          <a:p>
            <a:endParaRPr lang="ro-RO" sz="3200" u="sng" dirty="0">
              <a:latin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5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1581090" y="5021998"/>
            <a:ext cx="9497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Urmează Atelier de informare/formare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2583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Concursuri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BD2F8A-3E4B-453E-A3DD-FC52421D4512}"/>
              </a:ext>
            </a:extLst>
          </p:cNvPr>
          <p:cNvSpPr/>
          <p:nvPr/>
        </p:nvSpPr>
        <p:spPr>
          <a:xfrm>
            <a:off x="1882066" y="3137185"/>
            <a:ext cx="88954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3200" dirty="0">
                <a:solidFill>
                  <a:srgbClr val="002060"/>
                </a:solidFill>
                <a:latin typeface="Georgia" panose="02040502050405020303" pitchFamily="18" charset="0"/>
              </a:rPr>
              <a:t>Școala Europeană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3200" dirty="0">
                <a:solidFill>
                  <a:srgbClr val="002060"/>
                </a:solidFill>
                <a:latin typeface="Georgia" panose="02040502050405020303" pitchFamily="18" charset="0"/>
              </a:rPr>
              <a:t>Tinerii dezbat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3200" dirty="0">
                <a:solidFill>
                  <a:srgbClr val="002060"/>
                </a:solidFill>
                <a:latin typeface="Georgia" panose="02040502050405020303" pitchFamily="18" charset="0"/>
              </a:rPr>
              <a:t>Made for Europe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3200" dirty="0">
                <a:solidFill>
                  <a:srgbClr val="002060"/>
                </a:solidFill>
                <a:latin typeface="Georgia" panose="02040502050405020303" pitchFamily="18" charset="0"/>
                <a:hlinkClick r:id="rId3" action="ppaction://hlinkfile"/>
              </a:rPr>
              <a:t>Euroscola</a:t>
            </a:r>
            <a:endParaRPr lang="ro-RO" sz="3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o-RO" sz="3200" u="sng" dirty="0">
              <a:latin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4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E01F-551F-4D3C-ABB6-EA2045A62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14833" y="465415"/>
            <a:ext cx="8330214" cy="786336"/>
          </a:xfrm>
        </p:spPr>
        <p:txBody>
          <a:bodyPr>
            <a:normAutofit/>
          </a:bodyPr>
          <a:lstStyle/>
          <a:p>
            <a:pPr algn="r"/>
            <a:r>
              <a:rPr lang="ro-RO" sz="32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Alte proiecte/evenimente</a:t>
            </a:r>
            <a:endParaRPr lang="en-US" sz="32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515B6A3-304D-47E0-80B3-2898971C6EFA}"/>
              </a:ext>
            </a:extLst>
          </p:cNvPr>
          <p:cNvSpPr txBox="1">
            <a:spLocks/>
          </p:cNvSpPr>
          <p:nvPr/>
        </p:nvSpPr>
        <p:spPr>
          <a:xfrm>
            <a:off x="1882066" y="1437568"/>
            <a:ext cx="6841309" cy="7863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2400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ACCES</a:t>
            </a:r>
            <a:endParaRPr lang="en-US" sz="24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E6CCD-C6AB-46C9-9288-B4AB9F9C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15" y="1466670"/>
            <a:ext cx="943051" cy="9430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F6D1065-455C-4448-88E4-321462B8E34F}"/>
              </a:ext>
            </a:extLst>
          </p:cNvPr>
          <p:cNvSpPr/>
          <p:nvPr/>
        </p:nvSpPr>
        <p:spPr>
          <a:xfrm>
            <a:off x="1882066" y="2223904"/>
            <a:ext cx="78212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200" dirty="0">
                <a:latin typeface="Georgia" panose="02040502050405020303" pitchFamily="18" charset="0"/>
                <a:hlinkClick r:id="rId3"/>
              </a:rPr>
              <a:t>http://isjilfov.ro/</a:t>
            </a:r>
            <a:endParaRPr lang="ro-RO" sz="3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53BB37-B93F-40AC-81A5-C075D7C31651}"/>
              </a:ext>
            </a:extLst>
          </p:cNvPr>
          <p:cNvSpPr/>
          <p:nvPr/>
        </p:nvSpPr>
        <p:spPr>
          <a:xfrm>
            <a:off x="1882066" y="3010240"/>
            <a:ext cx="959589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dirty="0">
                <a:solidFill>
                  <a:srgbClr val="002060"/>
                </a:solidFill>
                <a:latin typeface="Georgia" panose="02040502050405020303" pitchFamily="18" charset="0"/>
                <a:hlinkClick r:id="rId4" action="ppaction://hlinkfile"/>
              </a:rPr>
              <a:t>World’s Largest Lesson</a:t>
            </a:r>
            <a:endParaRPr lang="ro-RO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o-RO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Promovare eveniment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Susținere activitate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latin typeface="Georgia" panose="02040502050405020303" pitchFamily="18" charset="0"/>
              </a:rPr>
              <a:t>Raportare ISJ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69491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382</Words>
  <Application>Microsoft Office PowerPoint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Candara</vt:lpstr>
      <vt:lpstr>Georgia</vt:lpstr>
      <vt:lpstr>Office Theme</vt:lpstr>
      <vt:lpstr>   PROIECTE EDUCAȚIONALE  CU FINANȚARE EUROPEANĂ  PROIECTE ȘI PROGRAME </vt:lpstr>
      <vt:lpstr>PROGRAMUL ERASMUS +</vt:lpstr>
      <vt:lpstr>GRANTURILE SEE</vt:lpstr>
      <vt:lpstr>IDENTIFICARE PARTENERI EXTERNI</vt:lpstr>
      <vt:lpstr>PROIECTELE POCU</vt:lpstr>
      <vt:lpstr>Proiectele JA și e-Twinning</vt:lpstr>
      <vt:lpstr>Concursuri</vt:lpstr>
      <vt:lpstr>Alte proiecte/evenimente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PROIECTE EDUCAȚIONALE  CU FINANȚARE EUROPEANĂ </dc:title>
  <dc:creator>Daniela BARBU</dc:creator>
  <cp:lastModifiedBy>Daniela BARBU</cp:lastModifiedBy>
  <cp:revision>75</cp:revision>
  <dcterms:created xsi:type="dcterms:W3CDTF">2018-10-04T06:48:56Z</dcterms:created>
  <dcterms:modified xsi:type="dcterms:W3CDTF">2018-10-17T19:49:14Z</dcterms:modified>
</cp:coreProperties>
</file>