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3399"/>
    <a:srgbClr val="9FDF7B"/>
    <a:srgbClr val="F9CF67"/>
    <a:srgbClr val="FA9F1A"/>
    <a:srgbClr val="AED5DA"/>
    <a:srgbClr val="75C5D5"/>
    <a:srgbClr val="F6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52C3D-FBAD-470B-B098-589F10FF1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9CFD-BACE-481E-81D4-C9B89358C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38C2-8FCE-4E57-9459-34276ACC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90512-A870-4DBE-8F7C-8A43140D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6896B-AF8C-46BE-8C63-2BC6C90A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3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2B51-8AF8-44A4-81ED-1957BCD34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2126C7-FA16-4DDA-BBE0-FE8A5EBFD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AC545-D465-4FDF-B2EF-E11D5BBE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D1ECF-520C-4A9C-9658-EC61D16D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DCA50-D71E-464F-8170-D64BC5DD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7CFDAF-6084-4870-8D05-FE4394034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8A6C63-FCF8-4EEA-952A-AA2377773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F3496-E788-4B75-98F4-FD1EA236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CBE7D-22DA-418D-9C7A-F9A3D869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7BA61-616B-4F3E-A083-B784B721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5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3168-9F84-4218-98AF-8536B290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ED590-BE24-40E1-9853-F30C23080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33D6D-5E19-4BB2-8E03-3770F81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C41CC-F531-4567-B28D-F0AFDFB86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A1B29-0776-4ED4-A7CE-EA9E3072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3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C0E6-510D-4695-AEE5-767752770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B011E-BEE3-4720-81FD-6B91B32DE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01411-624B-430B-93BC-7C4AC790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35625-A59E-4686-8315-C1B0A5BE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A0D95-C699-4DA6-A49A-5EDAC0AB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0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8A419-6BFD-4BC2-ADDE-6B8814B3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C4B8-7F44-4E3B-A80A-EC30C4337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D5260-C667-440F-AB62-7CBE7B0B4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D7E0A-869A-4504-AA77-6699B9E0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06969-8690-44DD-BDFA-E7843EC5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B3745-6EED-47D1-AF83-FFDC264B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E1F1-0B3B-4733-9A30-95A2518F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55050-DC57-450D-AD93-270D63542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0D953-E4D4-4509-B126-E62E032F9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FAF9AF-BED5-4E5C-989D-2DE5BE4034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B987D3-9DF3-4C80-849E-9E7FDC3DF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7EDAAF-4896-42E5-AAE9-28B67859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BC029F-4CB9-4094-B3FA-D25563B1D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AD4C9D-2FEC-4292-9889-F8227028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7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AFB4B-4378-4583-AEA4-9D3C9EA02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D917C-A8C0-4FBC-9B3D-B3BB1393C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6AA7B-E227-4B72-A9DB-5066F354B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FC2BB-C87F-4EC1-AC86-4677B38E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D2418-522D-4F1E-A420-F5C0AE18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18DDD-ECC6-49C4-ABED-5EFEF3A0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3B25F-ABBF-4EC3-B961-4F77F4278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1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6F773-07CB-4828-BF4E-219A5EB12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CC9F4-83C2-48A4-9DAB-8A5FC342C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0103E-04CD-4B36-9410-BC172D29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CD670-0E8C-4C7A-BD94-C24B26C3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A90F4-99FD-404D-999C-AB1907EC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8D258-0BD1-461B-86D6-4A17C3FA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5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B48F-ADAC-42AF-8A01-1D47C312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1F0740-61EF-4A69-8467-184394D69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671D9-6C14-471B-83D1-139A5181A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B1CDA-8D16-4752-B0A4-8CDFCA0C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27148-6FA6-424F-B2EF-D0964E38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DBEC1-E457-4C12-8126-A63E6C448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8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2E1CB4-AB23-41D7-A229-ED6D09F1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B2A4E-0407-403D-BF0D-B0D881FC4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2DD7-6D0D-467B-B775-68BA4CA71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C1631-0341-4BBB-B617-422FEAED8490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68C46-1AA0-4F11-8174-754878230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3D38E-97E5-4B9F-9E3C-13A3EA96F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3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EAD53-3691-4CCB-8FF9-090A7A5F1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68" y="1396013"/>
            <a:ext cx="11419464" cy="40659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E9A52-A317-4AE3-AA5A-EE22B7248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9810" y="1713390"/>
            <a:ext cx="7332956" cy="3506679"/>
          </a:xfrm>
        </p:spPr>
        <p:txBody>
          <a:bodyPr>
            <a:normAutofit fontScale="90000"/>
          </a:bodyPr>
          <a:lstStyle/>
          <a:p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rgbClr val="FFFF00"/>
                </a:solidFill>
                <a:latin typeface="Candara" panose="020E0502030303020204" pitchFamily="34" charset="0"/>
              </a:rPr>
              <a:t>PROIECTE EDUCAȚIONALE  CU FINANȚARE EUROPEANĂ</a:t>
            </a: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r>
              <a:rPr lang="ro-RO" sz="3600" b="1" dirty="0">
                <a:solidFill>
                  <a:srgbClr val="FFC000"/>
                </a:solidFill>
                <a:latin typeface="Candara" panose="020E0502030303020204" pitchFamily="34" charset="0"/>
              </a:rPr>
              <a:t>PROGRAM MANAGERIAL</a:t>
            </a:r>
            <a:br>
              <a:rPr lang="ro-RO" sz="3600" b="1" dirty="0">
                <a:solidFill>
                  <a:srgbClr val="FFC000"/>
                </a:solidFill>
                <a:latin typeface="Candara" panose="020E0502030303020204" pitchFamily="34" charset="0"/>
              </a:rPr>
            </a:br>
            <a:r>
              <a:rPr lang="ro-RO" sz="3600" b="1" dirty="0">
                <a:solidFill>
                  <a:srgbClr val="FFC000"/>
                </a:solidFill>
                <a:latin typeface="Candara" panose="020E0502030303020204" pitchFamily="34" charset="0"/>
              </a:rPr>
              <a:t>2018-2019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5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926453" y="1664555"/>
            <a:ext cx="9607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Diseminarea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valorificarea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rezultatelor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scopul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optimizării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calității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dimensiunii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promovate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 </a:t>
            </a: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566940"/>
              </p:ext>
            </p:extLst>
          </p:nvPr>
        </p:nvGraphicFramePr>
        <p:xfrm>
          <a:off x="1362389" y="2647027"/>
          <a:ext cx="10050719" cy="3217281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53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4162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Organizarea la nivel județean a unor acțiuni pentru diseminarea și exploatarea rezultatelor proiectelor aflate în implementare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Organizare evenimente de diseminareechipe în baza nevoilor identificate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4613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Multiplicarea evenimentelor de diseminare prin intermediul activităților din Centrele metodice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Multiplicare și valorizare exteriențe proiecte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  <a:tr h="490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Transmiterea către instituțiile superioare (MEN, ANPCDEFP) a documentelor solicitate în termeni de implementare/ rezultate PEE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Elaborare și transmitere documente solicitate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14824"/>
                  </a:ext>
                </a:extLst>
              </a:tr>
              <a:tr h="357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Colaborarea cu mass-media locală în vederea informării opiniei publice și diseminării proiectelor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Popularizarea evenimentelor în mass-media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294076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26D00ECC-E577-4645-8EAF-2F02299BC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34806"/>
            <a:ext cx="423284" cy="583349"/>
          </a:xfrm>
          <a:prstGeom prst="rect">
            <a:avLst/>
          </a:prstGeom>
          <a:ln>
            <a:solidFill>
              <a:srgbClr val="FF6699"/>
            </a:solidFill>
          </a:ln>
        </p:spPr>
      </p:pic>
    </p:spTree>
    <p:extLst>
      <p:ext uri="{BB962C8B-B14F-4D97-AF65-F5344CB8AC3E}">
        <p14:creationId xmlns:p14="http://schemas.microsoft.com/office/powerpoint/2010/main" val="2762152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ȚINTE STRATEGICE - ISJ ILFOV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77" y="3290098"/>
            <a:ext cx="1014274" cy="101427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8121A2-B61F-455F-BB79-5F4E62F6EEAA}"/>
              </a:ext>
            </a:extLst>
          </p:cNvPr>
          <p:cNvSpPr/>
          <p:nvPr/>
        </p:nvSpPr>
        <p:spPr>
          <a:xfrm>
            <a:off x="1766658" y="1288856"/>
            <a:ext cx="941920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Țintă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prioritară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pentru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compartimentul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</a:p>
          <a:p>
            <a:endParaRPr lang="en-US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T7 –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Consolidarea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dezvoltarea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parteneriatelor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educaționale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nivel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local,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național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internațional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vederea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creșterii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calității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actului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educațional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îmbunătățirii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imaginii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școlilor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comunitate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menținerii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unui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climat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siguranță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pentru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participanții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actul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educațional</a:t>
            </a:r>
            <a:endParaRPr lang="en-US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en-US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Ținte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complementare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pentru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compartimentul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</a:p>
          <a:p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T3 –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Reducerea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fenomenului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absenteismului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şi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riscului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de abandon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şcolar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creșterea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participării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școlare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nivel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județean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asigurarea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egalității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șanse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accesului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calitate</a:t>
            </a:r>
            <a:endParaRPr lang="ro-RO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en-US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T5 –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Dezvoltarea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şi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menţinerea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unei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politici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eficiente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domeniul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resurselor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umane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: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optimizarea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activităţilor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formare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continuă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personalului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învăţământ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promovarea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învățării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pe tot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parcursul</a:t>
            </a:r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Georgia" panose="02040502050405020303" pitchFamily="18" charset="0"/>
              </a:rPr>
              <a:t>vieții</a:t>
            </a:r>
            <a:endParaRPr lang="en-US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42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955" y="1140117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OBIECTIV GENERAL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49" y="3272343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3C25A9-3424-4609-9E11-07D3506D6854}"/>
              </a:ext>
            </a:extLst>
          </p:cNvPr>
          <p:cNvSpPr/>
          <p:nvPr/>
        </p:nvSpPr>
        <p:spPr>
          <a:xfrm>
            <a:off x="2595239" y="2878961"/>
            <a:ext cx="75519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Valorificarea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vederea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creşterii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calităţii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actului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educaţional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unităţile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şcolare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judeţul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acord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dimensiunea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educației</a:t>
            </a:r>
            <a:endParaRPr lang="en-US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93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OBIECTIVE SPECIFICE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475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926453" y="1455938"/>
            <a:ext cx="960737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Promovarea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şi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dezvoltarea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dimensiunii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educaţiei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furnizate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şcolile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judeţul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prin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accesibilizarea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informațiilor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referitoare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oportunitățile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prin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comunitare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Optimizarea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formării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profesionale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cadrelor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didactice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domeniul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gestionării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(T7, T5)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implementarea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către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unități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/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instituții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învățământ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Monitorizarea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implementării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desfășurate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unitățile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/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instituțiile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învățământ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acestora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evenimentele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concursurile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specifice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domeniului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Evaluarea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impactului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,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deosebire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sfera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creșterii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școlare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asigurării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egalității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șanse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pentru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beneficiarii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(T7, T3)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Diseminarea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valorificarea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rezultatelor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scopul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optimizării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calității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dimensiunii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promovate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C91BDE-6BC5-4F78-B83D-0EDBA839E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56286"/>
            <a:ext cx="413746" cy="570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1E35DF-B3D5-4922-9FAC-36E2BF1E6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389" y="2494942"/>
            <a:ext cx="423282" cy="5702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88BA44-3834-40D2-BD27-B19676EAC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2852" y="3217894"/>
            <a:ext cx="423283" cy="5749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391FC1-9236-49D4-A802-E74A689CBB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2851" y="4179861"/>
            <a:ext cx="423284" cy="579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5BB419-8EB0-483F-BB41-0E30F38807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2852" y="5181650"/>
            <a:ext cx="423283" cy="5833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EB6F26-2DD8-4F39-9A8E-2EDD1B2E9E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2851" y="5889347"/>
            <a:ext cx="423284" cy="583349"/>
          </a:xfrm>
          <a:prstGeom prst="rect">
            <a:avLst/>
          </a:prstGeom>
          <a:ln>
            <a:solidFill>
              <a:srgbClr val="FF6699"/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26491"/>
            <a:ext cx="10036539" cy="8336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A5FA1C4-AD88-487E-A242-2A71F67217C4}"/>
              </a:ext>
            </a:extLst>
          </p:cNvPr>
          <p:cNvCxnSpPr>
            <a:cxnSpLocks/>
          </p:cNvCxnSpPr>
          <p:nvPr/>
        </p:nvCxnSpPr>
        <p:spPr>
          <a:xfrm>
            <a:off x="1362389" y="5758907"/>
            <a:ext cx="10036539" cy="833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1736376-EF45-4864-9F4F-E9AF5F28B8C4}"/>
              </a:ext>
            </a:extLst>
          </p:cNvPr>
          <p:cNvCxnSpPr>
            <a:cxnSpLocks/>
          </p:cNvCxnSpPr>
          <p:nvPr/>
        </p:nvCxnSpPr>
        <p:spPr>
          <a:xfrm>
            <a:off x="1362389" y="6482827"/>
            <a:ext cx="10036539" cy="8336"/>
          </a:xfrm>
          <a:prstGeom prst="line">
            <a:avLst/>
          </a:prstGeom>
          <a:ln w="28575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E36C3D9-1FBC-4D4C-BEF6-DACC30D0824F}"/>
              </a:ext>
            </a:extLst>
          </p:cNvPr>
          <p:cNvCxnSpPr>
            <a:cxnSpLocks/>
          </p:cNvCxnSpPr>
          <p:nvPr/>
        </p:nvCxnSpPr>
        <p:spPr>
          <a:xfrm>
            <a:off x="1362389" y="4751294"/>
            <a:ext cx="10036539" cy="8336"/>
          </a:xfrm>
          <a:prstGeom prst="line">
            <a:avLst/>
          </a:prstGeom>
          <a:ln w="28575">
            <a:solidFill>
              <a:srgbClr val="F9CF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90DF8E-CE16-4240-A10A-F451B6867300}"/>
              </a:ext>
            </a:extLst>
          </p:cNvPr>
          <p:cNvCxnSpPr>
            <a:cxnSpLocks/>
          </p:cNvCxnSpPr>
          <p:nvPr/>
        </p:nvCxnSpPr>
        <p:spPr>
          <a:xfrm>
            <a:off x="1352851" y="3790612"/>
            <a:ext cx="10036539" cy="8336"/>
          </a:xfrm>
          <a:prstGeom prst="line">
            <a:avLst/>
          </a:prstGeom>
          <a:ln w="28575">
            <a:solidFill>
              <a:srgbClr val="FA9F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4225537-E0D1-4BF1-BD1D-793BDF511E50}"/>
              </a:ext>
            </a:extLst>
          </p:cNvPr>
          <p:cNvCxnSpPr>
            <a:cxnSpLocks/>
          </p:cNvCxnSpPr>
          <p:nvPr/>
        </p:nvCxnSpPr>
        <p:spPr>
          <a:xfrm>
            <a:off x="1362389" y="3062487"/>
            <a:ext cx="10036539" cy="8336"/>
          </a:xfrm>
          <a:prstGeom prst="line">
            <a:avLst/>
          </a:prstGeom>
          <a:ln w="28575">
            <a:solidFill>
              <a:srgbClr val="75C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28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926453" y="1455938"/>
            <a:ext cx="9607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Promovarea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şi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dezvoltarea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dimensiunii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educaţiei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furnizate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şcolile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judeţul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prin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accesibilizarea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informațiilor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referitoare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oportunitățile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prin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comunitare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C91BDE-6BC5-4F78-B83D-0EDBA839E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56286"/>
            <a:ext cx="413746" cy="57020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383369"/>
              </p:ext>
            </p:extLst>
          </p:nvPr>
        </p:nvGraphicFramePr>
        <p:xfrm>
          <a:off x="1362389" y="2647027"/>
          <a:ext cx="10050719" cy="4021379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62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250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Elaborararea Raportului de stare pentru compartimentul PEE (proiecte educaționale cu finanțare europeană) pentru anul școlar 2017-2018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Elaborare Raport de activitate PEE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1026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Stabilirea organigramei funcționale a compartimentului PEE; actualizarea Consiliului Consultativ și a bazei de date cu responsabilii PEE din școli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Emitere Decizie responsabil PEE 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Elaborarea Programului managerial specific PEE și a celorlalte documente manageriale pentru anul școlar 2018-2019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Elaborare Program managerial PEE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  <a:tr h="9140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Furnizarea informațiilor utile/noutăților către unitățile de învățământ în domeniul PEE, în vederea conștientizării și responsabilizării directorilor și a responsabililor PEE cu privire la plus valoarea adusă de proiectele europene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Popularizare anunțuri PEE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14824"/>
                  </a:ext>
                </a:extLst>
              </a:tr>
              <a:tr h="5783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Coordonarea activității membrilor Consiliului Consultativ și a responsabililor PEE din școli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Coordonare echipe de proiect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294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8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805738" y="1712092"/>
            <a:ext cx="9607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Optimizarea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formării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profesionale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cadrelor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didactice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domeniul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gestionării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(T7, T5)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rgbClr val="75C5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271715"/>
              </p:ext>
            </p:extLst>
          </p:nvPr>
        </p:nvGraphicFramePr>
        <p:xfrm>
          <a:off x="1355298" y="2826191"/>
          <a:ext cx="10050719" cy="3329942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32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5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5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5611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Realizarea analizei de nevoi în domeniul PEE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Realizare analiza de nevoi (</a:t>
                      </a:r>
                      <a:r>
                        <a:rPr lang="ro-RO" sz="1400" dirty="0">
                          <a:solidFill>
                            <a:srgbClr val="FF0000"/>
                          </a:solidFill>
                          <a:latin typeface="Georgia" panose="02040502050405020303" pitchFamily="18" charset="0"/>
                        </a:rPr>
                        <a:t>chestionar model</a:t>
                      </a:r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1026"/>
                  </a:ext>
                </a:extLst>
              </a:tr>
              <a:tr h="6648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Organizarea activităților de formare a cadrelor didactice în domeniul PEE (reuniuni de lucru, consiliere individuală și de grup)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Participare la formări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9336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Informarea cadrelor didactice cu privire la oportunitățile de formare în domeniul PEE oferite de diverși parteneri (ANPCDEFP, e-Twinning, JA, CE etc.)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Informare beneficiari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  <a:tr h="8379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Monitorizarea participării cadrelor didactice la activitățile de formare în vederea valorificării experienței dobândite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Monitorizare mobilități și formări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1482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D02478E-DD1D-4E1B-8C95-F9EA36E67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47949"/>
            <a:ext cx="423282" cy="57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81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926453" y="1664555"/>
            <a:ext cx="9607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Accesarea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implementarea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către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unități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/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instituții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învățământ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rgbClr val="FA9F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728439"/>
              </p:ext>
            </p:extLst>
          </p:nvPr>
        </p:nvGraphicFramePr>
        <p:xfrm>
          <a:off x="1362389" y="2647027"/>
          <a:ext cx="10050719" cy="3643292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53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698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Dezvoltarea culturii organizaționale de tip rețea în vederea promovării posibilităților de accesare/implementare a proiectelor prin organizarea a 3 centre metodice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Multipicare experiență din mobilități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1026"/>
                  </a:ext>
                </a:extLst>
              </a:tr>
              <a:tr h="4162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Organizarea colectivelor de proiect, în vederea accesării PEE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Organizare echipe în baza nevoilor identificate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4613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Implementarea PEE aflate în derulare și a celor aprobate în 2018, conform calendarului și a indicatorilor stabiliți.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Scriere proiecte Erasmus+ (</a:t>
                      </a:r>
                      <a:r>
                        <a:rPr lang="ro-RO" sz="1400" dirty="0">
                          <a:solidFill>
                            <a:srgbClr val="FF0000"/>
                          </a:solidFill>
                          <a:latin typeface="Georgia" panose="02040502050405020303" pitchFamily="18" charset="0"/>
                        </a:rPr>
                        <a:t>ghiduri, sugestii model</a:t>
                      </a:r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  <a:tr h="490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Organizarea mobilităților intenaționale ale elevilor și cadrelor didactice cu avizul ISJ Ilfov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Elaborare acord mobilitate (</a:t>
                      </a:r>
                      <a:r>
                        <a:rPr lang="ro-RO" sz="1400" dirty="0">
                          <a:solidFill>
                            <a:srgbClr val="FF0000"/>
                          </a:solidFill>
                          <a:latin typeface="Georgia" panose="02040502050405020303" pitchFamily="18" charset="0"/>
                        </a:rPr>
                        <a:t>PO ISJ Ilfov model</a:t>
                      </a:r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)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14824"/>
                  </a:ext>
                </a:extLst>
              </a:tr>
              <a:tr h="357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Valorizarea experienței din mobilitățile internaționale la nivelul unităților de învățământ, după finalizarea acestora, prin organizarea unor sesiuni de informare/prezentare a rezultatelor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Valorizare experiență din mobilități la toate evenimentele școlii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294076"/>
                  </a:ext>
                </a:extLst>
              </a:tr>
              <a:tr h="357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Participarea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cadrelor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didactice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PEE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și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evenimente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cu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nelimitat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(e-Twinning, Erasmus Day,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Ziua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Învățării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nonformale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etc.)</a:t>
                      </a: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Înscrierea la evenimente și popularizarea lor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68364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1309203-C210-4D25-A5A6-69BF5A324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43196"/>
            <a:ext cx="423283" cy="57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57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805738" y="1492066"/>
            <a:ext cx="9607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Monitorizarea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implementării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finanțare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europeană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desfășurate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unitățile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/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instituțiile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învățământ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acestora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la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evenimentele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concursurile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specifice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domeniului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rgbClr val="F9CF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268801"/>
              </p:ext>
            </p:extLst>
          </p:nvPr>
        </p:nvGraphicFramePr>
        <p:xfrm>
          <a:off x="1362389" y="2647027"/>
          <a:ext cx="10050719" cy="2908478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62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Monitorizarea proiectelor Erasmus+ aflate în derulare, conform graficului semestrial/anual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Participare la completarea Fișei vizitei de monitorizare, model ANPCDEFP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5357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Monitorizarea altor PEE aflate în derulare, conform graficului semestrial/anual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Elaborare grafic PEE aflate în derulare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  <a:tr h="5023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Monitorizarea participării școlilor la concursurile școlare specifice domeniului PEE (Școală Europeană, Made for Europe, Tinerii dezbat, Euroscola etc.)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Urmărirea anunțurilor și participarea la concursuri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14824"/>
                  </a:ext>
                </a:extLst>
              </a:tr>
              <a:tr h="5783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Întocmirea raportului semestrial ca urmare a activității de monitorizare  a PEE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Realizarea unui raport semestrial de activitate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29407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3527A29-27F3-400C-8B52-54D81E24C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209" y="1738985"/>
            <a:ext cx="42066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1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609" y="291062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ACTIVITĂȚI / DOCUMENTE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90645E-725B-49A1-B8EE-A7F40A3B3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84" y="291062"/>
            <a:ext cx="1014274" cy="10142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863B9B-18E9-4399-8DB5-31A3D07B0DA1}"/>
              </a:ext>
            </a:extLst>
          </p:cNvPr>
          <p:cNvSpPr/>
          <p:nvPr/>
        </p:nvSpPr>
        <p:spPr>
          <a:xfrm>
            <a:off x="1877458" y="1409541"/>
            <a:ext cx="9607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Evaluarea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impactului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proiectelor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programelor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europene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, cu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deosebire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în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sfera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creșterii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participării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școlare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asigurării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egalității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de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șanse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pentru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beneficiarii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educației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din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județul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Ilfov</a:t>
            </a:r>
            <a:r>
              <a:rPr lang="en-US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(T7, T3)</a:t>
            </a:r>
            <a:endParaRPr lang="ro-RO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en-US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54D937-4A4C-43F6-947F-1C7ED324C76A}"/>
              </a:ext>
            </a:extLst>
          </p:cNvPr>
          <p:cNvCxnSpPr>
            <a:cxnSpLocks/>
          </p:cNvCxnSpPr>
          <p:nvPr/>
        </p:nvCxnSpPr>
        <p:spPr>
          <a:xfrm>
            <a:off x="1362389" y="2318155"/>
            <a:ext cx="10036539" cy="833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A56304D-A196-4FE3-9A41-3081E4BE3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056586"/>
              </p:ext>
            </p:extLst>
          </p:nvPr>
        </p:nvGraphicFramePr>
        <p:xfrm>
          <a:off x="1362389" y="2964701"/>
          <a:ext cx="10050719" cy="2483758"/>
        </p:xfrm>
        <a:graphic>
          <a:graphicData uri="http://schemas.openxmlformats.org/drawingml/2006/table">
            <a:tbl>
              <a:tblPr firstRow="1" firstCol="1" bandRow="1"/>
              <a:tblGrid>
                <a:gridCol w="6415338">
                  <a:extLst>
                    <a:ext uri="{9D8B030D-6E8A-4147-A177-3AD203B41FA5}">
                      <a16:colId xmlns:a16="http://schemas.microsoft.com/office/drawing/2014/main" val="4208559720"/>
                    </a:ext>
                  </a:extLst>
                </a:gridCol>
                <a:gridCol w="3635381">
                  <a:extLst>
                    <a:ext uri="{9D8B030D-6E8A-4147-A177-3AD203B41FA5}">
                      <a16:colId xmlns:a16="http://schemas.microsoft.com/office/drawing/2014/main" val="3757974910"/>
                    </a:ext>
                  </a:extLst>
                </a:gridCol>
              </a:tblGrid>
              <a:tr h="3536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Activități ISJ Ilfov</a:t>
                      </a:r>
                      <a:endParaRPr lang="en-US" sz="1400" b="1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F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Sugestii activități/documente școli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D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598426"/>
                  </a:ext>
                </a:extLst>
              </a:tr>
              <a:tr h="698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Realizarea unei analize comparative a situației frecvenței elevilor în școlile în care se implementează PEE</a:t>
                      </a:r>
                      <a:endParaRPr lang="en-US" sz="140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Analiza comparativă a frecvenței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1026"/>
                  </a:ext>
                </a:extLst>
              </a:tr>
              <a:tr h="4162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Realizarea unui raport cu privire la impactul PEE la nivelul școlii (frecvență, rezultate, atmosferă, relații interpersonale atc.)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Realizare Raport de impact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5465"/>
                  </a:ext>
                </a:extLst>
              </a:tr>
              <a:tr h="4613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002060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Valorificarea raportului de impact pentru stabilirea priorităților compartimentului PEE și ale școlilor în formularea obiectivelor ulterioare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solidFill>
                            <a:srgbClr val="002060"/>
                          </a:solidFill>
                          <a:latin typeface="Georgia" panose="02040502050405020303" pitchFamily="18" charset="0"/>
                        </a:rPr>
                        <a:t>Prezentarea raportului în CA și valorificarea acestuia în stabilirea priorităților</a:t>
                      </a:r>
                      <a:endParaRPr lang="en-US" sz="1400" dirty="0">
                        <a:solidFill>
                          <a:srgbClr val="002060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47902" marR="479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55375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07D086A-8BD6-4976-88B8-EBA248B51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389" y="1734807"/>
            <a:ext cx="423283" cy="58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2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1110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Candara</vt:lpstr>
      <vt:lpstr>Georgia</vt:lpstr>
      <vt:lpstr>Times New Roman</vt:lpstr>
      <vt:lpstr>Office Theme</vt:lpstr>
      <vt:lpstr>   PROIECTE EDUCAȚIONALE  CU FINANȚARE EUROPEANĂ  PROGRAM MANAGERIAL 2018-2019 </vt:lpstr>
      <vt:lpstr>ȚINTE STRATEGICE - ISJ ILFOV</vt:lpstr>
      <vt:lpstr>OBIECTIV GENERAL</vt:lpstr>
      <vt:lpstr>OBIECTIVE SPECIFICE</vt:lpstr>
      <vt:lpstr>ACTIVITĂȚI / DOCUMENTE</vt:lpstr>
      <vt:lpstr>ACTIVITĂȚI / DOCUMENTE</vt:lpstr>
      <vt:lpstr>ACTIVITĂȚI / DOCUMENTE</vt:lpstr>
      <vt:lpstr>ACTIVITĂȚI / DOCUMENTE</vt:lpstr>
      <vt:lpstr>ACTIVITĂȚI / DOCUMENTE</vt:lpstr>
      <vt:lpstr>ACTIVITĂȚI / DOCUMENTE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PROIECTE EDUCAȚIONALE  CU FINANȚARE EUROPEANĂ </dc:title>
  <dc:creator>Daniela BARBU</dc:creator>
  <cp:lastModifiedBy>Daniela BARBU</cp:lastModifiedBy>
  <cp:revision>81</cp:revision>
  <dcterms:created xsi:type="dcterms:W3CDTF">2018-10-04T06:48:56Z</dcterms:created>
  <dcterms:modified xsi:type="dcterms:W3CDTF">2018-10-16T10:14:04Z</dcterms:modified>
</cp:coreProperties>
</file>