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88" r:id="rId3"/>
    <p:sldId id="289" r:id="rId4"/>
    <p:sldId id="290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84" r:id="rId13"/>
    <p:sldId id="285" r:id="rId14"/>
    <p:sldId id="286" r:id="rId15"/>
    <p:sldId id="287" r:id="rId16"/>
    <p:sldId id="298" r:id="rId17"/>
    <p:sldId id="300" r:id="rId18"/>
    <p:sldId id="299" r:id="rId19"/>
    <p:sldId id="278" r:id="rId20"/>
    <p:sldId id="277" r:id="rId21"/>
  </p:sldIdLst>
  <p:sldSz cx="12192000" cy="6858000"/>
  <p:notesSz cx="6858000" cy="9144000"/>
  <p:defaultTextStyle>
    <a:defPPr>
      <a:defRPr lang="ro-R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 mediu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309" autoAdjust="0"/>
    <p:restoredTop sz="94660"/>
  </p:normalViewPr>
  <p:slideViewPr>
    <p:cSldViewPr snapToGrid="0">
      <p:cViewPr>
        <p:scale>
          <a:sx n="73" d="100"/>
          <a:sy n="73" d="100"/>
        </p:scale>
        <p:origin x="-12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stituent ante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3" name="Substituent dată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213AD4-855C-4106-AB5D-D77F624CD2D1}" type="datetimeFigureOut">
              <a:rPr lang="ro-RO" smtClean="0"/>
              <a:t>13.01.2019</a:t>
            </a:fld>
            <a:endParaRPr lang="ro-RO"/>
          </a:p>
        </p:txBody>
      </p:sp>
      <p:sp>
        <p:nvSpPr>
          <p:cNvPr id="4" name="Substituent imagine diapozitiv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o-RO"/>
          </a:p>
        </p:txBody>
      </p:sp>
      <p:sp>
        <p:nvSpPr>
          <p:cNvPr id="5" name="Substituent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o-RO"/>
              <a:t>Editați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</a:p>
        </p:txBody>
      </p:sp>
      <p:sp>
        <p:nvSpPr>
          <p:cNvPr id="6" name="Substituent subsol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o-RO"/>
          </a:p>
        </p:txBody>
      </p:sp>
      <p:sp>
        <p:nvSpPr>
          <p:cNvPr id="7" name="Substituent număr diapozitiv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9F09BE-8992-45A0-8AA6-4C01042C3EE5}" type="slidenum">
              <a:rPr lang="ro-RO" smtClean="0"/>
              <a:t>‹#›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186199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u diapozitiv"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elestia-R1---OverlayTitle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ctrTitle"/>
          </p:nvPr>
        </p:nvSpPr>
        <p:spPr>
          <a:xfrm>
            <a:off x="3962396" y="1964268"/>
            <a:ext cx="7197727" cy="2421468"/>
          </a:xfrm>
        </p:spPr>
        <p:txBody>
          <a:bodyPr anchor="b"/>
          <a:lstStyle>
            <a:lvl1pPr algn="r">
              <a:defRPr sz="4800"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Subtitle 2"/>
          <p:cNvSpPr txBox="1">
            <a:spLocks noGrp="1"/>
          </p:cNvSpPr>
          <p:nvPr>
            <p:ph type="subTitle" idx="1"/>
          </p:nvPr>
        </p:nvSpPr>
        <p:spPr>
          <a:xfrm>
            <a:off x="3962396" y="4385727"/>
            <a:ext cx="7197727" cy="1405469"/>
          </a:xfrm>
        </p:spPr>
        <p:txBody>
          <a:bodyPr anchor="t"/>
          <a:lstStyle>
            <a:lvl1pPr marL="0" indent="0" algn="r">
              <a:buNone/>
              <a:defRPr cap="all"/>
            </a:lvl1pPr>
          </a:lstStyle>
          <a:p>
            <a:pPr lvl="0"/>
            <a:r>
              <a:rPr lang="ro-RO"/>
              <a:t>Faceți clic pentru a edita stilul de subtitlu coordonator</a:t>
            </a:r>
            <a:endParaRPr lang="en-US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>
          <a:xfrm>
            <a:off x="8932554" y="5870576"/>
            <a:ext cx="1600200" cy="377820"/>
          </a:xfrm>
        </p:spPr>
        <p:txBody>
          <a:bodyPr/>
          <a:lstStyle>
            <a:lvl1pPr>
              <a:defRPr/>
            </a:lvl1pPr>
          </a:lstStyle>
          <a:p>
            <a:pPr lvl="0"/>
            <a:fld id="{0F2CBC17-9887-465F-AD86-CF53F6FF924C}" type="datetime1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>
          <a:xfrm>
            <a:off x="3962396" y="5870576"/>
            <a:ext cx="4893960" cy="37782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>
          <a:xfrm>
            <a:off x="10608960" y="5870576"/>
            <a:ext cx="551163" cy="377820"/>
          </a:xfrm>
        </p:spPr>
        <p:txBody>
          <a:bodyPr/>
          <a:lstStyle>
            <a:lvl1pPr>
              <a:defRPr/>
            </a:lvl1pPr>
          </a:lstStyle>
          <a:p>
            <a:pPr lvl="0"/>
            <a:fld id="{2B384D68-A2D3-43D0-8AFE-E9520196033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15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ine panoramică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685800" y="4732861"/>
            <a:ext cx="10131423" cy="566735"/>
          </a:xfrm>
        </p:spPr>
        <p:txBody>
          <a:bodyPr anchor="b"/>
          <a:lstStyle>
            <a:lvl1pPr>
              <a:defRPr sz="2400"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Picture Placeholder 2"/>
          <p:cNvSpPr txBox="1">
            <a:spLocks noGrp="1"/>
          </p:cNvSpPr>
          <p:nvPr>
            <p:ph type="pic" idx="4294967295"/>
          </p:nvPr>
        </p:nvSpPr>
        <p:spPr>
          <a:xfrm>
            <a:off x="1371600" y="932111"/>
            <a:ext cx="8759823" cy="3164976"/>
          </a:xfrm>
          <a:ln w="50804" cap="sq">
            <a:solidFill>
              <a:srgbClr val="FFFFFF"/>
            </a:solidFill>
            <a:prstDash val="solid"/>
            <a:miter/>
          </a:ln>
          <a:effectLst>
            <a:outerShdw dir="16200000" algn="tl">
              <a:srgbClr val="000000">
                <a:alpha val="43000"/>
              </a:srgbClr>
            </a:outerShdw>
          </a:effectLst>
        </p:spPr>
        <p:txBody>
          <a:bodyPr anchor="t" anchorCtr="1"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ro-RO"/>
              <a:t>Faceți clic pe pictogramă pentru a adăuga o imagine</a:t>
            </a:r>
            <a:endParaRPr lang="en-US"/>
          </a:p>
        </p:txBody>
      </p:sp>
      <p:sp>
        <p:nvSpPr>
          <p:cNvPr id="5" name="Text Placeholder 3"/>
          <p:cNvSpPr txBox="1">
            <a:spLocks noGrp="1"/>
          </p:cNvSpPr>
          <p:nvPr>
            <p:ph type="body" idx="4294967295"/>
          </p:nvPr>
        </p:nvSpPr>
        <p:spPr>
          <a:xfrm>
            <a:off x="685800" y="5299606"/>
            <a:ext cx="10131423" cy="493711"/>
          </a:xfrm>
        </p:spPr>
        <p:txBody>
          <a:bodyPr anchor="t"/>
          <a:lstStyle>
            <a:lvl1pPr marL="0" indent="0">
              <a:buNone/>
              <a:defRPr sz="1400"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6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A0BC1AF-D30D-49C3-95E8-40569C58621D}" type="datetime1">
              <a:rPr lang="en-US" smtClean="0"/>
              <a:t>1/13/2019</a:t>
            </a:fld>
            <a:endParaRPr lang="en-US"/>
          </a:p>
        </p:txBody>
      </p:sp>
      <p:sp>
        <p:nvSpPr>
          <p:cNvPr id="7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C9021C4-F16A-47F8-ABC4-9040B81C0B2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793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u și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685800" y="609603"/>
            <a:ext cx="10131423" cy="3124203"/>
          </a:xfrm>
        </p:spPr>
        <p:txBody>
          <a:bodyPr/>
          <a:lstStyle>
            <a:lvl1pPr>
              <a:defRPr sz="3200" cap="none"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85800" y="4343400"/>
            <a:ext cx="10131423" cy="1447796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1D5AB5D-FBD2-49F0-9DAD-891D90D8D2B4}" type="datetime1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7059539-51CF-4981-89A0-226D9DC1817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31117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14"/>
          <p:cNvSpPr txBox="1"/>
          <p:nvPr/>
        </p:nvSpPr>
        <p:spPr>
          <a:xfrm>
            <a:off x="10237869" y="2743200"/>
            <a:ext cx="609603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0" b="0" i="0" u="none" strike="noStrike" kern="1200" cap="all" spc="0" baseline="0">
                <a:solidFill>
                  <a:srgbClr val="FFFFFF"/>
                </a:solidFill>
                <a:uFillTx/>
                <a:latin typeface="Calibri"/>
              </a:rPr>
              <a:t>”</a:t>
            </a:r>
          </a:p>
        </p:txBody>
      </p:sp>
      <p:sp>
        <p:nvSpPr>
          <p:cNvPr id="4" name="TextBox 10"/>
          <p:cNvSpPr txBox="1"/>
          <p:nvPr/>
        </p:nvSpPr>
        <p:spPr>
          <a:xfrm>
            <a:off x="488271" y="823334"/>
            <a:ext cx="609603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0" b="0" i="0" u="none" strike="noStrike" kern="1200" cap="all" spc="0" baseline="0">
                <a:solidFill>
                  <a:srgbClr val="FFFFFF"/>
                </a:solidFill>
                <a:uFillTx/>
                <a:latin typeface="Calibri"/>
              </a:rPr>
              <a:t>“</a:t>
            </a:r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992270" y="609603"/>
            <a:ext cx="9550395" cy="2743200"/>
          </a:xfrm>
        </p:spPr>
        <p:txBody>
          <a:bodyPr/>
          <a:lstStyle>
            <a:lvl1pPr>
              <a:defRPr sz="3200" cap="none"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6" name="Text Placeholder 9"/>
          <p:cNvSpPr txBox="1">
            <a:spLocks noGrp="1"/>
          </p:cNvSpPr>
          <p:nvPr>
            <p:ph type="body" idx="4294967295"/>
          </p:nvPr>
        </p:nvSpPr>
        <p:spPr>
          <a:xfrm>
            <a:off x="1097874" y="3352803"/>
            <a:ext cx="9339187" cy="38100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7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87464" y="4343400"/>
            <a:ext cx="10152363" cy="1447796"/>
          </a:xfrm>
        </p:spPr>
        <p:txBody>
          <a:bodyPr/>
          <a:lstStyle>
            <a:lvl1pPr marL="0" indent="0">
              <a:buNone/>
              <a:defRPr sz="2000"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8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85048B0-E154-4FBD-8D0C-26738E215918}" type="datetime1">
              <a:rPr lang="en-US" smtClean="0"/>
              <a:t>1/13/2019</a:t>
            </a:fld>
            <a:endParaRPr lang="en-US"/>
          </a:p>
        </p:txBody>
      </p:sp>
      <p:sp>
        <p:nvSpPr>
          <p:cNvPr id="9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10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A4271DA-C30F-4271-B492-A1424B66AD8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19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685800" y="3308582"/>
            <a:ext cx="10131423" cy="1468800"/>
          </a:xfrm>
        </p:spPr>
        <p:txBody>
          <a:bodyPr anchor="b"/>
          <a:lstStyle>
            <a:lvl1pPr>
              <a:defRPr sz="3200" cap="none"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85800" y="4777383"/>
            <a:ext cx="10131423" cy="860395"/>
          </a:xfrm>
        </p:spPr>
        <p:txBody>
          <a:bodyPr anchor="t"/>
          <a:lstStyle>
            <a:lvl1pPr marL="0" indent="0">
              <a:buNone/>
              <a:defRPr sz="2000"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97B366B-189B-4F1B-BF8C-555642D19722}" type="datetime1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C9764F7-8052-49B4-BDFA-EDFC7AB3112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47379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t carte de vizit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extBox 12"/>
          <p:cNvSpPr txBox="1"/>
          <p:nvPr/>
        </p:nvSpPr>
        <p:spPr>
          <a:xfrm>
            <a:off x="10237869" y="2743200"/>
            <a:ext cx="609603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0" b="0" i="0" u="none" strike="noStrike" kern="1200" cap="all" spc="0" baseline="0">
                <a:solidFill>
                  <a:srgbClr val="FFFFFF"/>
                </a:solidFill>
                <a:uFillTx/>
                <a:latin typeface="Calibri"/>
              </a:rPr>
              <a:t>”</a:t>
            </a:r>
          </a:p>
        </p:txBody>
      </p:sp>
      <p:sp>
        <p:nvSpPr>
          <p:cNvPr id="4" name="TextBox 13"/>
          <p:cNvSpPr txBox="1"/>
          <p:nvPr/>
        </p:nvSpPr>
        <p:spPr>
          <a:xfrm>
            <a:off x="488271" y="823334"/>
            <a:ext cx="609603" cy="58477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/>
          <a:p>
            <a: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8000" b="0" i="0" u="none" strike="noStrike" kern="1200" cap="all" spc="0" baseline="0">
                <a:solidFill>
                  <a:srgbClr val="FFFFFF"/>
                </a:solidFill>
                <a:uFillTx/>
                <a:latin typeface="Calibri"/>
              </a:rPr>
              <a:t>“</a:t>
            </a:r>
          </a:p>
        </p:txBody>
      </p:sp>
      <p:sp>
        <p:nvSpPr>
          <p:cNvPr id="5" name="Title 1"/>
          <p:cNvSpPr txBox="1">
            <a:spLocks noGrp="1"/>
          </p:cNvSpPr>
          <p:nvPr>
            <p:ph type="title"/>
          </p:nvPr>
        </p:nvSpPr>
        <p:spPr>
          <a:xfrm>
            <a:off x="992270" y="609603"/>
            <a:ext cx="9550395" cy="2743200"/>
          </a:xfrm>
        </p:spPr>
        <p:txBody>
          <a:bodyPr/>
          <a:lstStyle>
            <a:lvl1pPr>
              <a:defRPr sz="3200" cap="none"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6" name="Text Placeholder 9"/>
          <p:cNvSpPr txBox="1">
            <a:spLocks noGrp="1"/>
          </p:cNvSpPr>
          <p:nvPr>
            <p:ph type="body" idx="4294967295"/>
          </p:nvPr>
        </p:nvSpPr>
        <p:spPr>
          <a:xfrm>
            <a:off x="685800" y="3886200"/>
            <a:ext cx="10135438" cy="888997"/>
          </a:xfrm>
        </p:spPr>
        <p:txBody>
          <a:bodyPr anchor="b"/>
          <a:lstStyle>
            <a:lvl1pPr marL="0">
              <a:buNone/>
              <a:defRPr sz="2400"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7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85800" y="4775197"/>
            <a:ext cx="10135438" cy="1015998"/>
          </a:xfrm>
        </p:spPr>
        <p:txBody>
          <a:bodyPr anchor="t"/>
          <a:lstStyle>
            <a:lvl1pPr marL="0" indent="0">
              <a:buNone/>
              <a:defRPr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8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70612AA-2BB4-47B1-9EA8-D3EC316A9F4F}" type="datetime1">
              <a:rPr lang="en-US" smtClean="0"/>
              <a:t>1/13/2019</a:t>
            </a:fld>
            <a:endParaRPr lang="en-US"/>
          </a:p>
        </p:txBody>
      </p:sp>
      <p:sp>
        <p:nvSpPr>
          <p:cNvPr id="9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10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362156F-2B26-44A9-94D1-E21D5CF9CA4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6426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devărat sau fa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685800" y="609603"/>
            <a:ext cx="10131423" cy="2743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Text Placeholder 9"/>
          <p:cNvSpPr txBox="1">
            <a:spLocks noGrp="1"/>
          </p:cNvSpPr>
          <p:nvPr>
            <p:ph type="body" idx="4294967295"/>
          </p:nvPr>
        </p:nvSpPr>
        <p:spPr>
          <a:xfrm>
            <a:off x="685800" y="3505196"/>
            <a:ext cx="10131423" cy="838203"/>
          </a:xfrm>
        </p:spPr>
        <p:txBody>
          <a:bodyPr anchor="b"/>
          <a:lstStyle>
            <a:lvl1pPr marL="0">
              <a:buNone/>
              <a:defRPr sz="2800"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5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85800" y="4343400"/>
            <a:ext cx="10131423" cy="1447796"/>
          </a:xfrm>
        </p:spPr>
        <p:txBody>
          <a:bodyPr anchor="t"/>
          <a:lstStyle>
            <a:lvl1pPr marL="0" indent="0">
              <a:buNone/>
              <a:defRPr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6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FE0CEB4-5467-4F6D-A3BC-5650416BC98E}" type="datetime1">
              <a:rPr lang="en-US" smtClean="0"/>
              <a:t>1/13/2019</a:t>
            </a:fld>
            <a:endParaRPr lang="en-US"/>
          </a:p>
        </p:txBody>
      </p:sp>
      <p:sp>
        <p:nvSpPr>
          <p:cNvPr id="7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6E619E3A-45D8-4287-90C8-A3F89EB4225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03378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ext vertical și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Vertical Text Placeholder 2"/>
          <p:cNvSpPr txBox="1"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o-RO"/>
              <a:t>Editați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FF0171E-1FB1-47BF-9AC6-D9F86CE80AB5}" type="datetime1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F2BB0E6-555B-4D1E-A86D-D880BBB5043F}" type="slidenum">
              <a:t>‹#›</a:t>
            </a:fld>
            <a:endParaRPr lang="en-US"/>
          </a:p>
        </p:txBody>
      </p:sp>
      <p:sp>
        <p:nvSpPr>
          <p:cNvPr id="7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635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lu vertical și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Vertical Title 1"/>
          <p:cNvSpPr txBox="1">
            <a:spLocks noGrp="1"/>
          </p:cNvSpPr>
          <p:nvPr>
            <p:ph type="title" orient="vert"/>
          </p:nvPr>
        </p:nvSpPr>
        <p:spPr>
          <a:xfrm>
            <a:off x="8658673" y="609603"/>
            <a:ext cx="2158550" cy="5181603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Vertical Text Placeholder 2"/>
          <p:cNvSpPr txBox="1">
            <a:spLocks noGrp="1"/>
          </p:cNvSpPr>
          <p:nvPr>
            <p:ph type="body" orient="vert" idx="1"/>
          </p:nvPr>
        </p:nvSpPr>
        <p:spPr>
          <a:xfrm>
            <a:off x="685800" y="609603"/>
            <a:ext cx="7832119" cy="5181603"/>
          </a:xfrm>
        </p:spPr>
        <p:txBody>
          <a:bodyPr vert="eaVert" anchor="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o-RO"/>
              <a:t>Editați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475218B-677A-477F-B33E-2C82DDC5BB3C}" type="datetime1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20FA73-3D5B-4ABB-9EDA-7F4D06F9F47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90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u și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o-RO"/>
              <a:t>Editați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53F514A-D94F-4253-854F-B8EBC97F2D28}" type="datetime1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961BBCB-4BAE-48CB-93B0-6DFCAE7071A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9316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ntet secțiu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685800" y="3308582"/>
            <a:ext cx="10131423" cy="1468800"/>
          </a:xfrm>
        </p:spPr>
        <p:txBody>
          <a:bodyPr anchor="b"/>
          <a:lstStyle>
            <a:lvl1pPr>
              <a:defRPr sz="4000"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Text Placeholder 2"/>
          <p:cNvSpPr txBox="1">
            <a:spLocks noGrp="1"/>
          </p:cNvSpPr>
          <p:nvPr>
            <p:ph type="body" idx="1"/>
          </p:nvPr>
        </p:nvSpPr>
        <p:spPr>
          <a:xfrm>
            <a:off x="685800" y="4777383"/>
            <a:ext cx="10131423" cy="860395"/>
          </a:xfrm>
        </p:spPr>
        <p:txBody>
          <a:bodyPr anchor="t"/>
          <a:lstStyle>
            <a:lvl1pPr marL="0" indent="0">
              <a:buNone/>
              <a:defRPr sz="2000" cap="all"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5" name="Date Placeholder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89B2FE2-DFC8-46A1-8383-961739531941}" type="datetime1">
              <a:rPr lang="en-US" smtClean="0"/>
              <a:t>1/13/2019</a:t>
            </a:fld>
            <a:endParaRPr lang="en-US"/>
          </a:p>
        </p:txBody>
      </p:sp>
      <p:sp>
        <p:nvSpPr>
          <p:cNvPr id="6" name="Footer Placeholder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F3CDE36F-E742-4A92-BB4B-DDE39658379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6015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uă tipuri de conțin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685800" y="2142064"/>
            <a:ext cx="4995330" cy="364913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o-RO"/>
              <a:t>Editați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5" name="Content Placeholder 3"/>
          <p:cNvSpPr txBox="1">
            <a:spLocks noGrp="1"/>
          </p:cNvSpPr>
          <p:nvPr>
            <p:ph idx="2"/>
          </p:nvPr>
        </p:nvSpPr>
        <p:spPr>
          <a:xfrm>
            <a:off x="5821893" y="2142064"/>
            <a:ext cx="4995330" cy="364913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o-RO"/>
              <a:t>Editați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6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1D711F7-B1CF-44D2-8D06-E551E3C3F53E}" type="datetime1">
              <a:rPr lang="en-US" smtClean="0"/>
              <a:t>1/13/2019</a:t>
            </a:fld>
            <a:endParaRPr lang="en-US"/>
          </a:p>
        </p:txBody>
      </p:sp>
      <p:sp>
        <p:nvSpPr>
          <p:cNvPr id="7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C337E57-C811-4E30-8932-00691FD939A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8822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ț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973671" y="2218270"/>
            <a:ext cx="4709050" cy="576264"/>
          </a:xfrm>
        </p:spPr>
        <p:txBody>
          <a:bodyPr anchor="b">
            <a:noAutofit/>
          </a:bodyPr>
          <a:lstStyle>
            <a:lvl1pPr marL="0" indent="0">
              <a:buNone/>
              <a:defRPr lang="en-US"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2"/>
          </p:nvPr>
        </p:nvSpPr>
        <p:spPr>
          <a:xfrm>
            <a:off x="685800" y="2870201"/>
            <a:ext cx="4996921" cy="2920995"/>
          </a:xfrm>
        </p:spPr>
        <p:txBody>
          <a:bodyPr anchor="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o-RO"/>
              <a:t>Editați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3"/>
          </p:nvPr>
        </p:nvSpPr>
        <p:spPr>
          <a:xfrm>
            <a:off x="6096003" y="2226737"/>
            <a:ext cx="4722811" cy="576264"/>
          </a:xfrm>
        </p:spPr>
        <p:txBody>
          <a:bodyPr anchor="b">
            <a:noAutofit/>
          </a:bodyPr>
          <a:lstStyle>
            <a:lvl1pPr marL="0" indent="0">
              <a:buNone/>
              <a:defRPr lang="en-US" sz="28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"/>
          </p:nvPr>
        </p:nvSpPr>
        <p:spPr>
          <a:xfrm>
            <a:off x="5823484" y="2870201"/>
            <a:ext cx="4995330" cy="2920995"/>
          </a:xfrm>
        </p:spPr>
        <p:txBody>
          <a:bodyPr anchor="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o-RO"/>
              <a:t>Editați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7" name="Date Placeholder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042E988-A93B-44CF-89D8-28611FAB83A0}" type="datetime1">
              <a:rPr lang="en-US" smtClean="0"/>
              <a:t>1/13/2019</a:t>
            </a:fld>
            <a:endParaRPr lang="en-US"/>
          </a:p>
        </p:txBody>
      </p:sp>
      <p:sp>
        <p:nvSpPr>
          <p:cNvPr id="8" name="Footer Placeholder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89FDC68-A4DE-4AC2-B4DF-503C8E9E143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66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Doar tit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Date Placeholder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B88AFD7-1C79-466E-BE13-257421E573C0}" type="datetime1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4EA087E-52B0-4B09-8AD0-886F2CF26C5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551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ecomple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Date Placeholder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72ED93E-A03A-4F79-B433-53F7250B8375}" type="datetime1">
              <a:rPr lang="en-US" smtClean="0"/>
              <a:t>1/13/2019</a:t>
            </a:fld>
            <a:endParaRPr lang="en-US"/>
          </a:p>
        </p:txBody>
      </p:sp>
      <p:sp>
        <p:nvSpPr>
          <p:cNvPr id="4" name="Footer Placeholder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F2F4B69-C9D3-4903-AD3B-688E857CCF7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018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ținut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685800" y="2074334"/>
            <a:ext cx="3680880" cy="1371600"/>
          </a:xfrm>
        </p:spPr>
        <p:txBody>
          <a:bodyPr anchor="b"/>
          <a:lstStyle>
            <a:lvl1pPr>
              <a:defRPr sz="2400"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Content Placeholder 2"/>
          <p:cNvSpPr txBox="1">
            <a:spLocks noGrp="1"/>
          </p:cNvSpPr>
          <p:nvPr>
            <p:ph idx="1"/>
          </p:nvPr>
        </p:nvSpPr>
        <p:spPr>
          <a:xfrm>
            <a:off x="4648196" y="609603"/>
            <a:ext cx="6169027" cy="518160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o-RO"/>
              <a:t>Editați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5" name="Text Placeholder 3"/>
          <p:cNvSpPr txBox="1">
            <a:spLocks noGrp="1"/>
          </p:cNvSpPr>
          <p:nvPr>
            <p:ph type="body" idx="2"/>
          </p:nvPr>
        </p:nvSpPr>
        <p:spPr>
          <a:xfrm>
            <a:off x="685800" y="3445934"/>
            <a:ext cx="3680880" cy="1828800"/>
          </a:xfrm>
        </p:spPr>
        <p:txBody>
          <a:bodyPr anchor="t"/>
          <a:lstStyle>
            <a:lvl1pPr marL="0" indent="0">
              <a:buNone/>
              <a:defRPr sz="1600"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6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12A7913-A339-4677-A2CF-02942013F2B8}" type="datetime1">
              <a:rPr lang="en-US" smtClean="0"/>
              <a:t>1/13/2019</a:t>
            </a:fld>
            <a:endParaRPr lang="en-US"/>
          </a:p>
        </p:txBody>
      </p:sp>
      <p:sp>
        <p:nvSpPr>
          <p:cNvPr id="7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CBDFAEC-B2E7-4060-ABC6-E646A7B95D5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169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ine cu legend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Celestia-R1---OverlayContentHD.png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823" cy="685621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685800" y="1600200"/>
            <a:ext cx="6164656" cy="1371600"/>
          </a:xfrm>
        </p:spPr>
        <p:txBody>
          <a:bodyPr anchor="b"/>
          <a:lstStyle>
            <a:lvl1pPr>
              <a:defRPr sz="2800"/>
            </a:lvl1pPr>
          </a:lstStyle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4" name="Picture Placeholder 2"/>
          <p:cNvSpPr txBox="1">
            <a:spLocks noGrp="1"/>
          </p:cNvSpPr>
          <p:nvPr>
            <p:ph type="pic" idx="1"/>
          </p:nvPr>
        </p:nvSpPr>
        <p:spPr>
          <a:xfrm>
            <a:off x="7536256" y="914400"/>
            <a:ext cx="3280976" cy="4572000"/>
          </a:xfrm>
          <a:ln w="50804" cap="sq">
            <a:solidFill>
              <a:srgbClr val="FFFFFF"/>
            </a:solidFill>
            <a:prstDash val="solid"/>
            <a:miter/>
          </a:ln>
          <a:effectLst>
            <a:outerShdw dir="16200000" algn="tl">
              <a:srgbClr val="000000">
                <a:alpha val="43000"/>
              </a:srgbClr>
            </a:outerShdw>
          </a:effectLst>
        </p:spPr>
        <p:txBody>
          <a:bodyPr anchor="t" anchorCtr="1"/>
          <a:lstStyle>
            <a:lvl1pPr marL="0" indent="0" algn="ctr">
              <a:buNone/>
              <a:defRPr sz="1600"/>
            </a:lvl1pPr>
          </a:lstStyle>
          <a:p>
            <a:pPr lvl="0"/>
            <a:r>
              <a:rPr lang="ro-RO"/>
              <a:t>Faceți clic pe pictogramă pentru a adăuga o imagine</a:t>
            </a:r>
            <a:endParaRPr lang="en-US"/>
          </a:p>
        </p:txBody>
      </p:sp>
      <p:sp>
        <p:nvSpPr>
          <p:cNvPr id="5" name="Text Placeholder 3"/>
          <p:cNvSpPr txBox="1">
            <a:spLocks noGrp="1"/>
          </p:cNvSpPr>
          <p:nvPr>
            <p:ph type="body" idx="2"/>
          </p:nvPr>
        </p:nvSpPr>
        <p:spPr>
          <a:xfrm>
            <a:off x="685800" y="2971800"/>
            <a:ext cx="6164656" cy="1828800"/>
          </a:xfrm>
        </p:spPr>
        <p:txBody>
          <a:bodyPr anchor="t"/>
          <a:lstStyle>
            <a:lvl1pPr marL="0" indent="0">
              <a:buNone/>
              <a:defRPr/>
            </a:lvl1pPr>
          </a:lstStyle>
          <a:p>
            <a:pPr lvl="0"/>
            <a:r>
              <a:rPr lang="ro-RO"/>
              <a:t>Editați stilurile de text coordonator</a:t>
            </a:r>
          </a:p>
        </p:txBody>
      </p:sp>
      <p:sp>
        <p:nvSpPr>
          <p:cNvPr id="6" name="Date Placeholder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1FABAF3E-BD8F-4F53-9837-0AECEEAAA1D2}" type="datetime1">
              <a:rPr lang="en-US" smtClean="0"/>
              <a:t>1/13/2019</a:t>
            </a:fld>
            <a:endParaRPr lang="en-US"/>
          </a:p>
        </p:txBody>
      </p:sp>
      <p:sp>
        <p:nvSpPr>
          <p:cNvPr id="7" name="Footer Placeholder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Slide Number Placeholder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D69A10EE-A888-4C67-AEC5-0B4B359898E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989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9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 txBox="1">
            <a:spLocks noGrp="1"/>
          </p:cNvSpPr>
          <p:nvPr>
            <p:ph type="title"/>
          </p:nvPr>
        </p:nvSpPr>
        <p:spPr>
          <a:xfrm>
            <a:off x="685800" y="609603"/>
            <a:ext cx="10131423" cy="145626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ro-RO"/>
              <a:t>Clic pentru editare stil titlu</a:t>
            </a:r>
            <a:endParaRPr lang="en-US"/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685800" y="2142064"/>
            <a:ext cx="10131423" cy="3649132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ro-RO"/>
              <a:t>Editați stilurile de text coordonator</a:t>
            </a:r>
          </a:p>
          <a:p>
            <a:pPr lvl="1"/>
            <a:r>
              <a:rPr lang="ro-RO"/>
              <a:t>Al doilea nivel</a:t>
            </a:r>
          </a:p>
          <a:p>
            <a:pPr lvl="2"/>
            <a:r>
              <a:rPr lang="ro-RO"/>
              <a:t>Al treilea nivel</a:t>
            </a:r>
          </a:p>
          <a:p>
            <a:pPr lvl="3"/>
            <a:r>
              <a:rPr lang="ro-RO"/>
              <a:t>Al patrulea nivel</a:t>
            </a:r>
          </a:p>
          <a:p>
            <a:pPr lvl="4"/>
            <a:r>
              <a:rPr lang="ro-RO"/>
              <a:t>Al cincilea nivel</a:t>
            </a:r>
            <a:endParaRPr lang="en-US"/>
          </a:p>
        </p:txBody>
      </p:sp>
      <p:sp>
        <p:nvSpPr>
          <p:cNvPr id="4" name="Date Placeholder 3"/>
          <p:cNvSpPr txBox="1">
            <a:spLocks noGrp="1"/>
          </p:cNvSpPr>
          <p:nvPr>
            <p:ph type="dt" sz="half" idx="2"/>
          </p:nvPr>
        </p:nvSpPr>
        <p:spPr>
          <a:xfrm>
            <a:off x="8589663" y="5870576"/>
            <a:ext cx="1600200" cy="3778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fld id="{8923DB29-EB39-4D88-B53D-03E70E1AE148}" type="datetime1">
              <a:rPr lang="en-US" smtClean="0"/>
              <a:t>1/13/2019</a:t>
            </a:fld>
            <a:endParaRPr lang="en-US"/>
          </a:p>
        </p:txBody>
      </p:sp>
      <p:sp>
        <p:nvSpPr>
          <p:cNvPr id="5" name="Footer Placeholder 4"/>
          <p:cNvSpPr txBox="1">
            <a:spLocks noGrp="1"/>
          </p:cNvSpPr>
          <p:nvPr>
            <p:ph type="ftr" sz="quarter" idx="3"/>
          </p:nvPr>
        </p:nvSpPr>
        <p:spPr>
          <a:xfrm>
            <a:off x="685800" y="5870576"/>
            <a:ext cx="7827657" cy="3778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/>
          <p:cNvSpPr txBox="1">
            <a:spLocks noGrp="1"/>
          </p:cNvSpPr>
          <p:nvPr>
            <p:ph type="sldNum" sz="quarter" idx="4"/>
          </p:nvPr>
        </p:nvSpPr>
        <p:spPr>
          <a:xfrm>
            <a:off x="10266060" y="5870576"/>
            <a:ext cx="551163" cy="37782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0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defRPr>
            </a:lvl1pPr>
          </a:lstStyle>
          <a:p>
            <a:pPr lvl="0"/>
            <a:fld id="{8A4734B8-8754-4174-9FF2-F23F44C2B570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hdr="0" ftr="0" dt="0"/>
  <p:txStyles>
    <p:titleStyle>
      <a:lvl1pPr marL="0" marR="0" lvl="0" indent="0" algn="l" defTabSz="4572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o-RO" sz="3600" b="0" i="0" u="none" strike="noStrike" kern="1200" cap="all" spc="0" baseline="0">
          <a:solidFill>
            <a:srgbClr val="FFFFFF"/>
          </a:solidFill>
          <a:uFillTx/>
          <a:latin typeface="Calibri Light"/>
        </a:defRPr>
      </a:lvl1pPr>
    </p:titleStyle>
    <p:bodyStyle>
      <a:lvl1pPr marL="285750" marR="0" lvl="0" indent="-285750" algn="l" defTabSz="457200" rtl="0" fontAlgn="auto" hangingPunct="1">
        <a:lnSpc>
          <a:spcPct val="100000"/>
        </a:lnSpc>
        <a:spcBef>
          <a:spcPts val="0"/>
        </a:spcBef>
        <a:spcAft>
          <a:spcPts val="1000"/>
        </a:spcAft>
        <a:buClr>
          <a:srgbClr val="FFFFFF"/>
        </a:buClr>
        <a:buSzPct val="100000"/>
        <a:buFont typeface="Arial"/>
        <a:buChar char="•"/>
        <a:tabLst/>
        <a:defRPr lang="ro-RO" sz="1800" b="0" i="0" u="none" strike="noStrike" kern="1200" cap="none" spc="0" baseline="0">
          <a:solidFill>
            <a:srgbClr val="FFFFFF"/>
          </a:solidFill>
          <a:uFillTx/>
          <a:latin typeface="Calibri"/>
        </a:defRPr>
      </a:lvl1pPr>
      <a:lvl2pPr marL="742950" marR="0" lvl="1" indent="-285750" algn="l" defTabSz="457200" rtl="0" fontAlgn="auto" hangingPunct="1">
        <a:lnSpc>
          <a:spcPct val="100000"/>
        </a:lnSpc>
        <a:spcBef>
          <a:spcPts val="0"/>
        </a:spcBef>
        <a:spcAft>
          <a:spcPts val="1000"/>
        </a:spcAft>
        <a:buClr>
          <a:srgbClr val="FFFFFF"/>
        </a:buClr>
        <a:buSzPct val="100000"/>
        <a:buFont typeface="Arial"/>
        <a:buChar char="•"/>
        <a:tabLst/>
        <a:defRPr lang="ro-RO" sz="1600" b="0" i="0" u="none" strike="noStrike" kern="1200" cap="none" spc="0" baseline="0">
          <a:solidFill>
            <a:srgbClr val="FFFFFF"/>
          </a:solidFill>
          <a:uFillTx/>
          <a:latin typeface="Calibri"/>
        </a:defRPr>
      </a:lvl2pPr>
      <a:lvl3pPr marL="1200150" marR="0" lvl="2" indent="-285750" algn="l" defTabSz="457200" rtl="0" fontAlgn="auto" hangingPunct="1">
        <a:lnSpc>
          <a:spcPct val="100000"/>
        </a:lnSpc>
        <a:spcBef>
          <a:spcPts val="0"/>
        </a:spcBef>
        <a:spcAft>
          <a:spcPts val="1000"/>
        </a:spcAft>
        <a:buClr>
          <a:srgbClr val="FFFFFF"/>
        </a:buClr>
        <a:buSzPct val="100000"/>
        <a:buFont typeface="Arial"/>
        <a:buChar char="•"/>
        <a:tabLst/>
        <a:defRPr lang="ro-RO" sz="1400" b="0" i="0" u="none" strike="noStrike" kern="1200" cap="none" spc="0" baseline="0">
          <a:solidFill>
            <a:srgbClr val="FFFFFF"/>
          </a:solidFill>
          <a:uFillTx/>
          <a:latin typeface="Calibri"/>
        </a:defRPr>
      </a:lvl3pPr>
      <a:lvl4pPr marL="1543050" marR="0" lvl="3" indent="-171450" algn="l" defTabSz="457200" rtl="0" fontAlgn="auto" hangingPunct="1">
        <a:lnSpc>
          <a:spcPct val="100000"/>
        </a:lnSpc>
        <a:spcBef>
          <a:spcPts val="0"/>
        </a:spcBef>
        <a:spcAft>
          <a:spcPts val="1000"/>
        </a:spcAft>
        <a:buClr>
          <a:srgbClr val="FFFFFF"/>
        </a:buClr>
        <a:buSzPct val="100000"/>
        <a:buFont typeface="Arial"/>
        <a:buChar char="•"/>
        <a:tabLst/>
        <a:defRPr lang="ro-RO" sz="1200" b="0" i="0" u="none" strike="noStrike" kern="1200" cap="none" spc="0" baseline="0">
          <a:solidFill>
            <a:srgbClr val="FFFFFF"/>
          </a:solidFill>
          <a:uFillTx/>
          <a:latin typeface="Calibri"/>
        </a:defRPr>
      </a:lvl4pPr>
      <a:lvl5pPr marL="2000250" marR="0" lvl="4" indent="-171450" algn="l" defTabSz="457200" rtl="0" fontAlgn="auto" hangingPunct="1">
        <a:lnSpc>
          <a:spcPct val="100000"/>
        </a:lnSpc>
        <a:spcBef>
          <a:spcPts val="0"/>
        </a:spcBef>
        <a:spcAft>
          <a:spcPts val="1000"/>
        </a:spcAft>
        <a:buClr>
          <a:srgbClr val="FFFFFF"/>
        </a:buClr>
        <a:buSzPct val="100000"/>
        <a:buFont typeface="Arial"/>
        <a:buChar char="•"/>
        <a:tabLst/>
        <a:defRPr lang="ro-RO" sz="1200" b="0" i="0" u="none" strike="noStrike" kern="1200" cap="none" spc="0" baseline="0">
          <a:solidFill>
            <a:srgbClr val="FFFFFF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 txBox="1">
            <a:spLocks noGrp="1"/>
          </p:cNvSpPr>
          <p:nvPr>
            <p:ph type="ctrTitle"/>
          </p:nvPr>
        </p:nvSpPr>
        <p:spPr>
          <a:xfrm>
            <a:off x="2205989" y="1964268"/>
            <a:ext cx="8954133" cy="2421468"/>
          </a:xfrm>
        </p:spPr>
        <p:txBody>
          <a:bodyPr>
            <a:normAutofit/>
          </a:bodyPr>
          <a:lstStyle/>
          <a:p>
            <a:pPr lvl="0"/>
            <a:r>
              <a:rPr lang="ro-RO" sz="3600" dirty="0">
                <a:latin typeface="Times New Roman" pitchFamily="18" charset="0"/>
                <a:cs typeface="Times New Roman" pitchFamily="18" charset="0"/>
              </a:rPr>
              <a:t>ABORDAREA </a:t>
            </a:r>
            <a:r>
              <a:rPr lang="ro-RO" sz="3600" dirty="0" smtClean="0">
                <a:latin typeface="Times New Roman" pitchFamily="18" charset="0"/>
                <a:cs typeface="Times New Roman" pitchFamily="18" charset="0"/>
              </a:rPr>
              <a:t>INTERDISCIPLINARĂ </a:t>
            </a:r>
            <a:r>
              <a:rPr lang="ro-RO" sz="3600" dirty="0">
                <a:latin typeface="Times New Roman" pitchFamily="18" charset="0"/>
                <a:cs typeface="Times New Roman" pitchFamily="18" charset="0"/>
              </a:rPr>
              <a:t>A  mecanismelor simple</a:t>
            </a:r>
          </a:p>
        </p:txBody>
      </p:sp>
      <p:sp>
        <p:nvSpPr>
          <p:cNvPr id="3" name="Subtitlu 2"/>
          <p:cNvSpPr txBox="1"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lvl="0"/>
            <a:r>
              <a:rPr lang="ro-RO" dirty="0"/>
              <a:t>PROF. UNGUREANU </a:t>
            </a:r>
            <a:r>
              <a:rPr lang="ro-RO" dirty="0" smtClean="0"/>
              <a:t>IOANA</a:t>
            </a:r>
          </a:p>
          <a:p>
            <a:pPr lvl="0"/>
            <a:r>
              <a:rPr lang="ro-RO" dirty="0" smtClean="0"/>
              <a:t>Liceul Teoretic Horia </a:t>
            </a:r>
            <a:r>
              <a:rPr lang="ro-RO" dirty="0" smtClean="0"/>
              <a:t>Hulubei, MĂgurele </a:t>
            </a:r>
            <a:r>
              <a:rPr lang="ro-RO" dirty="0"/>
              <a:t>-</a:t>
            </a:r>
            <a:r>
              <a:rPr lang="ro-RO" dirty="0" smtClean="0"/>
              <a:t> </a:t>
            </a:r>
            <a:r>
              <a:rPr lang="ro-RO" dirty="0" smtClean="0"/>
              <a:t>Jud. Ilfov</a:t>
            </a:r>
            <a:endParaRPr lang="ro-RO" dirty="0"/>
          </a:p>
        </p:txBody>
      </p:sp>
      <p:sp>
        <p:nvSpPr>
          <p:cNvPr id="4" name="CasetăText 4"/>
          <p:cNvSpPr txBox="1"/>
          <p:nvPr/>
        </p:nvSpPr>
        <p:spPr>
          <a:xfrm>
            <a:off x="2628899" y="217170"/>
            <a:ext cx="9029700" cy="5232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Motto:“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Cel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mai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puternic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argument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pentru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interdisciplinaritate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chiar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faptul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că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viaţa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nu 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este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împărţită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pe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discipline”</a:t>
            </a:r>
            <a:r>
              <a:rPr lang="en-US" sz="14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 charset="0"/>
                <a:cs typeface="Times New Roman" pitchFamily="18" charset="0"/>
              </a:rPr>
              <a:t>J. MOFFETT</a:t>
            </a:r>
            <a:endParaRPr lang="ro-RO" sz="1400" b="0" i="0" u="none" strike="noStrike" kern="1200" cap="none" spc="0" baseline="0" dirty="0">
              <a:solidFill>
                <a:srgbClr val="FFFFFF"/>
              </a:solidFill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Substituent număr diapozitiv 4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2B384D68-A2D3-43D0-8AFE-E9520196033D}" type="slidenum">
              <a:rPr lang="ro-RO" smtClean="0"/>
              <a:t>1</a:t>
            </a:fld>
            <a:endParaRPr lang="ro-RO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o-RO" dirty="0"/>
              <a:t>Exemple de bune practice</a:t>
            </a:r>
            <a:br>
              <a:rPr lang="ro-RO" dirty="0"/>
            </a:br>
            <a:r>
              <a:rPr lang="ro-RO" dirty="0"/>
              <a:t>abordarea </a:t>
            </a:r>
            <a:r>
              <a:rPr lang="ro-RO" dirty="0" smtClean="0"/>
              <a:t>interdisciplinarĂ  </a:t>
            </a:r>
            <a:r>
              <a:rPr lang="ro-RO" dirty="0"/>
              <a:t>a mecanismelor </a:t>
            </a:r>
            <a:r>
              <a:rPr lang="ro-RO" dirty="0" smtClean="0"/>
              <a:t>simple-pÂrghia</a:t>
            </a:r>
            <a:endParaRPr lang="ro-RO" dirty="0"/>
          </a:p>
        </p:txBody>
      </p:sp>
      <p:sp>
        <p:nvSpPr>
          <p:cNvPr id="3" name="Substituent conținut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O </a:t>
            </a:r>
            <a:r>
              <a:rPr lang="en-GB" dirty="0" err="1"/>
              <a:t>abordare</a:t>
            </a:r>
            <a:r>
              <a:rPr lang="en-GB" dirty="0"/>
              <a:t> </a:t>
            </a:r>
            <a:r>
              <a:rPr lang="en-GB" dirty="0" err="1"/>
              <a:t>interdisciplinară</a:t>
            </a:r>
            <a:r>
              <a:rPr lang="en-GB" dirty="0"/>
              <a:t> </a:t>
            </a:r>
            <a:r>
              <a:rPr lang="en-GB" dirty="0" err="1"/>
              <a:t>presupune</a:t>
            </a:r>
            <a:r>
              <a:rPr lang="en-GB" dirty="0"/>
              <a:t>: </a:t>
            </a:r>
            <a:endParaRPr lang="ro-RO" dirty="0"/>
          </a:p>
          <a:p>
            <a:r>
              <a:rPr lang="en-GB" dirty="0"/>
              <a:t>- </a:t>
            </a:r>
            <a:r>
              <a:rPr lang="en-GB" dirty="0" err="1"/>
              <a:t>stabilirea</a:t>
            </a:r>
            <a:r>
              <a:rPr lang="en-GB" dirty="0"/>
              <a:t> </a:t>
            </a:r>
            <a:r>
              <a:rPr lang="en-GB" dirty="0" err="1"/>
              <a:t>conţinuturilor</a:t>
            </a:r>
            <a:r>
              <a:rPr lang="en-GB" dirty="0"/>
              <a:t> de </a:t>
            </a:r>
            <a:r>
              <a:rPr lang="en-GB" dirty="0" err="1"/>
              <a:t>studiat</a:t>
            </a:r>
            <a:r>
              <a:rPr lang="en-GB" dirty="0"/>
              <a:t> </a:t>
            </a:r>
            <a:r>
              <a:rPr lang="en-GB" dirty="0" err="1"/>
              <a:t>comune</a:t>
            </a:r>
            <a:r>
              <a:rPr lang="en-GB" dirty="0"/>
              <a:t> </a:t>
            </a:r>
            <a:r>
              <a:rPr lang="en-GB" dirty="0" err="1"/>
              <a:t>disciplinelor</a:t>
            </a:r>
            <a:r>
              <a:rPr lang="en-GB" dirty="0"/>
              <a:t> </a:t>
            </a:r>
            <a:r>
              <a:rPr lang="en-GB" dirty="0" err="1"/>
              <a:t>abordate</a:t>
            </a:r>
            <a:r>
              <a:rPr lang="en-GB" dirty="0"/>
              <a:t>;</a:t>
            </a:r>
            <a:endParaRPr lang="ro-RO" dirty="0"/>
          </a:p>
          <a:p>
            <a:r>
              <a:rPr lang="en-GB" dirty="0"/>
              <a:t> - </a:t>
            </a:r>
            <a:r>
              <a:rPr lang="en-GB" dirty="0" err="1"/>
              <a:t>stabilirea</a:t>
            </a:r>
            <a:r>
              <a:rPr lang="en-GB" dirty="0"/>
              <a:t> </a:t>
            </a:r>
            <a:r>
              <a:rPr lang="en-GB" dirty="0" err="1"/>
              <a:t>metodelor</a:t>
            </a:r>
            <a:r>
              <a:rPr lang="en-GB" dirty="0"/>
              <a:t> de </a:t>
            </a:r>
            <a:r>
              <a:rPr lang="en-GB" dirty="0" err="1"/>
              <a:t>predare</a:t>
            </a:r>
            <a:r>
              <a:rPr lang="en-GB" dirty="0"/>
              <a:t> </a:t>
            </a:r>
            <a:r>
              <a:rPr lang="en-GB" dirty="0" err="1"/>
              <a:t>învăţare</a:t>
            </a:r>
            <a:r>
              <a:rPr lang="en-GB" dirty="0"/>
              <a:t> </a:t>
            </a:r>
            <a:r>
              <a:rPr lang="en-GB" dirty="0" err="1"/>
              <a:t>specifice</a:t>
            </a:r>
            <a:r>
              <a:rPr lang="en-GB" dirty="0"/>
              <a:t> </a:t>
            </a:r>
            <a:r>
              <a:rPr lang="en-GB" dirty="0" err="1"/>
              <a:t>disciplinelor</a:t>
            </a:r>
            <a:r>
              <a:rPr lang="en-GB" dirty="0"/>
              <a:t> </a:t>
            </a:r>
            <a:r>
              <a:rPr lang="en-GB" dirty="0" err="1"/>
              <a:t>sau</a:t>
            </a:r>
            <a:r>
              <a:rPr lang="en-GB" dirty="0"/>
              <a:t> </a:t>
            </a:r>
            <a:r>
              <a:rPr lang="en-GB" dirty="0" err="1"/>
              <a:t>comune</a:t>
            </a:r>
            <a:r>
              <a:rPr lang="en-GB" dirty="0"/>
              <a:t> </a:t>
            </a:r>
            <a:r>
              <a:rPr lang="en-GB" dirty="0" err="1"/>
              <a:t>acestora</a:t>
            </a:r>
            <a:r>
              <a:rPr lang="en-GB" dirty="0"/>
              <a:t>.</a:t>
            </a:r>
            <a:endParaRPr lang="ro-RO" dirty="0"/>
          </a:p>
          <a:p>
            <a:endParaRPr lang="ro-RO" dirty="0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961BBCB-4BAE-48CB-93B0-6DFCAE7071A1}" type="slidenum">
              <a:rPr lang="ro-RO" smtClean="0"/>
              <a:t>10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808477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PÂrghia </a:t>
            </a:r>
            <a:r>
              <a:rPr lang="ro-RO" dirty="0"/>
              <a:t>de genul i </a:t>
            </a:r>
            <a:r>
              <a:rPr lang="ro-RO" dirty="0" smtClean="0"/>
              <a:t>În fizicĂ</a:t>
            </a:r>
            <a:endParaRPr lang="ro-RO" dirty="0"/>
          </a:p>
        </p:txBody>
      </p:sp>
      <p:sp>
        <p:nvSpPr>
          <p:cNvPr id="3" name="Substituent număr diapozitiv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4EA087E-52B0-4B09-8AD0-886F2CF26C5C}" type="slidenum">
              <a:rPr lang="ro-RO" smtClean="0"/>
              <a:t>11</a:t>
            </a:fld>
            <a:endParaRPr lang="ro-RO"/>
          </a:p>
        </p:txBody>
      </p:sp>
      <p:sp>
        <p:nvSpPr>
          <p:cNvPr id="5" name="CasetăText 4"/>
          <p:cNvSpPr txBox="1"/>
          <p:nvPr/>
        </p:nvSpPr>
        <p:spPr>
          <a:xfrm>
            <a:off x="822961" y="2677886"/>
            <a:ext cx="560396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chemeClr val="bg1"/>
                </a:solidFill>
              </a:rPr>
              <a:t>O pârghie este o bară rigidă care se poate roti în jurul unui punct fix, numit punct de sprijin.</a:t>
            </a:r>
          </a:p>
          <a:p>
            <a:r>
              <a:rPr lang="ro-RO" dirty="0">
                <a:solidFill>
                  <a:schemeClr val="bg1"/>
                </a:solidFill>
              </a:rPr>
              <a:t>Asupra unei pârghii </a:t>
            </a:r>
            <a:r>
              <a:rPr lang="ro-RO" dirty="0" err="1">
                <a:solidFill>
                  <a:schemeClr val="bg1"/>
                </a:solidFill>
              </a:rPr>
              <a:t>acţionează</a:t>
            </a:r>
            <a:r>
              <a:rPr lang="ro-RO" dirty="0">
                <a:solidFill>
                  <a:schemeClr val="bg1"/>
                </a:solidFill>
              </a:rPr>
              <a:t> două </a:t>
            </a:r>
            <a:r>
              <a:rPr lang="ro-RO" dirty="0" err="1">
                <a:solidFill>
                  <a:schemeClr val="bg1"/>
                </a:solidFill>
              </a:rPr>
              <a:t>forţe</a:t>
            </a:r>
            <a:r>
              <a:rPr lang="ro-RO" dirty="0">
                <a:solidFill>
                  <a:schemeClr val="bg1"/>
                </a:solidFill>
              </a:rPr>
              <a:t>: o </a:t>
            </a:r>
            <a:r>
              <a:rPr lang="ro-RO" dirty="0" err="1">
                <a:solidFill>
                  <a:schemeClr val="bg1"/>
                </a:solidFill>
              </a:rPr>
              <a:t>forţă</a:t>
            </a:r>
            <a:r>
              <a:rPr lang="ro-RO" dirty="0">
                <a:solidFill>
                  <a:schemeClr val="bg1"/>
                </a:solidFill>
              </a:rPr>
              <a:t> activă, F, care pune în </a:t>
            </a:r>
            <a:r>
              <a:rPr lang="ro-RO" dirty="0" err="1">
                <a:solidFill>
                  <a:schemeClr val="bg1"/>
                </a:solidFill>
              </a:rPr>
              <a:t>mişcare</a:t>
            </a:r>
            <a:r>
              <a:rPr lang="ro-RO" dirty="0">
                <a:solidFill>
                  <a:schemeClr val="bg1"/>
                </a:solidFill>
              </a:rPr>
              <a:t> pârghia </a:t>
            </a:r>
            <a:r>
              <a:rPr lang="ro-RO" dirty="0" err="1">
                <a:solidFill>
                  <a:schemeClr val="bg1"/>
                </a:solidFill>
              </a:rPr>
              <a:t>şi</a:t>
            </a:r>
            <a:r>
              <a:rPr lang="ro-RO" dirty="0">
                <a:solidFill>
                  <a:schemeClr val="bg1"/>
                </a:solidFill>
              </a:rPr>
              <a:t> o </a:t>
            </a:r>
            <a:r>
              <a:rPr lang="ro-RO" dirty="0" err="1">
                <a:solidFill>
                  <a:schemeClr val="bg1"/>
                </a:solidFill>
              </a:rPr>
              <a:t>forţă</a:t>
            </a:r>
            <a:r>
              <a:rPr lang="ro-RO" dirty="0">
                <a:solidFill>
                  <a:schemeClr val="bg1"/>
                </a:solidFill>
              </a:rPr>
              <a:t> rezistentă, R, care trebuie învinsă. </a:t>
            </a:r>
          </a:p>
          <a:p>
            <a:r>
              <a:rPr lang="ro-RO" dirty="0">
                <a:solidFill>
                  <a:schemeClr val="bg1"/>
                </a:solidFill>
              </a:rPr>
              <a:t>- </a:t>
            </a:r>
            <a:r>
              <a:rPr lang="ro-RO" b="1" dirty="0">
                <a:solidFill>
                  <a:schemeClr val="bg1"/>
                </a:solidFill>
              </a:rPr>
              <a:t>pârghia de gradul I</a:t>
            </a:r>
            <a:r>
              <a:rPr lang="ro-RO" dirty="0">
                <a:solidFill>
                  <a:schemeClr val="bg1"/>
                </a:solidFill>
              </a:rPr>
              <a:t> are punctul de sprijin situat între punctele de </a:t>
            </a:r>
            <a:r>
              <a:rPr lang="ro-RO" dirty="0" err="1">
                <a:solidFill>
                  <a:schemeClr val="bg1"/>
                </a:solidFill>
              </a:rPr>
              <a:t>aplicaţie</a:t>
            </a:r>
            <a:r>
              <a:rPr lang="ro-RO" dirty="0">
                <a:solidFill>
                  <a:schemeClr val="bg1"/>
                </a:solidFill>
              </a:rPr>
              <a:t> ale celor două </a:t>
            </a:r>
            <a:r>
              <a:rPr lang="ro-RO" dirty="0" err="1">
                <a:solidFill>
                  <a:schemeClr val="bg1"/>
                </a:solidFill>
              </a:rPr>
              <a:t>forţe</a:t>
            </a:r>
            <a:endParaRPr lang="ro-RO" dirty="0">
              <a:solidFill>
                <a:schemeClr val="bg1"/>
              </a:solidFill>
            </a:endParaRPr>
          </a:p>
        </p:txBody>
      </p:sp>
      <p:pic>
        <p:nvPicPr>
          <p:cNvPr id="6" name="Imagine 6" descr="Diapozitiv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758" y="1476103"/>
            <a:ext cx="2882302" cy="211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balanc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9780" y="3772125"/>
            <a:ext cx="2404745" cy="235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1305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PÂrghia </a:t>
            </a:r>
            <a:r>
              <a:rPr lang="ro-RO" dirty="0"/>
              <a:t>de genul i </a:t>
            </a:r>
            <a:r>
              <a:rPr lang="ro-RO" dirty="0" smtClean="0"/>
              <a:t>În </a:t>
            </a:r>
            <a:r>
              <a:rPr lang="ro-RO" dirty="0"/>
              <a:t>biologie</a:t>
            </a:r>
          </a:p>
        </p:txBody>
      </p:sp>
      <p:sp>
        <p:nvSpPr>
          <p:cNvPr id="3" name="Substituent număr diapozitiv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4EA087E-52B0-4B09-8AD0-886F2CF26C5C}" type="slidenum">
              <a:rPr lang="ro-RO" smtClean="0"/>
              <a:t>12</a:t>
            </a:fld>
            <a:endParaRPr lang="ro-RO"/>
          </a:p>
        </p:txBody>
      </p:sp>
      <p:sp>
        <p:nvSpPr>
          <p:cNvPr id="4" name="CasetăText 3"/>
          <p:cNvSpPr txBox="1"/>
          <p:nvPr/>
        </p:nvSpPr>
        <p:spPr>
          <a:xfrm>
            <a:off x="235132" y="1502688"/>
            <a:ext cx="687106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i="1" dirty="0">
                <a:solidFill>
                  <a:schemeClr val="bg1"/>
                </a:solidFill>
              </a:rPr>
              <a:t>Identificarea pârghiilor de gradul I în organismul uman:</a:t>
            </a:r>
            <a:endParaRPr lang="ro-RO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chemeClr val="bg1"/>
                </a:solidFill>
              </a:rPr>
              <a:t>trunchiul se află în echilibru pe picioare ca o pârghie de gradul I;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chemeClr val="bg1"/>
                </a:solidFill>
              </a:rPr>
              <a:t>capul în echilibru pe coloana vertebrală. Punctul de sprijin este vertebra atlas, </a:t>
            </a:r>
            <a:r>
              <a:rPr lang="ro-RO" dirty="0" err="1">
                <a:solidFill>
                  <a:schemeClr val="bg1"/>
                </a:solidFill>
              </a:rPr>
              <a:t>rezistenţa</a:t>
            </a:r>
            <a:r>
              <a:rPr lang="ro-RO" dirty="0">
                <a:solidFill>
                  <a:schemeClr val="bg1"/>
                </a:solidFill>
              </a:rPr>
              <a:t> este reprezentată de greutatea capului, care tinde să cadă înainte, iar </a:t>
            </a:r>
            <a:r>
              <a:rPr lang="ro-RO" dirty="0" err="1">
                <a:solidFill>
                  <a:schemeClr val="bg1"/>
                </a:solidFill>
              </a:rPr>
              <a:t>forţa</a:t>
            </a:r>
            <a:r>
              <a:rPr lang="ro-RO" dirty="0">
                <a:solidFill>
                  <a:schemeClr val="bg1"/>
                </a:solidFill>
              </a:rPr>
              <a:t> activă este dezvoltată de </a:t>
            </a:r>
            <a:r>
              <a:rPr lang="ro-RO" dirty="0" err="1">
                <a:solidFill>
                  <a:schemeClr val="bg1"/>
                </a:solidFill>
              </a:rPr>
              <a:t>muşchii</a:t>
            </a:r>
            <a:r>
              <a:rPr lang="ro-RO" dirty="0">
                <a:solidFill>
                  <a:schemeClr val="bg1"/>
                </a:solidFill>
              </a:rPr>
              <a:t> cefei, care opresc căderea capului înainte;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 err="1">
                <a:solidFill>
                  <a:schemeClr val="bg1"/>
                </a:solidFill>
              </a:rPr>
              <a:t>antebraţul</a:t>
            </a:r>
            <a:r>
              <a:rPr lang="ro-RO" dirty="0">
                <a:solidFill>
                  <a:schemeClr val="bg1"/>
                </a:solidFill>
              </a:rPr>
              <a:t> în extensie se comportă ca o pârghie de gradul I; când se face îndoirea </a:t>
            </a:r>
            <a:r>
              <a:rPr lang="ro-RO" dirty="0" err="1">
                <a:solidFill>
                  <a:schemeClr val="bg1"/>
                </a:solidFill>
              </a:rPr>
              <a:t>şi</a:t>
            </a:r>
            <a:r>
              <a:rPr lang="ro-RO" dirty="0">
                <a:solidFill>
                  <a:schemeClr val="bg1"/>
                </a:solidFill>
              </a:rPr>
              <a:t> extinderea </a:t>
            </a:r>
            <a:r>
              <a:rPr lang="ro-RO" dirty="0" err="1">
                <a:solidFill>
                  <a:schemeClr val="bg1"/>
                </a:solidFill>
              </a:rPr>
              <a:t>braţelor</a:t>
            </a:r>
            <a:r>
              <a:rPr lang="ro-RO" dirty="0">
                <a:solidFill>
                  <a:schemeClr val="bg1"/>
                </a:solidFill>
              </a:rPr>
              <a:t> în </a:t>
            </a:r>
            <a:r>
              <a:rPr lang="ro-RO" dirty="0" err="1">
                <a:solidFill>
                  <a:schemeClr val="bg1"/>
                </a:solidFill>
              </a:rPr>
              <a:t>poziţia</a:t>
            </a:r>
            <a:r>
              <a:rPr lang="ro-RO" dirty="0">
                <a:solidFill>
                  <a:schemeClr val="bg1"/>
                </a:solidFill>
              </a:rPr>
              <a:t> „stând pe mâini”, </a:t>
            </a:r>
            <a:r>
              <a:rPr lang="ro-RO" dirty="0" err="1">
                <a:solidFill>
                  <a:schemeClr val="bg1"/>
                </a:solidFill>
              </a:rPr>
              <a:t>antebraţul</a:t>
            </a:r>
            <a:r>
              <a:rPr lang="ro-RO" dirty="0">
                <a:solidFill>
                  <a:schemeClr val="bg1"/>
                </a:solidFill>
              </a:rPr>
              <a:t> </a:t>
            </a:r>
            <a:r>
              <a:rPr lang="ro-RO" dirty="0" err="1">
                <a:solidFill>
                  <a:schemeClr val="bg1"/>
                </a:solidFill>
              </a:rPr>
              <a:t>acţionează</a:t>
            </a:r>
            <a:r>
              <a:rPr lang="ro-RO" dirty="0">
                <a:solidFill>
                  <a:schemeClr val="bg1"/>
                </a:solidFill>
              </a:rPr>
              <a:t> ca o pârghie de gradul I, </a:t>
            </a:r>
            <a:r>
              <a:rPr lang="ro-RO" dirty="0" err="1">
                <a:solidFill>
                  <a:schemeClr val="bg1"/>
                </a:solidFill>
              </a:rPr>
              <a:t>muşchii</a:t>
            </a:r>
            <a:r>
              <a:rPr lang="ro-RO" dirty="0">
                <a:solidFill>
                  <a:schemeClr val="bg1"/>
                </a:solidFill>
              </a:rPr>
              <a:t> extensori preiau rolul de </a:t>
            </a:r>
            <a:r>
              <a:rPr lang="ro-RO" dirty="0" err="1">
                <a:solidFill>
                  <a:schemeClr val="bg1"/>
                </a:solidFill>
              </a:rPr>
              <a:t>agonişti</a:t>
            </a:r>
            <a:r>
              <a:rPr lang="ro-RO" dirty="0">
                <a:solidFill>
                  <a:schemeClr val="bg1"/>
                </a:solidFill>
              </a:rPr>
              <a:t> atât în </a:t>
            </a:r>
            <a:r>
              <a:rPr lang="ro-RO" dirty="0" err="1">
                <a:solidFill>
                  <a:schemeClr val="bg1"/>
                </a:solidFill>
              </a:rPr>
              <a:t>mişcarea</a:t>
            </a:r>
            <a:r>
              <a:rPr lang="ro-RO" dirty="0">
                <a:solidFill>
                  <a:schemeClr val="bg1"/>
                </a:solidFill>
              </a:rPr>
              <a:t> de extensie, cât </a:t>
            </a:r>
            <a:r>
              <a:rPr lang="ro-RO" dirty="0" err="1">
                <a:solidFill>
                  <a:schemeClr val="bg1"/>
                </a:solidFill>
              </a:rPr>
              <a:t>şi</a:t>
            </a:r>
            <a:r>
              <a:rPr lang="ro-RO" dirty="0">
                <a:solidFill>
                  <a:schemeClr val="bg1"/>
                </a:solidFill>
              </a:rPr>
              <a:t> în cea de </a:t>
            </a:r>
            <a:r>
              <a:rPr lang="ro-RO" dirty="0" err="1">
                <a:solidFill>
                  <a:schemeClr val="bg1"/>
                </a:solidFill>
              </a:rPr>
              <a:t>flexie</a:t>
            </a:r>
            <a:r>
              <a:rPr lang="ro-RO" dirty="0">
                <a:solidFill>
                  <a:schemeClr val="bg1"/>
                </a:solidFill>
              </a:rPr>
              <a:t>, îndoirea </a:t>
            </a:r>
            <a:r>
              <a:rPr lang="ro-RO" dirty="0" err="1">
                <a:solidFill>
                  <a:schemeClr val="bg1"/>
                </a:solidFill>
              </a:rPr>
              <a:t>braţelor</a:t>
            </a:r>
            <a:r>
              <a:rPr lang="ro-RO" dirty="0">
                <a:solidFill>
                  <a:schemeClr val="bg1"/>
                </a:solidFill>
              </a:rPr>
              <a:t> în această </a:t>
            </a:r>
            <a:r>
              <a:rPr lang="ro-RO" dirty="0" err="1">
                <a:solidFill>
                  <a:schemeClr val="bg1"/>
                </a:solidFill>
              </a:rPr>
              <a:t>poziţie</a:t>
            </a:r>
            <a:r>
              <a:rPr lang="ro-RO" dirty="0">
                <a:solidFill>
                  <a:schemeClr val="bg1"/>
                </a:solidFill>
              </a:rPr>
              <a:t> o face greutatea </a:t>
            </a:r>
            <a:r>
              <a:rPr lang="ro-RO" dirty="0" err="1">
                <a:solidFill>
                  <a:schemeClr val="bg1"/>
                </a:solidFill>
              </a:rPr>
              <a:t>şi</a:t>
            </a:r>
            <a:r>
              <a:rPr lang="ro-RO" dirty="0">
                <a:solidFill>
                  <a:schemeClr val="bg1"/>
                </a:solidFill>
              </a:rPr>
              <a:t> o gradează </a:t>
            </a:r>
            <a:r>
              <a:rPr lang="ro-RO" dirty="0" err="1">
                <a:solidFill>
                  <a:schemeClr val="bg1"/>
                </a:solidFill>
              </a:rPr>
              <a:t>muşchii</a:t>
            </a:r>
            <a:r>
              <a:rPr lang="ro-RO" dirty="0">
                <a:solidFill>
                  <a:schemeClr val="bg1"/>
                </a:solidFill>
              </a:rPr>
              <a:t> extensori (triceps), iar extensia coatelor este realizată de </a:t>
            </a:r>
            <a:r>
              <a:rPr lang="ro-RO" dirty="0" err="1">
                <a:solidFill>
                  <a:schemeClr val="bg1"/>
                </a:solidFill>
              </a:rPr>
              <a:t>muşchii</a:t>
            </a:r>
            <a:r>
              <a:rPr lang="ro-RO" dirty="0">
                <a:solidFill>
                  <a:schemeClr val="bg1"/>
                </a:solidFill>
              </a:rPr>
              <a:t> extensori;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bg1"/>
                </a:solidFill>
              </a:rPr>
              <a:t>în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situaţia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în</a:t>
            </a:r>
            <a:r>
              <a:rPr lang="en-GB" dirty="0">
                <a:solidFill>
                  <a:schemeClr val="bg1"/>
                </a:solidFill>
              </a:rPr>
              <a:t> care </a:t>
            </a:r>
            <a:r>
              <a:rPr lang="en-GB" dirty="0" err="1">
                <a:solidFill>
                  <a:schemeClr val="bg1"/>
                </a:solidFill>
              </a:rPr>
              <a:t>piciorul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este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fixat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pe</a:t>
            </a:r>
            <a:r>
              <a:rPr lang="en-GB" dirty="0">
                <a:solidFill>
                  <a:schemeClr val="bg1"/>
                </a:solidFill>
              </a:rPr>
              <a:t> sol (la </a:t>
            </a:r>
            <a:r>
              <a:rPr lang="en-GB" dirty="0" err="1">
                <a:solidFill>
                  <a:schemeClr val="bg1"/>
                </a:solidFill>
              </a:rPr>
              <a:t>mers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en-GB" dirty="0" err="1">
                <a:solidFill>
                  <a:schemeClr val="bg1"/>
                </a:solidFill>
              </a:rPr>
              <a:t>alergare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en-GB" dirty="0" err="1">
                <a:solidFill>
                  <a:schemeClr val="bg1"/>
                </a:solidFill>
              </a:rPr>
              <a:t>momentul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bătăii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în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săritură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en-GB" dirty="0" err="1">
                <a:solidFill>
                  <a:schemeClr val="bg1"/>
                </a:solidFill>
              </a:rPr>
              <a:t>cădere</a:t>
            </a:r>
            <a:r>
              <a:rPr lang="en-GB" dirty="0">
                <a:solidFill>
                  <a:schemeClr val="bg1"/>
                </a:solidFill>
              </a:rPr>
              <a:t> de la </a:t>
            </a:r>
            <a:r>
              <a:rPr lang="en-GB" dirty="0" err="1">
                <a:solidFill>
                  <a:schemeClr val="bg1"/>
                </a:solidFill>
              </a:rPr>
              <a:t>înălţime</a:t>
            </a:r>
            <a:r>
              <a:rPr lang="en-GB" dirty="0">
                <a:solidFill>
                  <a:schemeClr val="bg1"/>
                </a:solidFill>
              </a:rPr>
              <a:t>), </a:t>
            </a:r>
            <a:r>
              <a:rPr lang="en-GB" dirty="0" err="1">
                <a:solidFill>
                  <a:schemeClr val="bg1"/>
                </a:solidFill>
              </a:rPr>
              <a:t>segmentul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gambei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este</a:t>
            </a:r>
            <a:r>
              <a:rPr lang="en-GB" dirty="0">
                <a:solidFill>
                  <a:schemeClr val="bg1"/>
                </a:solidFill>
              </a:rPr>
              <a:t> tot o </a:t>
            </a:r>
            <a:r>
              <a:rPr lang="en-GB" dirty="0" err="1">
                <a:solidFill>
                  <a:schemeClr val="bg1"/>
                </a:solidFill>
              </a:rPr>
              <a:t>pârghie</a:t>
            </a:r>
            <a:r>
              <a:rPr lang="en-GB" dirty="0">
                <a:solidFill>
                  <a:schemeClr val="bg1"/>
                </a:solidFill>
              </a:rPr>
              <a:t> de </a:t>
            </a:r>
            <a:r>
              <a:rPr lang="en-GB" dirty="0" err="1">
                <a:solidFill>
                  <a:schemeClr val="bg1"/>
                </a:solidFill>
              </a:rPr>
              <a:t>genul</a:t>
            </a:r>
            <a:r>
              <a:rPr lang="en-GB" dirty="0">
                <a:solidFill>
                  <a:schemeClr val="bg1"/>
                </a:solidFill>
              </a:rPr>
              <a:t> I</a:t>
            </a:r>
            <a:endParaRPr lang="ro-RO" dirty="0">
              <a:solidFill>
                <a:schemeClr val="bg1"/>
              </a:solidFill>
            </a:endParaRPr>
          </a:p>
        </p:txBody>
      </p:sp>
      <p:pic>
        <p:nvPicPr>
          <p:cNvPr id="3074" name="Imagine 1" descr="0199210896_first-class-lever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487" y="1658983"/>
            <a:ext cx="2527844" cy="3354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7231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PÂrghia </a:t>
            </a:r>
            <a:r>
              <a:rPr lang="ro-RO" dirty="0"/>
              <a:t>de genul ii </a:t>
            </a:r>
            <a:r>
              <a:rPr lang="ro-RO" dirty="0" smtClean="0"/>
              <a:t>În fizicĂ</a:t>
            </a:r>
            <a:endParaRPr lang="ro-RO" dirty="0"/>
          </a:p>
        </p:txBody>
      </p:sp>
      <p:sp>
        <p:nvSpPr>
          <p:cNvPr id="3" name="Substituent număr diapozitiv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4EA087E-52B0-4B09-8AD0-886F2CF26C5C}" type="slidenum">
              <a:rPr lang="ro-RO" smtClean="0"/>
              <a:t>13</a:t>
            </a:fld>
            <a:endParaRPr lang="ro-RO"/>
          </a:p>
        </p:txBody>
      </p:sp>
      <p:sp>
        <p:nvSpPr>
          <p:cNvPr id="4" name="CasetăText 3"/>
          <p:cNvSpPr txBox="1"/>
          <p:nvPr/>
        </p:nvSpPr>
        <p:spPr>
          <a:xfrm>
            <a:off x="685800" y="2181497"/>
            <a:ext cx="47744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chemeClr val="bg1"/>
                </a:solidFill>
              </a:rPr>
              <a:t>- </a:t>
            </a:r>
            <a:r>
              <a:rPr lang="ro-RO" b="1" dirty="0">
                <a:solidFill>
                  <a:schemeClr val="bg1"/>
                </a:solidFill>
              </a:rPr>
              <a:t>pârghia de gradul II</a:t>
            </a:r>
            <a:r>
              <a:rPr lang="ro-RO" dirty="0">
                <a:solidFill>
                  <a:schemeClr val="bg1"/>
                </a:solidFill>
              </a:rPr>
              <a:t> are punctul de sprijin situat la un capăt, iar la celălalt capăt se află punctul de </a:t>
            </a:r>
            <a:r>
              <a:rPr lang="ro-RO" dirty="0" err="1">
                <a:solidFill>
                  <a:schemeClr val="bg1"/>
                </a:solidFill>
              </a:rPr>
              <a:t>aplicaţie</a:t>
            </a:r>
            <a:r>
              <a:rPr lang="ro-RO" dirty="0">
                <a:solidFill>
                  <a:schemeClr val="bg1"/>
                </a:solidFill>
              </a:rPr>
              <a:t> al </a:t>
            </a:r>
            <a:r>
              <a:rPr lang="ro-RO" dirty="0" err="1">
                <a:solidFill>
                  <a:schemeClr val="bg1"/>
                </a:solidFill>
              </a:rPr>
              <a:t>forţei</a:t>
            </a:r>
            <a:r>
              <a:rPr lang="ro-RO" dirty="0">
                <a:solidFill>
                  <a:schemeClr val="bg1"/>
                </a:solidFill>
              </a:rPr>
              <a:t> active</a:t>
            </a:r>
          </a:p>
        </p:txBody>
      </p:sp>
      <p:pic>
        <p:nvPicPr>
          <p:cNvPr id="4098" name="Picture 2" descr="roaba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4672" y="3104827"/>
            <a:ext cx="328612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Imagine 7" descr="Diapozitiv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0949" y="3684265"/>
            <a:ext cx="2924175" cy="126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7687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PÂrghia </a:t>
            </a:r>
            <a:r>
              <a:rPr lang="ro-RO" dirty="0"/>
              <a:t>de genul ii </a:t>
            </a:r>
            <a:r>
              <a:rPr lang="ro-RO" dirty="0" smtClean="0"/>
              <a:t>În </a:t>
            </a:r>
            <a:r>
              <a:rPr lang="ro-RO" dirty="0"/>
              <a:t>biologie</a:t>
            </a:r>
          </a:p>
        </p:txBody>
      </p:sp>
      <p:sp>
        <p:nvSpPr>
          <p:cNvPr id="3" name="Substituent număr diapozitiv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4EA087E-52B0-4B09-8AD0-886F2CF26C5C}" type="slidenum">
              <a:rPr lang="ro-RO" smtClean="0"/>
              <a:t>14</a:t>
            </a:fld>
            <a:endParaRPr lang="ro-RO"/>
          </a:p>
        </p:txBody>
      </p:sp>
      <p:sp>
        <p:nvSpPr>
          <p:cNvPr id="4" name="CasetăText 3"/>
          <p:cNvSpPr txBox="1"/>
          <p:nvPr/>
        </p:nvSpPr>
        <p:spPr>
          <a:xfrm>
            <a:off x="940526" y="2181497"/>
            <a:ext cx="505532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i="1" dirty="0">
                <a:solidFill>
                  <a:schemeClr val="bg1"/>
                </a:solidFill>
              </a:rPr>
              <a:t>Identificarea pârghiilor de gradul II în organismul uman:</a:t>
            </a:r>
            <a:endParaRPr lang="ro-RO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chemeClr val="bg1"/>
                </a:solidFill>
              </a:rPr>
              <a:t>incisivii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chemeClr val="bg1"/>
                </a:solidFill>
              </a:rPr>
              <a:t>caninii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chemeClr val="bg1"/>
                </a:solidFill>
              </a:rPr>
              <a:t>piciorul având ca </a:t>
            </a:r>
            <a:r>
              <a:rPr lang="ro-RO" dirty="0" err="1">
                <a:solidFill>
                  <a:schemeClr val="bg1"/>
                </a:solidFill>
              </a:rPr>
              <a:t>rezistenţă</a:t>
            </a:r>
            <a:r>
              <a:rPr lang="ro-RO" dirty="0">
                <a:solidFill>
                  <a:schemeClr val="bg1"/>
                </a:solidFill>
              </a:rPr>
              <a:t> greutatea corpului transmisă prin </a:t>
            </a:r>
            <a:r>
              <a:rPr lang="ro-RO" dirty="0" err="1">
                <a:solidFill>
                  <a:schemeClr val="bg1"/>
                </a:solidFill>
              </a:rPr>
              <a:t>tibie</a:t>
            </a:r>
            <a:r>
              <a:rPr lang="ro-RO" dirty="0">
                <a:solidFill>
                  <a:schemeClr val="bg1"/>
                </a:solidFill>
              </a:rPr>
              <a:t>; greutatea corpului este aplicată la nivelul </a:t>
            </a:r>
            <a:r>
              <a:rPr lang="ro-RO" dirty="0" err="1">
                <a:solidFill>
                  <a:schemeClr val="bg1"/>
                </a:solidFill>
              </a:rPr>
              <a:t>articulaţiei</a:t>
            </a:r>
            <a:r>
              <a:rPr lang="ro-RO" dirty="0">
                <a:solidFill>
                  <a:schemeClr val="bg1"/>
                </a:solidFill>
              </a:rPr>
              <a:t> </a:t>
            </a:r>
            <a:r>
              <a:rPr lang="ro-RO" dirty="0" err="1">
                <a:solidFill>
                  <a:schemeClr val="bg1"/>
                </a:solidFill>
              </a:rPr>
              <a:t>tibio</a:t>
            </a:r>
            <a:r>
              <a:rPr lang="ro-RO" dirty="0">
                <a:solidFill>
                  <a:schemeClr val="bg1"/>
                </a:solidFill>
              </a:rPr>
              <a:t>-tarsiene, astfel încât </a:t>
            </a:r>
            <a:r>
              <a:rPr lang="ro-RO" dirty="0" err="1">
                <a:solidFill>
                  <a:schemeClr val="bg1"/>
                </a:solidFill>
              </a:rPr>
              <a:t>forţa</a:t>
            </a:r>
            <a:r>
              <a:rPr lang="ro-RO" dirty="0">
                <a:solidFill>
                  <a:schemeClr val="bg1"/>
                </a:solidFill>
              </a:rPr>
              <a:t> o vor da </a:t>
            </a:r>
            <a:r>
              <a:rPr lang="ro-RO" dirty="0" err="1">
                <a:solidFill>
                  <a:schemeClr val="bg1"/>
                </a:solidFill>
              </a:rPr>
              <a:t>muşchii</a:t>
            </a:r>
            <a:r>
              <a:rPr lang="ro-RO" dirty="0">
                <a:solidFill>
                  <a:schemeClr val="bg1"/>
                </a:solidFill>
              </a:rPr>
              <a:t> </a:t>
            </a:r>
            <a:r>
              <a:rPr lang="ro-RO" dirty="0" err="1">
                <a:solidFill>
                  <a:schemeClr val="bg1"/>
                </a:solidFill>
              </a:rPr>
              <a:t>inseraţi</a:t>
            </a:r>
            <a:r>
              <a:rPr lang="ro-RO" dirty="0">
                <a:solidFill>
                  <a:schemeClr val="bg1"/>
                </a:solidFill>
              </a:rPr>
              <a:t> prin tendonul lui Ahile pe calcaneu; punctul de sprijin, când stăm pe vârful picioarelor, se află la extremitatea metatarsienelor în contact cu solul;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chemeClr val="bg1"/>
                </a:solidFill>
              </a:rPr>
              <a:t>segmentul membrului superior în timpul executării flotărilor.</a:t>
            </a:r>
          </a:p>
        </p:txBody>
      </p:sp>
      <p:pic>
        <p:nvPicPr>
          <p:cNvPr id="5122" name="Imagine 2" descr="0199210896_second-class-lever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1794" y="2181498"/>
            <a:ext cx="2567261" cy="3160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6779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PÂrghia </a:t>
            </a:r>
            <a:r>
              <a:rPr lang="ro-RO" dirty="0"/>
              <a:t>de genul iii </a:t>
            </a:r>
            <a:r>
              <a:rPr lang="ro-RO" dirty="0" smtClean="0"/>
              <a:t>În fizicĂ</a:t>
            </a:r>
            <a:endParaRPr lang="ro-RO" dirty="0"/>
          </a:p>
        </p:txBody>
      </p:sp>
      <p:sp>
        <p:nvSpPr>
          <p:cNvPr id="3" name="Substituent număr diapozitiv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4EA087E-52B0-4B09-8AD0-886F2CF26C5C}" type="slidenum">
              <a:rPr lang="ro-RO" smtClean="0"/>
              <a:t>15</a:t>
            </a:fld>
            <a:endParaRPr lang="ro-RO"/>
          </a:p>
        </p:txBody>
      </p:sp>
      <p:sp>
        <p:nvSpPr>
          <p:cNvPr id="4" name="CasetăText 3"/>
          <p:cNvSpPr txBox="1"/>
          <p:nvPr/>
        </p:nvSpPr>
        <p:spPr>
          <a:xfrm>
            <a:off x="685800" y="2065867"/>
            <a:ext cx="59631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chemeClr val="bg1"/>
                </a:solidFill>
              </a:rPr>
              <a:t>- </a:t>
            </a:r>
            <a:r>
              <a:rPr lang="ro-RO" b="1" dirty="0">
                <a:solidFill>
                  <a:schemeClr val="bg1"/>
                </a:solidFill>
              </a:rPr>
              <a:t>pârghia de gradul III</a:t>
            </a:r>
            <a:r>
              <a:rPr lang="ro-RO" dirty="0">
                <a:solidFill>
                  <a:schemeClr val="bg1"/>
                </a:solidFill>
              </a:rPr>
              <a:t> are punctul de sprijin situat </a:t>
            </a:r>
            <a:r>
              <a:rPr lang="ro-RO" dirty="0" err="1">
                <a:solidFill>
                  <a:schemeClr val="bg1"/>
                </a:solidFill>
              </a:rPr>
              <a:t>situat</a:t>
            </a:r>
            <a:r>
              <a:rPr lang="ro-RO" dirty="0">
                <a:solidFill>
                  <a:schemeClr val="bg1"/>
                </a:solidFill>
              </a:rPr>
              <a:t> la un capăt, iar la celălalt capăt se află punctul de </a:t>
            </a:r>
            <a:r>
              <a:rPr lang="ro-RO" dirty="0" err="1">
                <a:solidFill>
                  <a:schemeClr val="bg1"/>
                </a:solidFill>
              </a:rPr>
              <a:t>aplicaţie</a:t>
            </a:r>
            <a:r>
              <a:rPr lang="ro-RO" dirty="0">
                <a:solidFill>
                  <a:schemeClr val="bg1"/>
                </a:solidFill>
              </a:rPr>
              <a:t> al </a:t>
            </a:r>
            <a:r>
              <a:rPr lang="ro-RO" dirty="0" err="1">
                <a:solidFill>
                  <a:schemeClr val="bg1"/>
                </a:solidFill>
              </a:rPr>
              <a:t>forţei</a:t>
            </a:r>
            <a:r>
              <a:rPr lang="ro-RO" dirty="0">
                <a:solidFill>
                  <a:schemeClr val="bg1"/>
                </a:solidFill>
              </a:rPr>
              <a:t> rezistente</a:t>
            </a:r>
          </a:p>
        </p:txBody>
      </p:sp>
      <p:pic>
        <p:nvPicPr>
          <p:cNvPr id="6146" name="Imagine 8" descr="Diapozitiv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252652"/>
            <a:ext cx="2981597" cy="1958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 descr="14-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209" y="3031890"/>
            <a:ext cx="2400300" cy="2400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753668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647701" y="457199"/>
            <a:ext cx="8801100" cy="999067"/>
          </a:xfrm>
        </p:spPr>
        <p:txBody>
          <a:bodyPr/>
          <a:lstStyle/>
          <a:p>
            <a:r>
              <a:rPr lang="ro-RO" dirty="0" smtClean="0"/>
              <a:t>PÂrghia </a:t>
            </a:r>
            <a:r>
              <a:rPr lang="ro-RO" dirty="0"/>
              <a:t>de genul iii </a:t>
            </a:r>
            <a:r>
              <a:rPr lang="ro-RO" dirty="0" smtClean="0"/>
              <a:t>În </a:t>
            </a:r>
            <a:r>
              <a:rPr lang="ro-RO" dirty="0"/>
              <a:t>biologie</a:t>
            </a:r>
          </a:p>
        </p:txBody>
      </p:sp>
      <p:sp>
        <p:nvSpPr>
          <p:cNvPr id="3" name="Substituent număr diapozitiv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4EA087E-52B0-4B09-8AD0-886F2CF26C5C}" type="slidenum">
              <a:rPr lang="ro-RO" smtClean="0"/>
              <a:t>16</a:t>
            </a:fld>
            <a:endParaRPr lang="ro-RO"/>
          </a:p>
        </p:txBody>
      </p:sp>
      <p:sp>
        <p:nvSpPr>
          <p:cNvPr id="5" name="CasetăText 4"/>
          <p:cNvSpPr txBox="1"/>
          <p:nvPr/>
        </p:nvSpPr>
        <p:spPr>
          <a:xfrm>
            <a:off x="292100" y="1587500"/>
            <a:ext cx="78994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o-RO" i="1" dirty="0">
                <a:solidFill>
                  <a:schemeClr val="bg1"/>
                </a:solidFill>
              </a:rPr>
              <a:t>Identificarea pârghiilor de gradul III în organismul uman:</a:t>
            </a:r>
            <a:endParaRPr lang="ro-RO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 err="1">
                <a:solidFill>
                  <a:schemeClr val="bg1"/>
                </a:solidFill>
              </a:rPr>
              <a:t>antebraţul</a:t>
            </a:r>
            <a:r>
              <a:rPr lang="ro-RO" dirty="0">
                <a:solidFill>
                  <a:schemeClr val="bg1"/>
                </a:solidFill>
              </a:rPr>
              <a:t> în </a:t>
            </a:r>
            <a:r>
              <a:rPr lang="ro-RO" dirty="0" err="1">
                <a:solidFill>
                  <a:schemeClr val="bg1"/>
                </a:solidFill>
              </a:rPr>
              <a:t>flexie</a:t>
            </a:r>
            <a:r>
              <a:rPr lang="ro-RO" dirty="0">
                <a:solidFill>
                  <a:schemeClr val="bg1"/>
                </a:solidFill>
              </a:rPr>
              <a:t> </a:t>
            </a:r>
            <a:r>
              <a:rPr lang="ro-RO" dirty="0" err="1">
                <a:solidFill>
                  <a:schemeClr val="bg1"/>
                </a:solidFill>
              </a:rPr>
              <a:t>funcţionează</a:t>
            </a:r>
            <a:r>
              <a:rPr lang="ro-RO" dirty="0">
                <a:solidFill>
                  <a:schemeClr val="bg1"/>
                </a:solidFill>
              </a:rPr>
              <a:t> ca o pârghie de gradul al III-lea când </a:t>
            </a:r>
            <a:r>
              <a:rPr lang="ro-RO" dirty="0" err="1">
                <a:solidFill>
                  <a:schemeClr val="bg1"/>
                </a:solidFill>
              </a:rPr>
              <a:t>muşchii</a:t>
            </a:r>
            <a:r>
              <a:rPr lang="ro-RO" dirty="0">
                <a:solidFill>
                  <a:schemeClr val="bg1"/>
                </a:solidFill>
              </a:rPr>
              <a:t> flexori se contractă pentru a-l ridica; bicepsul se contractă producând o </a:t>
            </a:r>
            <a:r>
              <a:rPr lang="ro-RO" dirty="0" err="1">
                <a:solidFill>
                  <a:schemeClr val="bg1"/>
                </a:solidFill>
              </a:rPr>
              <a:t>forţă</a:t>
            </a:r>
            <a:r>
              <a:rPr lang="ro-RO" dirty="0">
                <a:solidFill>
                  <a:schemeClr val="bg1"/>
                </a:solidFill>
              </a:rPr>
              <a:t> care are punctul de </a:t>
            </a:r>
            <a:r>
              <a:rPr lang="ro-RO" dirty="0" err="1">
                <a:solidFill>
                  <a:schemeClr val="bg1"/>
                </a:solidFill>
              </a:rPr>
              <a:t>aplicaţie</a:t>
            </a:r>
            <a:r>
              <a:rPr lang="ro-RO" dirty="0">
                <a:solidFill>
                  <a:schemeClr val="bg1"/>
                </a:solidFill>
              </a:rPr>
              <a:t> pe </a:t>
            </a:r>
            <a:r>
              <a:rPr lang="ro-RO" dirty="0" err="1">
                <a:solidFill>
                  <a:schemeClr val="bg1"/>
                </a:solidFill>
              </a:rPr>
              <a:t>antebraţ</a:t>
            </a:r>
            <a:r>
              <a:rPr lang="ro-RO" dirty="0">
                <a:solidFill>
                  <a:schemeClr val="bg1"/>
                </a:solidFill>
              </a:rPr>
              <a:t>. În acest caz, </a:t>
            </a:r>
            <a:r>
              <a:rPr lang="ro-RO" dirty="0" err="1">
                <a:solidFill>
                  <a:schemeClr val="bg1"/>
                </a:solidFill>
              </a:rPr>
              <a:t>braţul</a:t>
            </a:r>
            <a:r>
              <a:rPr lang="ro-RO" dirty="0">
                <a:solidFill>
                  <a:schemeClr val="bg1"/>
                </a:solidFill>
              </a:rPr>
              <a:t> </a:t>
            </a:r>
            <a:r>
              <a:rPr lang="ro-RO" dirty="0" err="1">
                <a:solidFill>
                  <a:schemeClr val="bg1"/>
                </a:solidFill>
              </a:rPr>
              <a:t>forţei</a:t>
            </a:r>
            <a:r>
              <a:rPr lang="ro-RO" dirty="0">
                <a:solidFill>
                  <a:schemeClr val="bg1"/>
                </a:solidFill>
              </a:rPr>
              <a:t> active este de aproximativ 8 ori mai mic decât </a:t>
            </a:r>
            <a:r>
              <a:rPr lang="ro-RO" dirty="0" err="1">
                <a:solidFill>
                  <a:schemeClr val="bg1"/>
                </a:solidFill>
              </a:rPr>
              <a:t>braţul</a:t>
            </a:r>
            <a:r>
              <a:rPr lang="ro-RO" dirty="0">
                <a:solidFill>
                  <a:schemeClr val="bg1"/>
                </a:solidFill>
              </a:rPr>
              <a:t> </a:t>
            </a:r>
            <a:r>
              <a:rPr lang="ro-RO" dirty="0" err="1">
                <a:solidFill>
                  <a:schemeClr val="bg1"/>
                </a:solidFill>
              </a:rPr>
              <a:t>forţei</a:t>
            </a:r>
            <a:r>
              <a:rPr lang="ro-RO" dirty="0">
                <a:solidFill>
                  <a:schemeClr val="bg1"/>
                </a:solidFill>
              </a:rPr>
              <a:t> rezistente, rezultă că </a:t>
            </a:r>
            <a:r>
              <a:rPr lang="ro-RO" dirty="0" err="1">
                <a:solidFill>
                  <a:schemeClr val="bg1"/>
                </a:solidFill>
              </a:rPr>
              <a:t>forţa</a:t>
            </a:r>
            <a:r>
              <a:rPr lang="ro-RO" dirty="0">
                <a:solidFill>
                  <a:schemeClr val="bg1"/>
                </a:solidFill>
              </a:rPr>
              <a:t> activă trebuie să fie de 8 ori mai mare decât </a:t>
            </a:r>
            <a:r>
              <a:rPr lang="ro-RO" dirty="0" err="1">
                <a:solidFill>
                  <a:schemeClr val="bg1"/>
                </a:solidFill>
              </a:rPr>
              <a:t>forţa</a:t>
            </a:r>
            <a:r>
              <a:rPr lang="ro-RO" dirty="0">
                <a:solidFill>
                  <a:schemeClr val="bg1"/>
                </a:solidFill>
              </a:rPr>
              <a:t> rezistentă;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chemeClr val="bg1"/>
                </a:solidFill>
              </a:rPr>
              <a:t>coastele, în timpul </a:t>
            </a:r>
            <a:r>
              <a:rPr lang="ro-RO" dirty="0" err="1">
                <a:solidFill>
                  <a:schemeClr val="bg1"/>
                </a:solidFill>
              </a:rPr>
              <a:t>respiraţiei</a:t>
            </a:r>
            <a:r>
              <a:rPr lang="ro-RO" dirty="0">
                <a:solidFill>
                  <a:schemeClr val="bg1"/>
                </a:solidFill>
              </a:rPr>
              <a:t>, la </a:t>
            </a:r>
            <a:r>
              <a:rPr lang="ro-RO" dirty="0" err="1">
                <a:solidFill>
                  <a:schemeClr val="bg1"/>
                </a:solidFill>
              </a:rPr>
              <a:t>inspiraţie</a:t>
            </a:r>
            <a:r>
              <a:rPr lang="ro-RO" dirty="0">
                <a:solidFill>
                  <a:schemeClr val="bg1"/>
                </a:solidFill>
              </a:rPr>
              <a:t> </a:t>
            </a:r>
            <a:r>
              <a:rPr lang="ro-RO" dirty="0" err="1">
                <a:solidFill>
                  <a:schemeClr val="bg1"/>
                </a:solidFill>
              </a:rPr>
              <a:t>şi</a:t>
            </a:r>
            <a:r>
              <a:rPr lang="ro-RO" dirty="0">
                <a:solidFill>
                  <a:schemeClr val="bg1"/>
                </a:solidFill>
              </a:rPr>
              <a:t> </a:t>
            </a:r>
            <a:r>
              <a:rPr lang="ro-RO" dirty="0" err="1">
                <a:solidFill>
                  <a:schemeClr val="bg1"/>
                </a:solidFill>
              </a:rPr>
              <a:t>expiraţie</a:t>
            </a:r>
            <a:r>
              <a:rPr lang="ro-RO" dirty="0">
                <a:solidFill>
                  <a:schemeClr val="bg1"/>
                </a:solidFill>
              </a:rPr>
              <a:t>. </a:t>
            </a:r>
            <a:r>
              <a:rPr lang="ro-RO" dirty="0" err="1">
                <a:solidFill>
                  <a:schemeClr val="bg1"/>
                </a:solidFill>
              </a:rPr>
              <a:t>Articulaţia</a:t>
            </a:r>
            <a:r>
              <a:rPr lang="ro-RO" dirty="0">
                <a:solidFill>
                  <a:schemeClr val="bg1"/>
                </a:solidFill>
              </a:rPr>
              <a:t> </a:t>
            </a:r>
            <a:r>
              <a:rPr lang="ro-RO" dirty="0" err="1">
                <a:solidFill>
                  <a:schemeClr val="bg1"/>
                </a:solidFill>
              </a:rPr>
              <a:t>costo</a:t>
            </a:r>
            <a:r>
              <a:rPr lang="ro-RO" dirty="0">
                <a:solidFill>
                  <a:schemeClr val="bg1"/>
                </a:solidFill>
              </a:rPr>
              <a:t> – vertebrală reprezintă punctul de sprijin, zonele de </a:t>
            </a:r>
            <a:r>
              <a:rPr lang="ro-RO" dirty="0" err="1">
                <a:solidFill>
                  <a:schemeClr val="bg1"/>
                </a:solidFill>
              </a:rPr>
              <a:t>inserţie</a:t>
            </a:r>
            <a:r>
              <a:rPr lang="ro-RO" dirty="0">
                <a:solidFill>
                  <a:schemeClr val="bg1"/>
                </a:solidFill>
              </a:rPr>
              <a:t> a </a:t>
            </a:r>
            <a:r>
              <a:rPr lang="ro-RO" dirty="0" err="1">
                <a:solidFill>
                  <a:schemeClr val="bg1"/>
                </a:solidFill>
              </a:rPr>
              <a:t>muşchiului</a:t>
            </a:r>
            <a:r>
              <a:rPr lang="ro-RO" dirty="0">
                <a:solidFill>
                  <a:schemeClr val="bg1"/>
                </a:solidFill>
              </a:rPr>
              <a:t> pe corpul coastei reprezintă punctul de </a:t>
            </a:r>
            <a:r>
              <a:rPr lang="ro-RO" dirty="0" err="1">
                <a:solidFill>
                  <a:schemeClr val="bg1"/>
                </a:solidFill>
              </a:rPr>
              <a:t>aplicaţie</a:t>
            </a:r>
            <a:r>
              <a:rPr lang="ro-RO" dirty="0">
                <a:solidFill>
                  <a:schemeClr val="bg1"/>
                </a:solidFill>
              </a:rPr>
              <a:t> al </a:t>
            </a:r>
            <a:r>
              <a:rPr lang="ro-RO" dirty="0" err="1">
                <a:solidFill>
                  <a:schemeClr val="bg1"/>
                </a:solidFill>
              </a:rPr>
              <a:t>forţei</a:t>
            </a:r>
            <a:r>
              <a:rPr lang="ro-RO" dirty="0">
                <a:solidFill>
                  <a:schemeClr val="bg1"/>
                </a:solidFill>
              </a:rPr>
              <a:t> active iar partea anterioară a coastelor reprezintă </a:t>
            </a:r>
            <a:r>
              <a:rPr lang="ro-RO" dirty="0" err="1">
                <a:solidFill>
                  <a:schemeClr val="bg1"/>
                </a:solidFill>
              </a:rPr>
              <a:t>rezistenţa</a:t>
            </a:r>
            <a:r>
              <a:rPr lang="ro-RO" dirty="0">
                <a:solidFill>
                  <a:schemeClr val="bg1"/>
                </a:solidFill>
              </a:rPr>
              <a:t>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o-RO" dirty="0">
                <a:solidFill>
                  <a:schemeClr val="bg1"/>
                </a:solidFill>
              </a:rPr>
              <a:t>gamba </a:t>
            </a:r>
            <a:r>
              <a:rPr lang="ro-RO" dirty="0" err="1">
                <a:solidFill>
                  <a:schemeClr val="bg1"/>
                </a:solidFill>
              </a:rPr>
              <a:t>acţionează</a:t>
            </a:r>
            <a:r>
              <a:rPr lang="ro-RO" dirty="0">
                <a:solidFill>
                  <a:schemeClr val="bg1"/>
                </a:solidFill>
              </a:rPr>
              <a:t> ca o pârghie de gradul III, la fotbal, în cazul unui voleu, piciorul nu este fixat pe sol, deci punctul de </a:t>
            </a:r>
            <a:r>
              <a:rPr lang="ro-RO" dirty="0" err="1">
                <a:solidFill>
                  <a:schemeClr val="bg1"/>
                </a:solidFill>
              </a:rPr>
              <a:t>aplicaţie</a:t>
            </a:r>
            <a:r>
              <a:rPr lang="ro-RO" dirty="0">
                <a:solidFill>
                  <a:schemeClr val="bg1"/>
                </a:solidFill>
              </a:rPr>
              <a:t> al </a:t>
            </a:r>
            <a:r>
              <a:rPr lang="ro-RO" dirty="0" err="1">
                <a:solidFill>
                  <a:schemeClr val="bg1"/>
                </a:solidFill>
              </a:rPr>
              <a:t>forţei</a:t>
            </a:r>
            <a:r>
              <a:rPr lang="ro-RO" dirty="0">
                <a:solidFill>
                  <a:schemeClr val="bg1"/>
                </a:solidFill>
              </a:rPr>
              <a:t> active se află la mijloc iar </a:t>
            </a:r>
            <a:r>
              <a:rPr lang="ro-RO" dirty="0" err="1">
                <a:solidFill>
                  <a:schemeClr val="bg1"/>
                </a:solidFill>
              </a:rPr>
              <a:t>rezistenţa</a:t>
            </a:r>
            <a:r>
              <a:rPr lang="ro-RO" dirty="0">
                <a:solidFill>
                  <a:schemeClr val="bg1"/>
                </a:solidFill>
              </a:rPr>
              <a:t> este reprezentată de un ansamblu de </a:t>
            </a:r>
            <a:r>
              <a:rPr lang="ro-RO" dirty="0" err="1">
                <a:solidFill>
                  <a:schemeClr val="bg1"/>
                </a:solidFill>
              </a:rPr>
              <a:t>forţe</a:t>
            </a:r>
            <a:r>
              <a:rPr lang="ro-RO" dirty="0">
                <a:solidFill>
                  <a:schemeClr val="bg1"/>
                </a:solidFill>
              </a:rPr>
              <a:t> (greutatea mingii, greutatea piciorului etc.). Spre exemplu, însumând greutatea piciorului, greutatea gambei, greutatea obiectului lovit (mingii), </a:t>
            </a:r>
            <a:r>
              <a:rPr lang="ro-RO" dirty="0" err="1">
                <a:solidFill>
                  <a:schemeClr val="bg1"/>
                </a:solidFill>
              </a:rPr>
              <a:t>forţa</a:t>
            </a:r>
            <a:r>
              <a:rPr lang="ro-RO" dirty="0">
                <a:solidFill>
                  <a:schemeClr val="bg1"/>
                </a:solidFill>
              </a:rPr>
              <a:t> de </a:t>
            </a:r>
            <a:r>
              <a:rPr lang="ro-RO" dirty="0" err="1">
                <a:solidFill>
                  <a:schemeClr val="bg1"/>
                </a:solidFill>
              </a:rPr>
              <a:t>contracţie</a:t>
            </a:r>
            <a:r>
              <a:rPr lang="ro-RO" dirty="0">
                <a:solidFill>
                  <a:schemeClr val="bg1"/>
                </a:solidFill>
              </a:rPr>
              <a:t> a extensorilor gambei pe coapsă, precum </a:t>
            </a:r>
            <a:r>
              <a:rPr lang="ro-RO" dirty="0" err="1">
                <a:solidFill>
                  <a:schemeClr val="bg1"/>
                </a:solidFill>
              </a:rPr>
              <a:t>şi</a:t>
            </a:r>
            <a:r>
              <a:rPr lang="ro-RO" dirty="0">
                <a:solidFill>
                  <a:schemeClr val="bg1"/>
                </a:solidFill>
              </a:rPr>
              <a:t> valorile </a:t>
            </a:r>
            <a:r>
              <a:rPr lang="ro-RO" dirty="0" err="1">
                <a:solidFill>
                  <a:schemeClr val="bg1"/>
                </a:solidFill>
              </a:rPr>
              <a:t>acceleraţiei</a:t>
            </a:r>
            <a:r>
              <a:rPr lang="ro-RO" dirty="0">
                <a:solidFill>
                  <a:schemeClr val="bg1"/>
                </a:solidFill>
              </a:rPr>
              <a:t> rezultate din pendularea gambei spre înainte, rezultă că o minge de fotbal poate fi lovită cu o </a:t>
            </a:r>
            <a:r>
              <a:rPr lang="ro-RO" dirty="0" err="1">
                <a:solidFill>
                  <a:schemeClr val="bg1"/>
                </a:solidFill>
              </a:rPr>
              <a:t>forţă</a:t>
            </a:r>
            <a:r>
              <a:rPr lang="ro-RO" dirty="0">
                <a:solidFill>
                  <a:schemeClr val="bg1"/>
                </a:solidFill>
              </a:rPr>
              <a:t> de aproximativ 2 </a:t>
            </a:r>
            <a:r>
              <a:rPr lang="ro-RO" i="1" dirty="0" err="1">
                <a:solidFill>
                  <a:schemeClr val="bg1"/>
                </a:solidFill>
              </a:rPr>
              <a:t>kN</a:t>
            </a:r>
            <a:r>
              <a:rPr lang="ro-RO" dirty="0">
                <a:solidFill>
                  <a:schemeClr val="bg1"/>
                </a:solidFill>
              </a:rPr>
              <a:t> chiar de un individ neantrenat;</a:t>
            </a:r>
          </a:p>
        </p:txBody>
      </p:sp>
      <p:pic>
        <p:nvPicPr>
          <p:cNvPr id="8194" name="Imagine 3" descr="0199210896_third-class-lever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00" y="1879600"/>
            <a:ext cx="2540000" cy="3990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394063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o-RO" dirty="0" smtClean="0"/>
              <a:t>FiȘĂ </a:t>
            </a:r>
            <a:r>
              <a:rPr lang="ro-RO" dirty="0"/>
              <a:t>de lucru</a:t>
            </a:r>
          </a:p>
        </p:txBody>
      </p:sp>
      <p:sp>
        <p:nvSpPr>
          <p:cNvPr id="3" name="Substituent număr diapozitiv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4EA087E-52B0-4B09-8AD0-886F2CF26C5C}" type="slidenum">
              <a:rPr lang="ro-RO" smtClean="0"/>
              <a:t>17</a:t>
            </a:fld>
            <a:endParaRPr lang="ro-RO"/>
          </a:p>
        </p:txBody>
      </p:sp>
      <p:sp>
        <p:nvSpPr>
          <p:cNvPr id="9" name="CasetăText 8"/>
          <p:cNvSpPr txBox="1"/>
          <p:nvPr/>
        </p:nvSpPr>
        <p:spPr>
          <a:xfrm>
            <a:off x="876300" y="1879600"/>
            <a:ext cx="812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 err="1">
                <a:solidFill>
                  <a:schemeClr val="bg1"/>
                </a:solidFill>
              </a:rPr>
              <a:t>Stabiliţi</a:t>
            </a:r>
            <a:r>
              <a:rPr lang="ro-RO" dirty="0">
                <a:solidFill>
                  <a:schemeClr val="bg1"/>
                </a:solidFill>
              </a:rPr>
              <a:t> tipul pârghiei în fiecare caz </a:t>
            </a:r>
            <a:r>
              <a:rPr lang="ro-RO" dirty="0" err="1">
                <a:solidFill>
                  <a:schemeClr val="bg1"/>
                </a:solidFill>
              </a:rPr>
              <a:t>şi</a:t>
            </a:r>
            <a:r>
              <a:rPr lang="ro-RO" dirty="0">
                <a:solidFill>
                  <a:schemeClr val="bg1"/>
                </a:solidFill>
              </a:rPr>
              <a:t> </a:t>
            </a:r>
            <a:r>
              <a:rPr lang="ro-RO" dirty="0" err="1">
                <a:solidFill>
                  <a:schemeClr val="bg1"/>
                </a:solidFill>
              </a:rPr>
              <a:t>reprezentaţi</a:t>
            </a:r>
            <a:r>
              <a:rPr lang="ro-RO" dirty="0">
                <a:solidFill>
                  <a:schemeClr val="bg1"/>
                </a:solidFill>
              </a:rPr>
              <a:t>-o grafic :</a:t>
            </a:r>
          </a:p>
        </p:txBody>
      </p:sp>
      <p:pic>
        <p:nvPicPr>
          <p:cNvPr id="9237" name="Imagine 17" descr="0199210896_first-class-lever_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48" y="2347410"/>
            <a:ext cx="1655762" cy="2257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8" name="Imagine 16" descr="0199210896_second-class-lever_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596" y="2390216"/>
            <a:ext cx="1908969" cy="225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39" name="Imagine 13" descr="man-and-lever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661" y="4740012"/>
            <a:ext cx="1881729" cy="1894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0" name="Imagine 14" descr="foarfec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76" y="4787899"/>
            <a:ext cx="1704975" cy="184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1" name="Imagine 11" descr="ck-2308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828" y="4787899"/>
            <a:ext cx="1836737" cy="1846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42" name="Imagine 18" descr="0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661" y="2419820"/>
            <a:ext cx="1881729" cy="221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Tabel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7674269"/>
              </p:ext>
            </p:extLst>
          </p:nvPr>
        </p:nvGraphicFramePr>
        <p:xfrm>
          <a:off x="6653074" y="2971800"/>
          <a:ext cx="5319216" cy="279399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73072">
                  <a:extLst>
                    <a:ext uri="{9D8B030D-6E8A-4147-A177-3AD203B41FA5}">
                      <a16:colId xmlns="" xmlns:a16="http://schemas.microsoft.com/office/drawing/2014/main" val="1869194078"/>
                    </a:ext>
                  </a:extLst>
                </a:gridCol>
                <a:gridCol w="1773072">
                  <a:extLst>
                    <a:ext uri="{9D8B030D-6E8A-4147-A177-3AD203B41FA5}">
                      <a16:colId xmlns="" xmlns:a16="http://schemas.microsoft.com/office/drawing/2014/main" val="2976133780"/>
                    </a:ext>
                  </a:extLst>
                </a:gridCol>
                <a:gridCol w="1773072">
                  <a:extLst>
                    <a:ext uri="{9D8B030D-6E8A-4147-A177-3AD203B41FA5}">
                      <a16:colId xmlns="" xmlns:a16="http://schemas.microsoft.com/office/drawing/2014/main" val="714555969"/>
                    </a:ext>
                  </a:extLst>
                </a:gridCol>
              </a:tblGrid>
              <a:tr h="9313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0">
                          <a:effectLst/>
                        </a:rPr>
                        <a:t> </a:t>
                      </a:r>
                      <a:endParaRPr lang="ro-RO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0">
                          <a:effectLst/>
                        </a:rPr>
                        <a:t> </a:t>
                      </a:r>
                      <a:endParaRPr lang="ro-RO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0">
                          <a:effectLst/>
                        </a:rPr>
                        <a:t> 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100" dirty="0">
                          <a:effectLst/>
                        </a:rPr>
                        <a:t> 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 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619334459"/>
                  </a:ext>
                </a:extLst>
              </a:tr>
              <a:tr h="9313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0">
                          <a:effectLst/>
                        </a:rPr>
                        <a:t> </a:t>
                      </a:r>
                      <a:endParaRPr lang="ro-RO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0">
                          <a:effectLst/>
                        </a:rPr>
                        <a:t> </a:t>
                      </a:r>
                      <a:endParaRPr lang="ro-RO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0">
                          <a:effectLst/>
                        </a:rPr>
                        <a:t> 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 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 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3203419740"/>
                  </a:ext>
                </a:extLst>
              </a:tr>
              <a:tr h="93133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0">
                          <a:effectLst/>
                        </a:rPr>
                        <a:t> </a:t>
                      </a:r>
                      <a:endParaRPr lang="ro-RO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0">
                          <a:effectLst/>
                        </a:rPr>
                        <a:t> </a:t>
                      </a:r>
                      <a:endParaRPr lang="ro-RO" sz="1100">
                        <a:effectLst/>
                      </a:endParaRP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000">
                          <a:effectLst/>
                        </a:rPr>
                        <a:t> 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100">
                          <a:effectLst/>
                        </a:rPr>
                        <a:t> </a:t>
                      </a:r>
                      <a:endParaRPr lang="ro-RO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o-RO" sz="1100" dirty="0">
                          <a:effectLst/>
                        </a:rPr>
                        <a:t> </a:t>
                      </a:r>
                      <a:endParaRPr lang="ro-RO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="" xmlns:a16="http://schemas.microsoft.com/office/drawing/2014/main" val="25641720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448794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>
            <a:spLocks noGrp="1"/>
          </p:cNvSpPr>
          <p:nvPr>
            <p:ph type="title"/>
          </p:nvPr>
        </p:nvSpPr>
        <p:spPr>
          <a:xfrm>
            <a:off x="410218" y="241303"/>
            <a:ext cx="10131423" cy="1456264"/>
          </a:xfrm>
        </p:spPr>
        <p:txBody>
          <a:bodyPr/>
          <a:lstStyle/>
          <a:p>
            <a:r>
              <a:rPr lang="ro-RO" dirty="0"/>
              <a:t>concluzii</a:t>
            </a:r>
          </a:p>
        </p:txBody>
      </p:sp>
      <p:sp>
        <p:nvSpPr>
          <p:cNvPr id="3" name="Substituent număr diapozitiv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4EA087E-52B0-4B09-8AD0-886F2CF26C5C}" type="slidenum">
              <a:rPr lang="ro-RO" smtClean="0"/>
              <a:t>18</a:t>
            </a:fld>
            <a:endParaRPr lang="ro-RO"/>
          </a:p>
        </p:txBody>
      </p:sp>
      <p:sp>
        <p:nvSpPr>
          <p:cNvPr id="4" name="CasetăText 3"/>
          <p:cNvSpPr txBox="1"/>
          <p:nvPr/>
        </p:nvSpPr>
        <p:spPr>
          <a:xfrm>
            <a:off x="558800" y="2184400"/>
            <a:ext cx="97072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o-RO" dirty="0">
                <a:solidFill>
                  <a:schemeClr val="bg1"/>
                </a:solidFill>
              </a:rPr>
              <a:t>1.</a:t>
            </a:r>
            <a:r>
              <a:rPr lang="en-GB" dirty="0" err="1">
                <a:solidFill>
                  <a:schemeClr val="bg1"/>
                </a:solidFill>
              </a:rPr>
              <a:t>În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cadrul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lecţiilor</a:t>
            </a:r>
            <a:r>
              <a:rPr lang="en-GB" dirty="0">
                <a:solidFill>
                  <a:schemeClr val="bg1"/>
                </a:solidFill>
              </a:rPr>
              <a:t> de </a:t>
            </a:r>
            <a:r>
              <a:rPr lang="en-GB" dirty="0" err="1">
                <a:solidFill>
                  <a:schemeClr val="bg1"/>
                </a:solidFill>
              </a:rPr>
              <a:t>fizică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profesorul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trebuie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să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utilizeze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abordarea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interdisciplinară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ori</a:t>
            </a:r>
            <a:r>
              <a:rPr lang="en-GB" dirty="0">
                <a:solidFill>
                  <a:schemeClr val="bg1"/>
                </a:solidFill>
              </a:rPr>
              <a:t> de </a:t>
            </a:r>
            <a:r>
              <a:rPr lang="en-GB" dirty="0" err="1">
                <a:solidFill>
                  <a:schemeClr val="bg1"/>
                </a:solidFill>
              </a:rPr>
              <a:t>câte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ori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conţinutul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lecţiei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permite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acest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lucru</a:t>
            </a:r>
            <a:r>
              <a:rPr lang="en-GB" dirty="0">
                <a:solidFill>
                  <a:schemeClr val="bg1"/>
                </a:solidFill>
              </a:rPr>
              <a:t>, </a:t>
            </a:r>
            <a:r>
              <a:rPr lang="en-GB" dirty="0" err="1">
                <a:solidFill>
                  <a:schemeClr val="bg1"/>
                </a:solidFill>
              </a:rPr>
              <a:t>contribuind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astfel</a:t>
            </a:r>
            <a:r>
              <a:rPr lang="en-GB" dirty="0">
                <a:solidFill>
                  <a:schemeClr val="bg1"/>
                </a:solidFill>
              </a:rPr>
              <a:t> la </a:t>
            </a:r>
            <a:r>
              <a:rPr lang="en-GB" dirty="0" err="1">
                <a:solidFill>
                  <a:schemeClr val="bg1"/>
                </a:solidFill>
              </a:rPr>
              <a:t>formarea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priceperilor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şi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deprinderilor</a:t>
            </a:r>
            <a:r>
              <a:rPr lang="en-GB" dirty="0">
                <a:solidFill>
                  <a:schemeClr val="bg1"/>
                </a:solidFill>
              </a:rPr>
              <a:t> practice, la </a:t>
            </a:r>
            <a:r>
              <a:rPr lang="en-GB" dirty="0" err="1">
                <a:solidFill>
                  <a:schemeClr val="bg1"/>
                </a:solidFill>
              </a:rPr>
              <a:t>creşterea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interesului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pentru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studiul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disciplinelor</a:t>
            </a:r>
            <a:r>
              <a:rPr lang="en-GB" dirty="0">
                <a:solidFill>
                  <a:schemeClr val="bg1"/>
                </a:solidFill>
              </a:rPr>
              <a:t> cu </a:t>
            </a:r>
            <a:r>
              <a:rPr lang="en-GB" dirty="0" err="1">
                <a:solidFill>
                  <a:schemeClr val="bg1"/>
                </a:solidFill>
              </a:rPr>
              <a:t>caracter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ştiinţific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şi</a:t>
            </a:r>
            <a:r>
              <a:rPr lang="en-GB" dirty="0">
                <a:solidFill>
                  <a:schemeClr val="bg1"/>
                </a:solidFill>
              </a:rPr>
              <a:t> la </a:t>
            </a:r>
            <a:r>
              <a:rPr lang="en-GB" dirty="0" err="1">
                <a:solidFill>
                  <a:schemeClr val="bg1"/>
                </a:solidFill>
              </a:rPr>
              <a:t>stimularea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dorinţei</a:t>
            </a:r>
            <a:r>
              <a:rPr lang="en-GB" dirty="0">
                <a:solidFill>
                  <a:schemeClr val="bg1"/>
                </a:solidFill>
              </a:rPr>
              <a:t> de </a:t>
            </a:r>
            <a:r>
              <a:rPr lang="en-GB" dirty="0" err="1">
                <a:solidFill>
                  <a:schemeClr val="bg1"/>
                </a:solidFill>
              </a:rPr>
              <a:t>cunoaştere</a:t>
            </a:r>
            <a:r>
              <a:rPr lang="en-GB" dirty="0">
                <a:solidFill>
                  <a:schemeClr val="bg1"/>
                </a:solidFill>
              </a:rPr>
              <a:t> a </a:t>
            </a:r>
            <a:r>
              <a:rPr lang="en-GB" dirty="0" err="1">
                <a:solidFill>
                  <a:schemeClr val="bg1"/>
                </a:solidFill>
              </a:rPr>
              <a:t>mediului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în</a:t>
            </a:r>
            <a:r>
              <a:rPr lang="en-GB" dirty="0">
                <a:solidFill>
                  <a:schemeClr val="bg1"/>
                </a:solidFill>
              </a:rPr>
              <a:t> care </a:t>
            </a:r>
            <a:r>
              <a:rPr lang="en-GB" dirty="0" err="1">
                <a:solidFill>
                  <a:schemeClr val="bg1"/>
                </a:solidFill>
              </a:rPr>
              <a:t>trăim</a:t>
            </a:r>
            <a:r>
              <a:rPr lang="en-GB" dirty="0">
                <a:solidFill>
                  <a:schemeClr val="bg1"/>
                </a:solidFill>
              </a:rPr>
              <a:t>.</a:t>
            </a:r>
            <a:endParaRPr lang="ro-RO" dirty="0">
              <a:solidFill>
                <a:schemeClr val="bg1"/>
              </a:solidFill>
            </a:endParaRPr>
          </a:p>
          <a:p>
            <a:endParaRPr lang="ro-R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97950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2"/>
          <p:cNvSpPr/>
          <p:nvPr/>
        </p:nvSpPr>
        <p:spPr>
          <a:xfrm>
            <a:off x="2160270" y="1170148"/>
            <a:ext cx="8366760" cy="163121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20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2.Î</a:t>
            </a: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n </a:t>
            </a:r>
            <a:r>
              <a:rPr lang="en-US" sz="2000" b="0" i="0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concluzie</a:t>
            </a:r>
            <a:r>
              <a:rPr lang="en-US" sz="20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“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pentru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ca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interdisciplinaritatea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să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devină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din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deziderat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o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realitate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, e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necesar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ca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planurile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şi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programele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să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fie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realizate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de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către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comisii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interdisciplinare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.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Astfel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,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totul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răm</a:t>
            </a:r>
            <a:r>
              <a:rPr lang="ro-RO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a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ne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doar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la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nivel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de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intenţie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,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iar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la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nivel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formal,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prin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disciplinele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care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funcţionează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într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-o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arie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curriculară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sau</a:t>
            </a:r>
            <a:r>
              <a:rPr lang="en-US" sz="2000" b="0" i="1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 </a:t>
            </a:r>
            <a:r>
              <a:rPr lang="en-US" sz="2000" b="0" i="1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alta</a:t>
            </a:r>
            <a:r>
              <a:rPr lang="en-US" sz="2000" b="0" i="1" u="none" strike="noStrike" kern="1200" cap="none" spc="0" baseline="0" dirty="0" err="1" smtClean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.</a:t>
            </a:r>
            <a:r>
              <a:rPr lang="en-US" sz="2000" b="0" i="1" u="none" strike="noStrike" kern="1200" cap="none" spc="0" baseline="0" dirty="0" smtClean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”</a:t>
            </a:r>
            <a:r>
              <a:rPr lang="ro-RO" sz="2000" b="0" i="1" u="none" strike="noStrike" kern="1200" cap="none" spc="0" baseline="0" dirty="0" smtClean="0">
                <a:solidFill>
                  <a:srgbClr val="FFFFFF"/>
                </a:solidFill>
                <a:uFillTx/>
                <a:latin typeface="Times New Roman" pitchFamily="18"/>
                <a:ea typeface="Times New Roman" pitchFamily="18"/>
              </a:rPr>
              <a:t>(G.Văideanu)</a:t>
            </a:r>
            <a:endParaRPr lang="ro-RO" sz="20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2" descr="Evaluarea didactica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2400300" y="2801363"/>
            <a:ext cx="7229475" cy="384232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Substituent număr diapozitiv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3F2F4B69-C9D3-4903-AD3B-688E857CCF77}" type="slidenum">
              <a:rPr lang="ro-RO" smtClean="0"/>
              <a:t>19</a:t>
            </a:fld>
            <a:endParaRPr lang="ro-RO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o-RO"/>
              <a:t>CUPRINS</a:t>
            </a:r>
          </a:p>
        </p:txBody>
      </p:sp>
      <p:sp>
        <p:nvSpPr>
          <p:cNvPr id="3" name="Substituent conținut 2"/>
          <p:cNvSpPr txBox="1"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o-RO">
                <a:latin typeface="Times New Roman" pitchFamily="18"/>
              </a:rPr>
              <a:t>1. Definirea termenului interdisciplinaritate</a:t>
            </a:r>
          </a:p>
          <a:p>
            <a:pPr lvl="0">
              <a:buNone/>
            </a:pPr>
            <a:r>
              <a:rPr lang="ro-RO">
                <a:latin typeface="Times New Roman" pitchFamily="18"/>
              </a:rPr>
              <a:t>2. Scopul abordării interdisciplinare </a:t>
            </a:r>
          </a:p>
          <a:p>
            <a:pPr lvl="0">
              <a:buNone/>
            </a:pPr>
            <a:r>
              <a:rPr lang="ro-RO">
                <a:latin typeface="Times New Roman" pitchFamily="18"/>
              </a:rPr>
              <a:t>3. Tipuri de interdisciplinaritate</a:t>
            </a:r>
          </a:p>
          <a:p>
            <a:pPr lvl="0">
              <a:buNone/>
            </a:pPr>
            <a:r>
              <a:rPr lang="ro-RO">
                <a:latin typeface="Times New Roman" pitchFamily="18"/>
              </a:rPr>
              <a:t>4. Perspective</a:t>
            </a:r>
          </a:p>
          <a:p>
            <a:pPr lvl="0">
              <a:buNone/>
            </a:pPr>
            <a:r>
              <a:rPr lang="ro-RO">
                <a:latin typeface="Times New Roman" pitchFamily="18"/>
              </a:rPr>
              <a:t>5. Aplicaţii</a:t>
            </a:r>
          </a:p>
          <a:p>
            <a:pPr lvl="0">
              <a:buNone/>
            </a:pPr>
            <a:r>
              <a:rPr lang="ro-RO">
                <a:latin typeface="Times New Roman" pitchFamily="18"/>
              </a:rPr>
              <a:t>6. Bibliografie</a:t>
            </a:r>
          </a:p>
          <a:p>
            <a:pPr lvl="0"/>
            <a:endParaRPr lang="ro-RO"/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D961BBCB-4BAE-48CB-93B0-6DFCAE7071A1}" type="slidenum">
              <a:rPr lang="ro-RO" smtClean="0"/>
              <a:t>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73358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tăText 2"/>
          <p:cNvSpPr txBox="1"/>
          <p:nvPr/>
        </p:nvSpPr>
        <p:spPr>
          <a:xfrm>
            <a:off x="662940" y="1040130"/>
            <a:ext cx="5909309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BIBLIOGRAFIE:</a:t>
            </a: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3F2F4B69-C9D3-4903-AD3B-688E857CCF77}" type="slidenum">
              <a:rPr lang="ro-RO" smtClean="0"/>
              <a:t>20</a:t>
            </a:fld>
            <a:endParaRPr lang="ro-RO"/>
          </a:p>
        </p:txBody>
      </p:sp>
      <p:sp>
        <p:nvSpPr>
          <p:cNvPr id="5" name="CasetăText 4"/>
          <p:cNvSpPr txBox="1"/>
          <p:nvPr/>
        </p:nvSpPr>
        <p:spPr>
          <a:xfrm>
            <a:off x="783771" y="1593669"/>
            <a:ext cx="915706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o-RO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Văideanu</a:t>
            </a:r>
            <a:r>
              <a:rPr lang="en-GB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, George – “</a:t>
            </a:r>
            <a:r>
              <a:rPr lang="en-GB" dirty="0" err="1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Educaţia</a:t>
            </a:r>
            <a:r>
              <a:rPr lang="en-GB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la </a:t>
            </a:r>
            <a:r>
              <a:rPr lang="en-GB" dirty="0" err="1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frontiera</a:t>
            </a:r>
            <a:r>
              <a:rPr lang="en-GB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dirty="0" err="1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dintre</a:t>
            </a:r>
            <a:r>
              <a:rPr lang="en-GB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dirty="0" err="1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milenii</a:t>
            </a:r>
            <a:r>
              <a:rPr lang="en-GB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”, </a:t>
            </a:r>
            <a:r>
              <a:rPr lang="en-GB" dirty="0" err="1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Editura</a:t>
            </a:r>
            <a:r>
              <a:rPr lang="en-GB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dirty="0" err="1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Didactică</a:t>
            </a:r>
            <a:r>
              <a:rPr lang="en-GB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dirty="0" err="1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si</a:t>
            </a:r>
            <a:r>
              <a:rPr lang="en-GB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GB" dirty="0" err="1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Pedagogică</a:t>
            </a:r>
            <a:r>
              <a:rPr lang="en-GB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, </a:t>
            </a:r>
            <a:r>
              <a:rPr lang="en-GB" dirty="0" err="1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Bucureşti</a:t>
            </a:r>
            <a:r>
              <a:rPr lang="en-GB" dirty="0">
                <a:solidFill>
                  <a:schemeClr val="bg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, 1988.</a:t>
            </a:r>
            <a:endParaRPr lang="ro-RO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chemeClr val="bg1"/>
                </a:solidFill>
              </a:rPr>
              <a:t>Hereţiu</a:t>
            </a:r>
            <a:r>
              <a:rPr lang="en-GB" dirty="0">
                <a:solidFill>
                  <a:schemeClr val="bg1"/>
                </a:solidFill>
              </a:rPr>
              <a:t>, D.; </a:t>
            </a:r>
            <a:r>
              <a:rPr lang="en-GB" dirty="0" err="1">
                <a:solidFill>
                  <a:schemeClr val="bg1"/>
                </a:solidFill>
              </a:rPr>
              <a:t>Miuţă</a:t>
            </a:r>
            <a:r>
              <a:rPr lang="en-GB" dirty="0">
                <a:solidFill>
                  <a:schemeClr val="bg1"/>
                </a:solidFill>
              </a:rPr>
              <a:t>, C. </a:t>
            </a:r>
            <a:r>
              <a:rPr lang="en-GB" i="1" dirty="0">
                <a:solidFill>
                  <a:schemeClr val="bg1"/>
                </a:solidFill>
              </a:rPr>
              <a:t>- </a:t>
            </a:r>
            <a:r>
              <a:rPr lang="en-GB" dirty="0" err="1">
                <a:solidFill>
                  <a:schemeClr val="bg1"/>
                </a:solidFill>
              </a:rPr>
              <a:t>Elemente</a:t>
            </a:r>
            <a:r>
              <a:rPr lang="en-GB" dirty="0">
                <a:solidFill>
                  <a:schemeClr val="bg1"/>
                </a:solidFill>
              </a:rPr>
              <a:t> de </a:t>
            </a:r>
            <a:r>
              <a:rPr lang="en-GB" dirty="0" err="1">
                <a:solidFill>
                  <a:schemeClr val="bg1"/>
                </a:solidFill>
              </a:rPr>
              <a:t>biomecanică</a:t>
            </a:r>
            <a:r>
              <a:rPr lang="en-GB" dirty="0">
                <a:solidFill>
                  <a:schemeClr val="bg1"/>
                </a:solidFill>
              </a:rPr>
              <a:t> ale </a:t>
            </a:r>
            <a:r>
              <a:rPr lang="en-GB" dirty="0" err="1">
                <a:solidFill>
                  <a:schemeClr val="bg1"/>
                </a:solidFill>
              </a:rPr>
              <a:t>aparatului</a:t>
            </a:r>
            <a:r>
              <a:rPr lang="en-GB" dirty="0">
                <a:solidFill>
                  <a:schemeClr val="bg1"/>
                </a:solidFill>
              </a:rPr>
              <a:t> locomotor; Ed. Univ. "</a:t>
            </a:r>
            <a:r>
              <a:rPr lang="en-GB" dirty="0" err="1">
                <a:solidFill>
                  <a:schemeClr val="bg1"/>
                </a:solidFill>
              </a:rPr>
              <a:t>Aurel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Vlaicu</a:t>
            </a:r>
            <a:r>
              <a:rPr lang="en-GB" dirty="0">
                <a:solidFill>
                  <a:schemeClr val="bg1"/>
                </a:solidFill>
              </a:rPr>
              <a:t>" Arad, 2007</a:t>
            </a:r>
            <a:endParaRPr lang="ro-RO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* * * - “</a:t>
            </a:r>
            <a:r>
              <a:rPr lang="en-GB" dirty="0" err="1">
                <a:solidFill>
                  <a:schemeClr val="bg1"/>
                </a:solidFill>
              </a:rPr>
              <a:t>Programele</a:t>
            </a:r>
            <a:r>
              <a:rPr lang="en-GB" dirty="0">
                <a:solidFill>
                  <a:schemeClr val="bg1"/>
                </a:solidFill>
              </a:rPr>
              <a:t> de </a:t>
            </a:r>
            <a:r>
              <a:rPr lang="en-GB" dirty="0" err="1">
                <a:solidFill>
                  <a:schemeClr val="bg1"/>
                </a:solidFill>
              </a:rPr>
              <a:t>fizică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în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vigoare</a:t>
            </a:r>
            <a:r>
              <a:rPr lang="en-GB" dirty="0">
                <a:solidFill>
                  <a:schemeClr val="bg1"/>
                </a:solidFill>
              </a:rPr>
              <a:t>. </a:t>
            </a:r>
            <a:endParaRPr lang="ro-RO" dirty="0">
              <a:solidFill>
                <a:schemeClr val="bg1"/>
              </a:solidFill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bg1"/>
                </a:solidFill>
              </a:rPr>
              <a:t> * * * - “</a:t>
            </a:r>
            <a:r>
              <a:rPr lang="en-GB" dirty="0" err="1">
                <a:solidFill>
                  <a:schemeClr val="bg1"/>
                </a:solidFill>
              </a:rPr>
              <a:t>Programele</a:t>
            </a:r>
            <a:r>
              <a:rPr lang="en-GB" dirty="0">
                <a:solidFill>
                  <a:schemeClr val="bg1"/>
                </a:solidFill>
              </a:rPr>
              <a:t> de </a:t>
            </a:r>
            <a:r>
              <a:rPr lang="en-GB" dirty="0" err="1">
                <a:solidFill>
                  <a:schemeClr val="bg1"/>
                </a:solidFill>
              </a:rPr>
              <a:t>biologie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în</a:t>
            </a:r>
            <a:r>
              <a:rPr lang="en-GB" dirty="0">
                <a:solidFill>
                  <a:schemeClr val="bg1"/>
                </a:solidFill>
              </a:rPr>
              <a:t> </a:t>
            </a:r>
            <a:r>
              <a:rPr lang="en-GB" dirty="0" err="1">
                <a:solidFill>
                  <a:schemeClr val="bg1"/>
                </a:solidFill>
              </a:rPr>
              <a:t>vigoare</a:t>
            </a:r>
            <a:endParaRPr lang="ro-RO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/>
          <p:cNvSpPr txBox="1"/>
          <p:nvPr/>
        </p:nvSpPr>
        <p:spPr>
          <a:xfrm>
            <a:off x="902969" y="811530"/>
            <a:ext cx="849249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1. CE ESTE INTERDISCIPLINARITATEA?</a:t>
            </a:r>
          </a:p>
        </p:txBody>
      </p:sp>
      <p:sp>
        <p:nvSpPr>
          <p:cNvPr id="3" name="CasetăText 2"/>
          <p:cNvSpPr txBox="1"/>
          <p:nvPr/>
        </p:nvSpPr>
        <p:spPr>
          <a:xfrm>
            <a:off x="765810" y="1543050"/>
            <a:ext cx="9109710" cy="147733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Interdisciplinaritatea presupune transferul metodelor dintr-o disciplină în alta, căutându-se  teme comune mai multor discipline, care pot conduce la realizarea obiectivelor de învăţare de nivel înalt, a competenţelor transversale (luarea de decizii, rezolvarea de probleme, însuşirea tehnicilor şi metodelor de învăţare eficientă), care, indiferent de disciplină, implică aceleaşi principii, prin utilizarea unor strategii de predare – învăţare bazate pe probleme.</a:t>
            </a:r>
          </a:p>
        </p:txBody>
      </p:sp>
      <p:sp>
        <p:nvSpPr>
          <p:cNvPr id="4" name="Dreptunghi 6"/>
          <p:cNvSpPr/>
          <p:nvPr/>
        </p:nvSpPr>
        <p:spPr>
          <a:xfrm>
            <a:off x="765810" y="3746891"/>
            <a:ext cx="6096003" cy="2336026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4572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învăţarea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devine un proiect personal al elevului, îndrumat, orientat, animat de către </a:t>
            </a:r>
            <a:r>
              <a:rPr lang="ro-RO" dirty="0">
                <a:solidFill>
                  <a:srgbClr val="FFFFFF"/>
                </a:solidFill>
                <a:latin typeface="Calibri"/>
              </a:rPr>
              <a:t>profesor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;</a:t>
            </a:r>
          </a:p>
          <a:p>
            <a:pPr marL="285750" marR="0" lvl="0" indent="-285750" algn="l" defTabSz="4572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învăţarea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devine interesantă, stimulativă, semnificativă;</a:t>
            </a:r>
          </a:p>
          <a:p>
            <a:pPr marL="285750" marR="0" lvl="0" indent="-285750" algn="l" defTabSz="4572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la baza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activităţii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stă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acţiunea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practică, cu finalitate reală;</a:t>
            </a:r>
          </a:p>
          <a:p>
            <a:pPr marL="285750" marR="0" lvl="0" indent="-285750" algn="l" defTabSz="4572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elevii participă pe tot parcursul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activităţilor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desfăşurate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;</a:t>
            </a:r>
          </a:p>
          <a:p>
            <a:pPr marL="285750" marR="0" lvl="0" indent="-285750" algn="l" defTabSz="4572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activităţile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integrate sunt în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opoziţie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cu instruirea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verbalistă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şi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livrescă;</a:t>
            </a:r>
          </a:p>
          <a:p>
            <a:pPr marL="285750" marR="0" lvl="0" indent="-285750" algn="l" defTabSz="4572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accentul cade pe activitatea de grup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Calibri"/>
              </a:rPr>
              <a:t>şi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 nu pe cea cu întreaga clasă;</a:t>
            </a:r>
            <a:endParaRPr lang="en-US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" name="Dreptunghi 7"/>
          <p:cNvSpPr/>
          <p:nvPr/>
        </p:nvSpPr>
        <p:spPr>
          <a:xfrm>
            <a:off x="765810" y="3377555"/>
            <a:ext cx="5079528" cy="36933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Caracteristici şi argumente ale activităţilor integrate:</a:t>
            </a:r>
          </a:p>
        </p:txBody>
      </p:sp>
      <p:sp>
        <p:nvSpPr>
          <p:cNvPr id="6" name="Substituent număr diapozitiv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3F2F4B69-C9D3-4903-AD3B-688E857CCF77}" type="slidenum">
              <a:rPr lang="ro-RO" smtClean="0"/>
              <a:t>3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055408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u 1"/>
          <p:cNvSpPr txBox="1"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ro-RO"/>
              <a:t>2.scopul  activitatilor  interdisciplinare</a:t>
            </a:r>
          </a:p>
        </p:txBody>
      </p:sp>
      <p:sp>
        <p:nvSpPr>
          <p:cNvPr id="3" name="CasetăText 8"/>
          <p:cNvSpPr txBox="1"/>
          <p:nvPr/>
        </p:nvSpPr>
        <p:spPr>
          <a:xfrm>
            <a:off x="685800" y="2446020"/>
            <a:ext cx="8983980" cy="25853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v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1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acumularea de informaţii despre procese şi fenomene care vor fi folosite în anii următori de studiu;</a:t>
            </a:r>
            <a:endParaRPr lang="ro-RO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v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1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clasificarea mai temeinică a unor probleme;</a:t>
            </a:r>
            <a:endParaRPr lang="ro-RO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v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1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învăţare durabilă şi cu sens, prin interacţiuni permanente între discipline, prin relevanţa explicită a competenţelor formate în raport cu nevoile personale, sociale şi profesionale;</a:t>
            </a:r>
            <a:endParaRPr lang="ro-RO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v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1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folosirea cunoştinţelor în contexte diferite, realizarea transferului de informaţii sau de metode de la o disciplină la alta;</a:t>
            </a:r>
            <a:endParaRPr lang="ro-RO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v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1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stimularea funcţiei de sinteză .</a:t>
            </a:r>
            <a:r>
              <a:rPr lang="ro-RO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 </a:t>
            </a:r>
          </a:p>
          <a:p>
            <a:pPr marL="285750" marR="0" lvl="0" indent="-28575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v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Dezvoltarea gandirii critice</a:t>
            </a: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E4EA087E-52B0-4B09-8AD0-886F2CF26C5C}" type="slidenum">
              <a:rPr lang="ro-RO" smtClean="0"/>
              <a:t>4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9114388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reptunghi 1"/>
          <p:cNvSpPr/>
          <p:nvPr/>
        </p:nvSpPr>
        <p:spPr>
          <a:xfrm>
            <a:off x="1188720" y="2607237"/>
            <a:ext cx="8561070" cy="1815879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just" defTabSz="4572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v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2000" b="0" i="0" u="none" strike="noStrike" kern="1200" cap="none" spc="0" baseline="0">
                <a:solidFill>
                  <a:srgbClr val="FFFFFF"/>
                </a:solidFill>
                <a:uFillTx/>
                <a:latin typeface="Times New Roman" pitchFamily="18"/>
              </a:rPr>
              <a:t> interdisciplinaritate centripetă : cu accent pe utilizarea în interacţiune a diferitelor discipline pentru exploatarea unei teme sau pentru formarea unei competenţe integrate;</a:t>
            </a:r>
          </a:p>
          <a:p>
            <a:pPr marL="285750" marR="0" lvl="0" indent="-285750" algn="just" defTabSz="4572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v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o-RO" sz="2000" b="0" i="0" u="none" strike="noStrike" kern="1200" cap="none" spc="0" baseline="0">
              <a:solidFill>
                <a:srgbClr val="FFFFFF"/>
              </a:solidFill>
              <a:uFillTx/>
              <a:latin typeface="Times New Roman" pitchFamily="18"/>
            </a:endParaRPr>
          </a:p>
          <a:p>
            <a:pPr marL="285750" marR="0" lvl="0" indent="-285750" algn="just" defTabSz="4572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v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2000" b="0" i="0" u="none" strike="noStrike" kern="1200" cap="none" spc="0" baseline="0">
                <a:solidFill>
                  <a:srgbClr val="FFFFFF"/>
                </a:solidFill>
                <a:uFillTx/>
                <a:latin typeface="Times New Roman" pitchFamily="18"/>
              </a:rPr>
              <a:t> interdisciplinaritate centrifugă: mută  accentul de pe disciplină  pe cel care învaţă, punând pe primul plan tipurile de achiziţii integrate/interdisciplinare pe care acesta le va dobândi prin învăţare.</a:t>
            </a:r>
          </a:p>
        </p:txBody>
      </p:sp>
      <p:sp>
        <p:nvSpPr>
          <p:cNvPr id="3" name="CasetăText 2"/>
          <p:cNvSpPr txBox="1"/>
          <p:nvPr/>
        </p:nvSpPr>
        <p:spPr>
          <a:xfrm>
            <a:off x="1474470" y="1394460"/>
            <a:ext cx="598932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3.TIPURI DE INTERDISCIPLINARITATE:</a:t>
            </a: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3F2F4B69-C9D3-4903-AD3B-688E857CCF77}" type="slidenum">
              <a:rPr lang="ro-RO" smtClean="0"/>
              <a:t>5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60289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/>
          <p:cNvSpPr txBox="1"/>
          <p:nvPr/>
        </p:nvSpPr>
        <p:spPr>
          <a:xfrm>
            <a:off x="868680" y="1005840"/>
            <a:ext cx="6572249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4.PERSPECTIVE: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o-RO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CasetăText 2"/>
          <p:cNvSpPr txBox="1"/>
          <p:nvPr/>
        </p:nvSpPr>
        <p:spPr>
          <a:xfrm>
            <a:off x="960120" y="2045970"/>
            <a:ext cx="8805672" cy="31947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625477" marR="0" lvl="0" indent="-625477" algn="just" defTabSz="4572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</a:rPr>
              <a:t>un grad aplicativ (de exemplu, metodele fizicii nucleare sunt transferate în medicină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</a:rPr>
              <a:t>şi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</a:rPr>
              <a:t> apare un nou tratament al cancerului);</a:t>
            </a:r>
          </a:p>
          <a:p>
            <a:pPr marR="0" lvl="0" algn="just" defTabSz="4572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o-RO" sz="1800" b="0" i="0" u="none" strike="noStrike" kern="1200" cap="none" spc="0" baseline="0" dirty="0">
              <a:solidFill>
                <a:srgbClr val="FFFFFF"/>
              </a:solidFill>
              <a:uFillTx/>
              <a:latin typeface="Times New Roman" pitchFamily="18"/>
            </a:endParaRPr>
          </a:p>
          <a:p>
            <a:pPr marL="625477" marR="0" lvl="0" indent="-625477" algn="just" defTabSz="4572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</a:rPr>
              <a:t>un grad generator de noi discipline (de exemplu, transferul metodelor matematice în fizică a condus la </a:t>
            </a:r>
            <a:r>
              <a:rPr lang="ro-RO" sz="1800" b="0" i="0" u="none" strike="noStrike" kern="1200" cap="none" spc="0" baseline="0" dirty="0" err="1">
                <a:solidFill>
                  <a:srgbClr val="FFFFFF"/>
                </a:solidFill>
                <a:uFillTx/>
                <a:latin typeface="Times New Roman" pitchFamily="18"/>
              </a:rPr>
              <a:t>apariţia</a:t>
            </a: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</a:rPr>
              <a:t> fizicii matematice).</a:t>
            </a:r>
          </a:p>
          <a:p>
            <a:pPr marR="0" lvl="0" algn="just" defTabSz="4572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o-RO" sz="1800" b="0" i="0" u="none" strike="noStrike" kern="1200" cap="none" spc="0" baseline="0" dirty="0">
              <a:solidFill>
                <a:srgbClr val="FFFFFF"/>
              </a:solidFill>
              <a:uFillTx/>
              <a:latin typeface="Times New Roman" pitchFamily="18"/>
            </a:endParaRPr>
          </a:p>
          <a:p>
            <a:pPr marL="625477" marR="0" lvl="0" indent="-625477" algn="just" defTabSz="4572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dirty="0">
                <a:solidFill>
                  <a:srgbClr val="FFFFFF"/>
                </a:solidFill>
                <a:latin typeface="Times New Roman" pitchFamily="18"/>
              </a:rPr>
              <a:t>Centrarea procesului de instruire pe </a:t>
            </a:r>
            <a:r>
              <a:rPr lang="ro-RO" dirty="0" err="1">
                <a:solidFill>
                  <a:srgbClr val="FFFFFF"/>
                </a:solidFill>
                <a:latin typeface="Times New Roman" pitchFamily="18"/>
              </a:rPr>
              <a:t>invatare</a:t>
            </a:r>
            <a:r>
              <a:rPr lang="ro-RO" dirty="0">
                <a:solidFill>
                  <a:srgbClr val="FFFFFF"/>
                </a:solidFill>
                <a:latin typeface="Times New Roman" pitchFamily="18"/>
              </a:rPr>
              <a:t>, pe elev, </a:t>
            </a:r>
            <a:r>
              <a:rPr lang="ro-RO" dirty="0" err="1">
                <a:solidFill>
                  <a:srgbClr val="FFFFFF"/>
                </a:solidFill>
                <a:latin typeface="Times New Roman" pitchFamily="18"/>
              </a:rPr>
              <a:t>incurajand</a:t>
            </a:r>
            <a:r>
              <a:rPr lang="ro-RO" dirty="0">
                <a:solidFill>
                  <a:srgbClr val="FFFFFF"/>
                </a:solidFill>
                <a:latin typeface="Times New Roman" pitchFamily="18"/>
              </a:rPr>
              <a:t> pedagogiile active si metodologiile participative de </a:t>
            </a:r>
            <a:r>
              <a:rPr lang="ro-RO" dirty="0" err="1">
                <a:solidFill>
                  <a:srgbClr val="FFFFFF"/>
                </a:solidFill>
                <a:latin typeface="Times New Roman" pitchFamily="18"/>
              </a:rPr>
              <a:t>lucrula</a:t>
            </a:r>
            <a:r>
              <a:rPr lang="ro-RO" dirty="0">
                <a:solidFill>
                  <a:srgbClr val="FFFFFF"/>
                </a:solidFill>
                <a:latin typeface="Times New Roman" pitchFamily="18"/>
              </a:rPr>
              <a:t> clasa, cum ar fi lucrul pe centre de interes, </a:t>
            </a:r>
            <a:r>
              <a:rPr lang="ro-RO" dirty="0" err="1">
                <a:solidFill>
                  <a:srgbClr val="FFFFFF"/>
                </a:solidFill>
                <a:latin typeface="Times New Roman" pitchFamily="18"/>
              </a:rPr>
              <a:t>invatarea</a:t>
            </a:r>
            <a:r>
              <a:rPr lang="ro-RO" dirty="0">
                <a:solidFill>
                  <a:srgbClr val="FFFFFF"/>
                </a:solidFill>
                <a:latin typeface="Times New Roman" pitchFamily="18"/>
              </a:rPr>
              <a:t> tematica sau conceptuala</a:t>
            </a:r>
          </a:p>
          <a:p>
            <a:pPr marR="0" lvl="0" algn="just" defTabSz="4572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o-RO" dirty="0">
              <a:solidFill>
                <a:srgbClr val="FFFFFF"/>
              </a:solidFill>
              <a:latin typeface="Times New Roman" pitchFamily="18"/>
            </a:endParaRPr>
          </a:p>
          <a:p>
            <a:pPr marL="625477" marR="0" lvl="0" indent="-625477" algn="just" defTabSz="4572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Times New Roman" pitchFamily="18"/>
              </a:rPr>
              <a:t>Sprijinirea</a:t>
            </a:r>
            <a:r>
              <a:rPr lang="ro-RO" sz="1800" b="0" i="0" u="none" strike="noStrike" kern="1200" cap="none" spc="0" dirty="0">
                <a:solidFill>
                  <a:srgbClr val="FFFFFF"/>
                </a:solidFill>
                <a:uFillTx/>
                <a:latin typeface="Times New Roman" pitchFamily="18"/>
              </a:rPr>
              <a:t> elevilor sa realizeze o </a:t>
            </a:r>
            <a:r>
              <a:rPr lang="ro-RO" sz="1800" b="0" i="0" u="none" strike="noStrike" kern="1200" cap="none" spc="0" dirty="0" err="1">
                <a:solidFill>
                  <a:srgbClr val="FFFFFF"/>
                </a:solidFill>
                <a:uFillTx/>
                <a:latin typeface="Times New Roman" pitchFamily="18"/>
              </a:rPr>
              <a:t>invatare</a:t>
            </a:r>
            <a:r>
              <a:rPr lang="ro-RO" sz="1800" b="0" i="0" u="none" strike="noStrike" kern="1200" cap="none" spc="0" dirty="0">
                <a:solidFill>
                  <a:srgbClr val="FFFFFF"/>
                </a:solidFill>
                <a:uFillTx/>
                <a:latin typeface="Times New Roman" pitchFamily="18"/>
              </a:rPr>
              <a:t> durabila si cu sens, prin </a:t>
            </a:r>
            <a:r>
              <a:rPr lang="ro-RO" sz="1800" b="0" i="0" u="none" strike="noStrike" kern="1200" cap="none" spc="0" dirty="0" err="1">
                <a:solidFill>
                  <a:srgbClr val="FFFFFF"/>
                </a:solidFill>
                <a:uFillTx/>
                <a:latin typeface="Times New Roman" pitchFamily="18"/>
              </a:rPr>
              <a:t>interactiuni</a:t>
            </a:r>
            <a:r>
              <a:rPr lang="ro-RO" sz="1800" b="0" i="0" u="none" strike="noStrike" kern="1200" cap="none" spc="0" dirty="0">
                <a:solidFill>
                  <a:srgbClr val="FFFFFF"/>
                </a:solidFill>
                <a:uFillTx/>
                <a:latin typeface="Times New Roman" pitchFamily="18"/>
              </a:rPr>
              <a:t> permanente intre </a:t>
            </a:r>
            <a:r>
              <a:rPr lang="ro-RO" sz="1800" b="0" i="0" u="none" strike="noStrike" kern="1200" cap="none" spc="0" dirty="0" err="1">
                <a:solidFill>
                  <a:srgbClr val="FFFFFF"/>
                </a:solidFill>
                <a:uFillTx/>
                <a:latin typeface="Times New Roman" pitchFamily="18"/>
              </a:rPr>
              <a:t>disciplinesi</a:t>
            </a:r>
            <a:r>
              <a:rPr lang="ro-RO" sz="1800" b="0" i="0" u="none" strike="noStrike" kern="1200" cap="none" spc="0" dirty="0">
                <a:solidFill>
                  <a:srgbClr val="FFFFFF"/>
                </a:solidFill>
                <a:uFillTx/>
                <a:latin typeface="Times New Roman" pitchFamily="18"/>
              </a:rPr>
              <a:t> prin relevanta explicita a competentelor formate in raport cu nevoile personale, sociale, profesionale</a:t>
            </a:r>
          </a:p>
          <a:p>
            <a:pPr marL="625477" marR="0" lvl="0" indent="-625477" algn="just" defTabSz="4572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Ø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o-RO" sz="1800" b="0" i="0" u="none" strike="noStrike" kern="1200" cap="none" spc="0" baseline="0" dirty="0">
              <a:solidFill>
                <a:srgbClr val="FFFFFF"/>
              </a:solidFill>
              <a:uFillTx/>
              <a:latin typeface="Times New Roman" pitchFamily="18"/>
            </a:endParaRP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3F2F4B69-C9D3-4903-AD3B-688E857CCF77}" type="slidenum">
              <a:rPr lang="ro-RO" smtClean="0"/>
              <a:t>6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772935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tăText 1"/>
          <p:cNvSpPr txBox="1"/>
          <p:nvPr/>
        </p:nvSpPr>
        <p:spPr>
          <a:xfrm>
            <a:off x="1005840" y="754380"/>
            <a:ext cx="355473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5. APLICATII</a:t>
            </a:r>
          </a:p>
        </p:txBody>
      </p:sp>
      <p:sp>
        <p:nvSpPr>
          <p:cNvPr id="3" name="CasetăText 2"/>
          <p:cNvSpPr txBox="1"/>
          <p:nvPr/>
        </p:nvSpPr>
        <p:spPr>
          <a:xfrm>
            <a:off x="609593" y="1365317"/>
            <a:ext cx="4636766" cy="20313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5.1 ABORDAREA INTERDISCIPLINARA DIN PERSPECTIVA PROFESORULUI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o-RO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5.2 ABORDAREA INTERDISCIPLINARA DIN PERSPECTIVA ELEVULUI</a:t>
            </a: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ro-RO" sz="1800" b="0" i="0" u="none" strike="noStrike" kern="1200" cap="none" spc="0" baseline="0" dirty="0">
              <a:solidFill>
                <a:srgbClr val="FFFFFF"/>
              </a:solidFill>
              <a:uFillTx/>
              <a:latin typeface="Calibri"/>
            </a:endParaRPr>
          </a:p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 dirty="0">
                <a:solidFill>
                  <a:srgbClr val="FFFFFF"/>
                </a:solidFill>
                <a:uFillTx/>
                <a:latin typeface="Calibri"/>
              </a:rPr>
              <a:t>5.3 EXEMPLU DE BUNA PRACTICA</a:t>
            </a:r>
          </a:p>
        </p:txBody>
      </p:sp>
      <p:pic>
        <p:nvPicPr>
          <p:cNvPr id="4" name="Picture 2" descr="Imagini pentru interdisciplinaritate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652009" y="1588770"/>
            <a:ext cx="7376967" cy="4958141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Substituent număr diapozitiv 4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3F2F4B69-C9D3-4903-AD3B-688E857CCF77}" type="slidenum">
              <a:rPr lang="ro-RO" smtClean="0"/>
              <a:t>7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3608089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reeaza.com/files/didactica-pedagogie/584_poze/image013.gif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055117" y="788670"/>
            <a:ext cx="9669075" cy="606932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CasetăText 3"/>
          <p:cNvSpPr txBox="1"/>
          <p:nvPr/>
        </p:nvSpPr>
        <p:spPr>
          <a:xfrm>
            <a:off x="2068830" y="228600"/>
            <a:ext cx="731520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5.1 Abordarea interdisciplinaritatii din punct de vedere al profesorului</a:t>
            </a: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3F2F4B69-C9D3-4903-AD3B-688E857CCF77}" type="slidenum">
              <a:rPr lang="ro-RO" smtClean="0"/>
              <a:t>8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4293162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creeaza.com/files/didactica-pedagogie/584_poze/image014.gif">
            <a:extLst>
              <a:ext uri="{FF2B5EF4-FFF2-40B4-BE49-F238E27FC236}">
                <a16:creationId xmlns="" xmlns:a16="http://schemas.microsoft.com/office/drawing/2014/main" id="{00000000-0000-0000-0000-00000000000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363032" y="1074420"/>
            <a:ext cx="8786807" cy="558641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CasetăText 1"/>
          <p:cNvSpPr txBox="1"/>
          <p:nvPr/>
        </p:nvSpPr>
        <p:spPr>
          <a:xfrm>
            <a:off x="1634490" y="377190"/>
            <a:ext cx="756666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4572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ro-RO" sz="1800" b="0" i="0" u="none" strike="noStrike" kern="1200" cap="none" spc="0" baseline="0">
                <a:solidFill>
                  <a:srgbClr val="FFFFFF"/>
                </a:solidFill>
                <a:uFillTx/>
                <a:latin typeface="Calibri"/>
              </a:rPr>
              <a:t>5.2 Abordarea interdisciplinaritatii din perspectiva elevului:</a:t>
            </a:r>
          </a:p>
        </p:txBody>
      </p:sp>
      <p:sp>
        <p:nvSpPr>
          <p:cNvPr id="4" name="Substituent număr diapozitiv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3F2F4B69-C9D3-4903-AD3B-688E857CCF77}" type="slidenum">
              <a:rPr lang="ro-RO" smtClean="0"/>
              <a:t>9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3781913592"/>
      </p:ext>
    </p:extLst>
  </p:cSld>
  <p:clrMapOvr>
    <a:masterClrMapping/>
  </p:clrMapOvr>
</p:sld>
</file>

<file path=ppt/theme/theme1.xml><?xml version="1.0" encoding="utf-8"?>
<a:theme xmlns:a="http://schemas.openxmlformats.org/drawingml/2006/main" name="Celes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ă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TM03457452%5b%5bfn=Ceresc%5d%5d</Template>
  <TotalTime>269</TotalTime>
  <Words>1282</Words>
  <Application>Microsoft Office PowerPoint</Application>
  <PresentationFormat>Custom</PresentationFormat>
  <Paragraphs>122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Celest</vt:lpstr>
      <vt:lpstr>ABORDAREA INTERDISCIPLINARĂ A  mecanismelor simple</vt:lpstr>
      <vt:lpstr>CUPRINS</vt:lpstr>
      <vt:lpstr>PowerPoint Presentation</vt:lpstr>
      <vt:lpstr>2.scopul  activitatilor  interdisciplinare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Exemple de bune practice abordarea interdisciplinarĂ  a mecanismelor simple-pÂrghia</vt:lpstr>
      <vt:lpstr>PÂrghia de genul i În fizicĂ</vt:lpstr>
      <vt:lpstr>PÂrghia de genul i În biologie</vt:lpstr>
      <vt:lpstr>PÂrghia de genul ii În fizicĂ</vt:lpstr>
      <vt:lpstr>PÂrghia de genul ii În biologie</vt:lpstr>
      <vt:lpstr>PÂrghia de genul iii În fizicĂ</vt:lpstr>
      <vt:lpstr>PÂrghia de genul iii În biologie</vt:lpstr>
      <vt:lpstr>FiȘĂ de lucru</vt:lpstr>
      <vt:lpstr>concluzii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ABORDAREA INTERDISCIPLINARA A STIINTELOR NATURII</dc:title>
  <dc:creator>kids on the block</dc:creator>
  <cp:lastModifiedBy>Fizica</cp:lastModifiedBy>
  <cp:revision>31</cp:revision>
  <dcterms:created xsi:type="dcterms:W3CDTF">2017-03-25T18:14:16Z</dcterms:created>
  <dcterms:modified xsi:type="dcterms:W3CDTF">2019-01-13T18:17:00Z</dcterms:modified>
</cp:coreProperties>
</file>