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8" r:id="rId4"/>
    <p:sldId id="257" r:id="rId5"/>
    <p:sldId id="261" r:id="rId6"/>
    <p:sldId id="262" r:id="rId7"/>
    <p:sldId id="260" r:id="rId8"/>
    <p:sldId id="263" r:id="rId9"/>
    <p:sldId id="266" r:id="rId10"/>
    <p:sldId id="264" r:id="rId11"/>
    <p:sldId id="265"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1/28/2018</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advClick="0" advTm="25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advClick="0" advTm="2500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advClick="0" advTm="2500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advClick="0" advTm="25000">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advClick="0" advTm="2500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advClick="0" advTm="2500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advClick="0" advTm="2500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advClick="0" advTm="25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advClick="0" advTm="2500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advClick="0" advTm="2500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advClick="0" advTm="25000">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1/28/2018</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Click="0" advTm="25000">
    <p:wedge/>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istoriiregasite.wordpress.com/2012/02/05/educatia-in-roma-antica/" TargetMode="External"/><Relationship Id="rId2" Type="http://schemas.openxmlformats.org/officeDocument/2006/relationships/hyperlink" Target="https://ro.wikipedia.org/wiki/Roma_Antic%C4%83" TargetMode="External"/><Relationship Id="rId1" Type="http://schemas.openxmlformats.org/officeDocument/2006/relationships/slideLayout" Target="../slideLayouts/slideLayout2.xml"/><Relationship Id="rId6" Type="http://schemas.openxmlformats.org/officeDocument/2006/relationships/hyperlink" Target="https://commons.m.wikimedia.org/wiki/Main_Page" TargetMode="External"/><Relationship Id="rId5" Type="http://schemas.openxmlformats.org/officeDocument/2006/relationships/hyperlink" Target="https://www.historia.ro/sectiune/general/articol/jucariile-si-jocurile-greco-romanilor-o-poarta-de-intrare-in-societate" TargetMode="External"/><Relationship Id="rId4" Type="http://schemas.openxmlformats.org/officeDocument/2006/relationships/hyperlink" Target="http://istorie-edu.ro/istoriee/Ist_misc/Dict_C/exp_A.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00"/>
            <a:ext cx="7772400" cy="762000"/>
          </a:xfrm>
        </p:spPr>
        <p:txBody>
          <a:bodyPr>
            <a:normAutofit fontScale="90000"/>
          </a:bodyPr>
          <a:lstStyle/>
          <a:p>
            <a:r>
              <a:rPr lang="ro-RO" b="1" dirty="0" smtClean="0">
                <a:latin typeface="Century Schoolbook" pitchFamily="18" charset="0"/>
              </a:rPr>
              <a:t>Educația în Roma antică</a:t>
            </a:r>
            <a:endParaRPr lang="ro-RO" b="1" dirty="0">
              <a:latin typeface="Century Schoolbook" pitchFamily="18" charset="0"/>
            </a:endParaRPr>
          </a:p>
        </p:txBody>
      </p:sp>
      <p:sp>
        <p:nvSpPr>
          <p:cNvPr id="3" name="Subtitle 2"/>
          <p:cNvSpPr>
            <a:spLocks noGrp="1"/>
          </p:cNvSpPr>
          <p:nvPr>
            <p:ph type="subTitle" idx="1"/>
          </p:nvPr>
        </p:nvSpPr>
        <p:spPr>
          <a:xfrm>
            <a:off x="990600" y="1905000"/>
            <a:ext cx="7010400" cy="4038600"/>
          </a:xfrm>
        </p:spPr>
        <p:txBody>
          <a:bodyPr>
            <a:normAutofit/>
          </a:bodyPr>
          <a:lstStyle/>
          <a:p>
            <a:endParaRPr lang="ro-RO" dirty="0"/>
          </a:p>
        </p:txBody>
      </p:sp>
      <p:sp>
        <p:nvSpPr>
          <p:cNvPr id="7" name="Rectangle 6"/>
          <p:cNvSpPr/>
          <p:nvPr/>
        </p:nvSpPr>
        <p:spPr>
          <a:xfrm>
            <a:off x="914400" y="6019801"/>
            <a:ext cx="7620000" cy="400110"/>
          </a:xfrm>
          <a:prstGeom prst="rect">
            <a:avLst/>
          </a:prstGeom>
        </p:spPr>
        <p:txBody>
          <a:bodyPr wrap="square">
            <a:spAutoFit/>
          </a:bodyPr>
          <a:lstStyle/>
          <a:p>
            <a:r>
              <a:rPr lang="ro-RO" sz="2000" dirty="0" smtClean="0"/>
              <a:t>Profesor: Stan </a:t>
            </a:r>
            <a:r>
              <a:rPr lang="ro-RO" sz="2000" dirty="0" smtClean="0"/>
              <a:t>Stoica, Școala Gimnazială nr. 1, 1 Decembrie</a:t>
            </a:r>
            <a:endParaRPr lang="ro-RO" sz="2000" dirty="0"/>
          </a:p>
        </p:txBody>
      </p:sp>
      <p:pic>
        <p:nvPicPr>
          <p:cNvPr id="8" name="Picture 7" descr="ROME, ITALY - JANUARY 21, 2010: Colosseum and Arch of Constantin Editorial Photo"/>
          <p:cNvPicPr/>
          <p:nvPr/>
        </p:nvPicPr>
        <p:blipFill>
          <a:blip r:embed="rId2" cstate="print"/>
          <a:srcRect/>
          <a:stretch>
            <a:fillRect/>
          </a:stretch>
        </p:blipFill>
        <p:spPr bwMode="auto">
          <a:xfrm>
            <a:off x="838201" y="1600200"/>
            <a:ext cx="7162800" cy="4343400"/>
          </a:xfrm>
          <a:prstGeom prst="rect">
            <a:avLst/>
          </a:prstGeom>
          <a:noFill/>
          <a:ln w="9525">
            <a:noFill/>
            <a:miter lim="800000"/>
            <a:headEnd/>
            <a:tailEnd/>
          </a:ln>
        </p:spPr>
      </p:pic>
    </p:spTree>
  </p:cSld>
  <p:clrMapOvr>
    <a:masterClrMapping/>
  </p:clrMapOvr>
  <p:transition advClick="0" advTm="25000">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ro-RO" b="1" dirty="0" smtClean="0"/>
              <a:t>Concluzii</a:t>
            </a:r>
            <a:endParaRPr lang="ro-RO" b="1" dirty="0"/>
          </a:p>
        </p:txBody>
      </p:sp>
      <p:sp>
        <p:nvSpPr>
          <p:cNvPr id="3" name="Content Placeholder 2"/>
          <p:cNvSpPr>
            <a:spLocks noGrp="1"/>
          </p:cNvSpPr>
          <p:nvPr>
            <p:ph idx="1"/>
          </p:nvPr>
        </p:nvSpPr>
        <p:spPr>
          <a:xfrm>
            <a:off x="457200" y="1066800"/>
            <a:ext cx="8229600" cy="5242560"/>
          </a:xfrm>
        </p:spPr>
        <p:txBody>
          <a:bodyPr>
            <a:noAutofit/>
          </a:bodyPr>
          <a:lstStyle/>
          <a:p>
            <a:r>
              <a:rPr lang="ro-RO" sz="2400" dirty="0" smtClean="0"/>
              <a:t>Educația prin intermediul școlii este specifică tuturor societăților civilizate. De aceea, școlile au apărut în Antichitate, atunci când au apărut scrierea, statul și orașele;</a:t>
            </a:r>
          </a:p>
          <a:p>
            <a:r>
              <a:rPr lang="ro-RO" sz="2400" dirty="0" smtClean="0"/>
              <a:t>Accesul la educație depindea de condiția socială și de gen (existau școli publice doar pentru băieți); </a:t>
            </a:r>
            <a:endParaRPr lang="ro-RO" sz="2400" dirty="0" smtClean="0"/>
          </a:p>
          <a:p>
            <a:r>
              <a:rPr lang="ro-RO" sz="2400" dirty="0" smtClean="0"/>
              <a:t>Romanii, mai ales patricienii, acordau importanță educației, care trebuia să formeze </a:t>
            </a:r>
            <a:r>
              <a:rPr lang="ro-RO" sz="2400" dirty="0" smtClean="0"/>
              <a:t>cetățeni; </a:t>
            </a:r>
            <a:endParaRPr lang="ro-RO" sz="2400" dirty="0" smtClean="0"/>
          </a:p>
          <a:p>
            <a:r>
              <a:rPr lang="ro-RO" sz="2400" dirty="0" smtClean="0"/>
              <a:t>Oamenii culți erau respectați; o calitate deosebită a unei persoane publice era </a:t>
            </a:r>
            <a:r>
              <a:rPr lang="ro-RO" sz="2400" b="1" dirty="0" smtClean="0"/>
              <a:t>oratoria</a:t>
            </a:r>
            <a:r>
              <a:rPr lang="ro-RO" sz="2400" dirty="0" smtClean="0"/>
              <a:t>;</a:t>
            </a:r>
          </a:p>
          <a:p>
            <a:r>
              <a:rPr lang="ro-RO" sz="2400" dirty="0" smtClean="0"/>
              <a:t>Alături de educația prin școală a existat și o educație ”nonformală”, prin joc, în toate timpurile și locurile; prin aceasta, copiii învață conviețuirea în societate și respectarea regulilor.</a:t>
            </a:r>
            <a:endParaRPr lang="ro-RO" sz="2400" dirty="0"/>
          </a:p>
        </p:txBody>
      </p:sp>
    </p:spTree>
  </p:cSld>
  <p:clrMapOvr>
    <a:masterClrMapping/>
  </p:clrMapOvr>
  <p:transition advClick="0" advTm="25000">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b="1" dirty="0" smtClean="0"/>
              <a:t>Aplicații</a:t>
            </a:r>
            <a:endParaRPr lang="ro-RO" dirty="0"/>
          </a:p>
        </p:txBody>
      </p:sp>
      <p:sp>
        <p:nvSpPr>
          <p:cNvPr id="3" name="Content Placeholder 2"/>
          <p:cNvSpPr>
            <a:spLocks noGrp="1"/>
          </p:cNvSpPr>
          <p:nvPr>
            <p:ph idx="1"/>
          </p:nvPr>
        </p:nvSpPr>
        <p:spPr/>
        <p:txBody>
          <a:bodyPr>
            <a:normAutofit/>
          </a:bodyPr>
          <a:lstStyle/>
          <a:p>
            <a:pPr marL="651510" indent="-514350">
              <a:buFont typeface="+mj-lt"/>
              <a:buAutoNum type="arabicPeriod"/>
            </a:pPr>
            <a:r>
              <a:rPr lang="en-US" b="1" dirty="0" err="1" smtClean="0"/>
              <a:t>Simulați</a:t>
            </a:r>
            <a:r>
              <a:rPr lang="en-US" b="1" dirty="0" smtClean="0"/>
              <a:t> </a:t>
            </a:r>
            <a:r>
              <a:rPr lang="en-US" b="1" dirty="0" err="1" smtClean="0"/>
              <a:t>în</a:t>
            </a:r>
            <a:r>
              <a:rPr lang="en-US" b="1" dirty="0" smtClean="0"/>
              <a:t> </a:t>
            </a:r>
            <a:r>
              <a:rPr lang="en-US" b="1" dirty="0" err="1" smtClean="0"/>
              <a:t>clasă</a:t>
            </a:r>
            <a:r>
              <a:rPr lang="en-US" b="1" dirty="0" smtClean="0"/>
              <a:t> </a:t>
            </a:r>
            <a:r>
              <a:rPr lang="en-US" b="1" dirty="0" err="1" smtClean="0"/>
              <a:t>jocul</a:t>
            </a:r>
            <a:r>
              <a:rPr lang="en-US" b="1" dirty="0" smtClean="0"/>
              <a:t> ”de-a </a:t>
            </a:r>
            <a:r>
              <a:rPr lang="en-US" b="1" dirty="0" err="1" smtClean="0"/>
              <a:t>senatorii</a:t>
            </a:r>
            <a:r>
              <a:rPr lang="en-US" b="1" dirty="0" smtClean="0"/>
              <a:t>”. </a:t>
            </a:r>
            <a:r>
              <a:rPr lang="en-US" b="1" dirty="0" err="1" smtClean="0"/>
              <a:t>Imaginați-vă</a:t>
            </a:r>
            <a:r>
              <a:rPr lang="en-US" b="1" dirty="0" smtClean="0"/>
              <a:t> </a:t>
            </a:r>
            <a:r>
              <a:rPr lang="en-US" b="1" dirty="0" err="1" smtClean="0"/>
              <a:t>că</a:t>
            </a:r>
            <a:r>
              <a:rPr lang="en-US" b="1" dirty="0" smtClean="0"/>
              <a:t> </a:t>
            </a:r>
            <a:r>
              <a:rPr lang="ro-RO" b="1" dirty="0" smtClean="0"/>
              <a:t>sunteți în </a:t>
            </a:r>
            <a:r>
              <a:rPr lang="en-US" b="1" dirty="0" err="1" smtClean="0"/>
              <a:t>Senat</a:t>
            </a:r>
            <a:r>
              <a:rPr lang="ro-RO" b="1" dirty="0" smtClean="0"/>
              <a:t>ul</a:t>
            </a:r>
            <a:r>
              <a:rPr lang="en-US" b="1" dirty="0" smtClean="0"/>
              <a:t> </a:t>
            </a:r>
            <a:r>
              <a:rPr lang="ro-RO" b="1" dirty="0" smtClean="0"/>
              <a:t>roman și că se </a:t>
            </a:r>
            <a:r>
              <a:rPr lang="en-US" b="1" dirty="0" err="1" smtClean="0"/>
              <a:t>discută</a:t>
            </a:r>
            <a:r>
              <a:rPr lang="en-US" b="1" dirty="0" smtClean="0"/>
              <a:t> </a:t>
            </a:r>
            <a:r>
              <a:rPr lang="en-US" b="1" dirty="0" err="1" smtClean="0"/>
              <a:t>despre</a:t>
            </a:r>
            <a:r>
              <a:rPr lang="en-US" b="1" dirty="0" smtClean="0"/>
              <a:t> </a:t>
            </a:r>
            <a:r>
              <a:rPr lang="ro-RO" b="1" dirty="0" smtClean="0"/>
              <a:t>școlile publice și despre </a:t>
            </a:r>
            <a:r>
              <a:rPr lang="en-US" b="1" dirty="0" err="1" smtClean="0"/>
              <a:t>educația</a:t>
            </a:r>
            <a:r>
              <a:rPr lang="en-US" b="1" dirty="0" smtClean="0"/>
              <a:t> </a:t>
            </a:r>
            <a:r>
              <a:rPr lang="en-US" b="1" dirty="0" err="1" smtClean="0"/>
              <a:t>copiilor</a:t>
            </a:r>
            <a:r>
              <a:rPr lang="en-US" b="1" dirty="0" smtClean="0"/>
              <a:t>. </a:t>
            </a:r>
            <a:r>
              <a:rPr lang="en-US" b="1" dirty="0" err="1" smtClean="0"/>
              <a:t>Ce</a:t>
            </a:r>
            <a:r>
              <a:rPr lang="en-US" b="1" dirty="0" smtClean="0"/>
              <a:t> </a:t>
            </a:r>
            <a:r>
              <a:rPr lang="en-US" b="1" dirty="0" err="1" smtClean="0"/>
              <a:t>propuneri</a:t>
            </a:r>
            <a:r>
              <a:rPr lang="en-US" b="1" dirty="0" smtClean="0"/>
              <a:t> </a:t>
            </a:r>
            <a:r>
              <a:rPr lang="ro-RO" b="1" dirty="0" smtClean="0"/>
              <a:t>de îmbunătățire a educației </a:t>
            </a:r>
            <a:r>
              <a:rPr lang="en-US" b="1" dirty="0" smtClean="0"/>
              <a:t>a</a:t>
            </a:r>
            <a:r>
              <a:rPr lang="ro-RO" b="1" dirty="0" smtClean="0"/>
              <a:t>ți</a:t>
            </a:r>
            <a:r>
              <a:rPr lang="en-US" b="1" dirty="0" smtClean="0"/>
              <a:t> face?</a:t>
            </a:r>
            <a:endParaRPr lang="ro-RO" b="1" dirty="0" smtClean="0"/>
          </a:p>
          <a:p>
            <a:pPr marL="651510" indent="-514350">
              <a:buFont typeface="+mj-lt"/>
              <a:buAutoNum type="arabicPeriod"/>
            </a:pPr>
            <a:r>
              <a:rPr lang="ro-RO" b="1" dirty="0" smtClean="0"/>
              <a:t>Exersați </a:t>
            </a:r>
            <a:r>
              <a:rPr lang="ro-RO" b="1" dirty="0" smtClean="0"/>
              <a:t>în </a:t>
            </a:r>
            <a:r>
              <a:rPr lang="ro-RO" b="1" dirty="0" smtClean="0"/>
              <a:t>clasă unul dintre jocurile cu </a:t>
            </a:r>
            <a:r>
              <a:rPr lang="ro-RO" b="1" dirty="0" smtClean="0"/>
              <a:t>nucile</a:t>
            </a:r>
            <a:r>
              <a:rPr lang="ro-RO" b="1" dirty="0" smtClean="0"/>
              <a:t>; puteți găsi regulile jocului tastând într-un motor de căutare cuvintele-cheie ”jocul cu nucile la romani”.</a:t>
            </a:r>
            <a:endParaRPr lang="ro-RO" b="1" dirty="0" smtClean="0"/>
          </a:p>
          <a:p>
            <a:endParaRPr lang="ro-RO" dirty="0" smtClean="0"/>
          </a:p>
          <a:p>
            <a:endParaRPr lang="ro-RO" dirty="0" smtClean="0"/>
          </a:p>
          <a:p>
            <a:endParaRPr lang="ro-RO" dirty="0"/>
          </a:p>
        </p:txBody>
      </p:sp>
    </p:spTree>
  </p:cSld>
  <p:clrMapOvr>
    <a:masterClrMapping/>
  </p:clrMapOvr>
  <p:transition advClick="0" advTm="25000">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Surse</a:t>
            </a:r>
            <a:endParaRPr lang="ro-RO" dirty="0"/>
          </a:p>
        </p:txBody>
      </p:sp>
      <p:sp>
        <p:nvSpPr>
          <p:cNvPr id="3" name="Content Placeholder 2"/>
          <p:cNvSpPr>
            <a:spLocks noGrp="1"/>
          </p:cNvSpPr>
          <p:nvPr>
            <p:ph idx="1"/>
          </p:nvPr>
        </p:nvSpPr>
        <p:spPr/>
        <p:txBody>
          <a:bodyPr>
            <a:normAutofit fontScale="77500" lnSpcReduction="20000"/>
          </a:bodyPr>
          <a:lstStyle/>
          <a:p>
            <a:pPr>
              <a:buNone/>
            </a:pPr>
            <a:r>
              <a:rPr lang="ro-RO" dirty="0" smtClean="0"/>
              <a:t>Bibliografie:</a:t>
            </a:r>
          </a:p>
          <a:p>
            <a:r>
              <a:rPr lang="ro-RO" dirty="0" smtClean="0"/>
              <a:t>Ovidiu Drimba,</a:t>
            </a:r>
            <a:r>
              <a:rPr lang="ro-RO" i="1" dirty="0" smtClean="0"/>
              <a:t> Istoria culturii şi civilizaţiei</a:t>
            </a:r>
            <a:r>
              <a:rPr lang="ro-RO" dirty="0" smtClean="0"/>
              <a:t>, vol. III, Ed. Saeculum, Bucureşti, 2003.</a:t>
            </a:r>
          </a:p>
          <a:p>
            <a:r>
              <a:rPr lang="ro-RO" dirty="0" smtClean="0"/>
              <a:t>Alberto Angela, </a:t>
            </a:r>
            <a:r>
              <a:rPr lang="ro-RO" i="1" dirty="0" smtClean="0"/>
              <a:t>O zi în Roma antică. Secrete și curiozități</a:t>
            </a:r>
            <a:r>
              <a:rPr lang="ro-RO" dirty="0" smtClean="0"/>
              <a:t>, Editura Corint, București, 2016.</a:t>
            </a:r>
          </a:p>
          <a:p>
            <a:pPr>
              <a:buNone/>
            </a:pPr>
            <a:r>
              <a:rPr lang="ro-RO" dirty="0" smtClean="0"/>
              <a:t>Site-uri:</a:t>
            </a:r>
          </a:p>
          <a:p>
            <a:r>
              <a:rPr lang="ro-RO" dirty="0" smtClean="0">
                <a:hlinkClick r:id="rId2"/>
              </a:rPr>
              <a:t>https://ro.wikipedia.org/wiki/Roma_Antic%C4%83</a:t>
            </a:r>
            <a:endParaRPr lang="ro-RO" dirty="0" smtClean="0"/>
          </a:p>
          <a:p>
            <a:r>
              <a:rPr lang="ro-RO" dirty="0" smtClean="0">
                <a:hlinkClick r:id="rId3"/>
              </a:rPr>
              <a:t>https://istoriiregasite.wordpress.com/2012/02/05/educatia-in-roma-antica/</a:t>
            </a:r>
            <a:endParaRPr lang="ro-RO" dirty="0" smtClean="0"/>
          </a:p>
          <a:p>
            <a:r>
              <a:rPr lang="ro-RO" dirty="0" smtClean="0">
                <a:hlinkClick r:id="rId4"/>
              </a:rPr>
              <a:t>http://istorie-edu.ro/istoriee/Ist_misc/Dict_C/exp_A.html</a:t>
            </a:r>
            <a:endParaRPr lang="ro-RO" dirty="0" smtClean="0"/>
          </a:p>
          <a:p>
            <a:r>
              <a:rPr lang="ro-RO" dirty="0" smtClean="0">
                <a:hlinkClick r:id="rId5"/>
              </a:rPr>
              <a:t>https://www.historia.ro/sectiune/general/articol/jucariile-si-jocurile-greco-romanilor-o-poarta-de-intrare-in-societate</a:t>
            </a:r>
            <a:endParaRPr lang="ro-RO" dirty="0" smtClean="0"/>
          </a:p>
          <a:p>
            <a:r>
              <a:rPr lang="ro-RO" u="sng" dirty="0" smtClean="0">
                <a:hlinkClick r:id="rId6"/>
              </a:rPr>
              <a:t>https://commons.m.wikimedia.org/wiki/Main_Page</a:t>
            </a:r>
            <a:endParaRPr lang="ro-RO" dirty="0" smtClean="0"/>
          </a:p>
          <a:p>
            <a:endParaRPr lang="ro-RO" dirty="0" smtClean="0"/>
          </a:p>
          <a:p>
            <a:pPr>
              <a:buNone/>
            </a:pPr>
            <a:endParaRPr lang="ro-RO" dirty="0"/>
          </a:p>
        </p:txBody>
      </p:sp>
    </p:spTree>
  </p:cSld>
  <p:clrMapOvr>
    <a:masterClrMapping/>
  </p:clrMapOvr>
  <p:transition advClick="0" advTm="25000">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b="1" dirty="0" smtClean="0"/>
              <a:t>Concepția despre educație</a:t>
            </a:r>
            <a:endParaRPr lang="ro-RO" b="1" dirty="0"/>
          </a:p>
        </p:txBody>
      </p:sp>
      <p:sp>
        <p:nvSpPr>
          <p:cNvPr id="3" name="Content Placeholder 2"/>
          <p:cNvSpPr>
            <a:spLocks noGrp="1"/>
          </p:cNvSpPr>
          <p:nvPr>
            <p:ph idx="1"/>
          </p:nvPr>
        </p:nvSpPr>
        <p:spPr>
          <a:xfrm>
            <a:off x="457200" y="1371600"/>
            <a:ext cx="8229600" cy="5029200"/>
          </a:xfrm>
        </p:spPr>
        <p:txBody>
          <a:bodyPr>
            <a:normAutofit fontScale="92500" lnSpcReduction="20000"/>
          </a:bodyPr>
          <a:lstStyle/>
          <a:p>
            <a:r>
              <a:rPr lang="ro-RO" dirty="0" smtClean="0"/>
              <a:t>În Roma, ca în orice societate, c</a:t>
            </a:r>
            <a:r>
              <a:rPr lang="en-US" dirty="0" err="1" smtClean="0"/>
              <a:t>opiii</a:t>
            </a:r>
            <a:r>
              <a:rPr lang="en-US" dirty="0" smtClean="0"/>
              <a:t> </a:t>
            </a:r>
            <a:r>
              <a:rPr lang="en-US" dirty="0" err="1" smtClean="0"/>
              <a:t>erau</a:t>
            </a:r>
            <a:r>
              <a:rPr lang="en-US" dirty="0" smtClean="0"/>
              <a:t> </a:t>
            </a:r>
            <a:r>
              <a:rPr lang="en-US" dirty="0" err="1" smtClean="0"/>
              <a:t>în</a:t>
            </a:r>
            <a:r>
              <a:rPr lang="en-US" dirty="0" smtClean="0"/>
              <a:t> general </a:t>
            </a:r>
            <a:r>
              <a:rPr lang="en-US" dirty="0" err="1" smtClean="0"/>
              <a:t>iubiți</a:t>
            </a:r>
            <a:r>
              <a:rPr lang="ro-RO" dirty="0" smtClean="0"/>
              <a:t> și</a:t>
            </a:r>
            <a:r>
              <a:rPr lang="en-US" dirty="0" smtClean="0"/>
              <a:t> </a:t>
            </a:r>
            <a:r>
              <a:rPr lang="en-US" dirty="0" err="1" smtClean="0"/>
              <a:t>răsfățați</a:t>
            </a:r>
            <a:r>
              <a:rPr lang="ro-RO" dirty="0" smtClean="0"/>
              <a:t>;  </a:t>
            </a:r>
          </a:p>
          <a:p>
            <a:r>
              <a:rPr lang="ro-RO" dirty="0" smtClean="0"/>
              <a:t>Aveau acces la educație doar copiii din familiile bogate; la școlile publice mergeau doar băieți, fetele fiind educate în familie;</a:t>
            </a:r>
          </a:p>
          <a:p>
            <a:r>
              <a:rPr lang="ro-RO" dirty="0" smtClean="0"/>
              <a:t>Cei mai mulți dintre </a:t>
            </a:r>
            <a:r>
              <a:rPr lang="en-US" dirty="0" err="1" smtClean="0"/>
              <a:t>copii</a:t>
            </a:r>
            <a:r>
              <a:rPr lang="ro-RO" dirty="0" smtClean="0"/>
              <a:t>i</a:t>
            </a:r>
            <a:r>
              <a:rPr lang="en-US" dirty="0" smtClean="0"/>
              <a:t> </a:t>
            </a:r>
            <a:r>
              <a:rPr lang="ro-RO" dirty="0" smtClean="0"/>
              <a:t>patricienilor </a:t>
            </a:r>
            <a:r>
              <a:rPr lang="en-US" dirty="0" err="1" smtClean="0"/>
              <a:t>romani</a:t>
            </a:r>
            <a:r>
              <a:rPr lang="en-US" dirty="0" smtClean="0"/>
              <a:t> </a:t>
            </a:r>
            <a:r>
              <a:rPr lang="en-US" dirty="0" err="1" smtClean="0"/>
              <a:t>mergea</a:t>
            </a:r>
            <a:r>
              <a:rPr lang="ro-RO" dirty="0" smtClean="0"/>
              <a:t>u</a:t>
            </a:r>
            <a:r>
              <a:rPr lang="en-US" dirty="0" smtClean="0"/>
              <a:t> </a:t>
            </a:r>
            <a:r>
              <a:rPr lang="en-US" dirty="0" smtClean="0"/>
              <a:t>la </a:t>
            </a:r>
            <a:r>
              <a:rPr lang="en-US" dirty="0" err="1" smtClean="0"/>
              <a:t>școală</a:t>
            </a:r>
            <a:r>
              <a:rPr lang="ro-RO" dirty="0" smtClean="0"/>
              <a:t>; copiii sclavilor și ai plebeilor nu învățau carte, de regulă; </a:t>
            </a:r>
            <a:endParaRPr lang="ro-RO" dirty="0" smtClean="0"/>
          </a:p>
          <a:p>
            <a:r>
              <a:rPr lang="ro-RO" dirty="0" smtClean="0"/>
              <a:t>Scopurile e</a:t>
            </a:r>
            <a:r>
              <a:rPr lang="en-US" dirty="0" err="1" smtClean="0"/>
              <a:t>ducaţi</a:t>
            </a:r>
            <a:r>
              <a:rPr lang="ro-RO" dirty="0" smtClean="0"/>
              <a:t>ei erau</a:t>
            </a:r>
            <a:r>
              <a:rPr lang="en-US" dirty="0" smtClean="0"/>
              <a:t> </a:t>
            </a:r>
            <a:r>
              <a:rPr lang="en-US" dirty="0" err="1" smtClean="0"/>
              <a:t>însușirea</a:t>
            </a:r>
            <a:r>
              <a:rPr lang="en-US" dirty="0" smtClean="0"/>
              <a:t> </a:t>
            </a:r>
            <a:r>
              <a:rPr lang="en-US" dirty="0" err="1" smtClean="0"/>
              <a:t>unor</a:t>
            </a:r>
            <a:r>
              <a:rPr lang="en-US" dirty="0" smtClean="0"/>
              <a:t> </a:t>
            </a:r>
            <a:r>
              <a:rPr lang="en-US" dirty="0" err="1" smtClean="0"/>
              <a:t>deprinderi</a:t>
            </a:r>
            <a:r>
              <a:rPr lang="en-US" dirty="0" smtClean="0"/>
              <a:t> </a:t>
            </a:r>
            <a:r>
              <a:rPr lang="en-US" dirty="0" err="1" smtClean="0"/>
              <a:t>și</a:t>
            </a:r>
            <a:r>
              <a:rPr lang="en-US" dirty="0" smtClean="0"/>
              <a:t> </a:t>
            </a:r>
            <a:r>
              <a:rPr lang="en-US" dirty="0" err="1" smtClean="0"/>
              <a:t>cunoștințe</a:t>
            </a:r>
            <a:r>
              <a:rPr lang="en-US" dirty="0" smtClean="0"/>
              <a:t> practice </a:t>
            </a:r>
            <a:r>
              <a:rPr lang="en-US" dirty="0" err="1" smtClean="0"/>
              <a:t>și</a:t>
            </a:r>
            <a:r>
              <a:rPr lang="en-US" dirty="0" smtClean="0"/>
              <a:t> </a:t>
            </a:r>
            <a:r>
              <a:rPr lang="en-US" dirty="0" err="1" smtClean="0"/>
              <a:t>integrarea</a:t>
            </a:r>
            <a:r>
              <a:rPr lang="en-US" dirty="0" smtClean="0"/>
              <a:t> </a:t>
            </a:r>
            <a:r>
              <a:rPr lang="en-US" dirty="0" err="1" smtClean="0"/>
              <a:t>în</a:t>
            </a:r>
            <a:r>
              <a:rPr lang="en-US" dirty="0" smtClean="0"/>
              <a:t> </a:t>
            </a:r>
            <a:r>
              <a:rPr lang="en-US" dirty="0" err="1" smtClean="0"/>
              <a:t>societate</a:t>
            </a:r>
            <a:r>
              <a:rPr lang="en-US" dirty="0" smtClean="0"/>
              <a:t>. </a:t>
            </a:r>
            <a:endParaRPr lang="ro-RO" dirty="0" smtClean="0"/>
          </a:p>
          <a:p>
            <a:r>
              <a:rPr lang="ro-RO" dirty="0" smtClean="0"/>
              <a:t>Romanii puneau un accent deosebit pe disciplină și își educau copiii în spiritul respectării regulilor (mulți urmau a deveni </a:t>
            </a:r>
            <a:r>
              <a:rPr lang="ro-RO" dirty="0" smtClean="0"/>
              <a:t>militari</a:t>
            </a:r>
            <a:r>
              <a:rPr lang="ro-RO" dirty="0" smtClean="0"/>
              <a:t>);</a:t>
            </a:r>
            <a:endParaRPr lang="ro-RO" dirty="0" smtClean="0"/>
          </a:p>
        </p:txBody>
      </p:sp>
    </p:spTree>
  </p:cSld>
  <p:clrMapOvr>
    <a:masterClrMapping/>
  </p:clrMapOvr>
  <p:transition advClick="0" advTm="25000">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ro-RO" b="1" dirty="0" smtClean="0"/>
              <a:t>Școală romană (reconstituire)</a:t>
            </a:r>
            <a:endParaRPr lang="ro-RO" b="1"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a:buNone/>
            </a:pPr>
            <a:endParaRPr lang="ro-RO" dirty="0" smtClean="0"/>
          </a:p>
          <a:p>
            <a:pPr>
              <a:buNone/>
            </a:pPr>
            <a:endParaRPr lang="ro-RO" b="1" dirty="0" smtClean="0"/>
          </a:p>
          <a:p>
            <a:pPr>
              <a:buNone/>
            </a:pPr>
            <a:endParaRPr lang="ro-RO" b="1" dirty="0" smtClean="0"/>
          </a:p>
          <a:p>
            <a:pPr>
              <a:buNone/>
            </a:pPr>
            <a:endParaRPr lang="ro-RO" b="1" dirty="0" smtClean="0"/>
          </a:p>
          <a:p>
            <a:pPr>
              <a:buNone/>
            </a:pPr>
            <a:endParaRPr lang="ro-RO" b="1" dirty="0" smtClean="0"/>
          </a:p>
          <a:p>
            <a:pPr>
              <a:buNone/>
            </a:pPr>
            <a:endParaRPr lang="ro-RO" b="1" dirty="0" smtClean="0"/>
          </a:p>
          <a:p>
            <a:pPr>
              <a:buNone/>
            </a:pPr>
            <a:endParaRPr lang="ro-RO" b="1" dirty="0" smtClean="0"/>
          </a:p>
          <a:p>
            <a:pPr>
              <a:buNone/>
            </a:pPr>
            <a:endParaRPr lang="ro-RO" dirty="0" smtClean="0"/>
          </a:p>
          <a:p>
            <a:endParaRPr lang="ro-RO" sz="3000" dirty="0" smtClean="0"/>
          </a:p>
          <a:p>
            <a:endParaRPr lang="ro-RO" sz="3000" dirty="0" smtClean="0"/>
          </a:p>
          <a:p>
            <a:pPr>
              <a:buFont typeface="Wingdings" pitchFamily="2" charset="2"/>
              <a:buChar char="ü"/>
            </a:pPr>
            <a:endParaRPr lang="ro-RO" sz="3000" dirty="0" smtClean="0"/>
          </a:p>
          <a:p>
            <a:pPr>
              <a:buFont typeface="Wingdings" pitchFamily="2" charset="2"/>
              <a:buChar char="ü"/>
            </a:pPr>
            <a:r>
              <a:rPr lang="ro-RO" sz="3000" dirty="0" smtClean="0"/>
              <a:t>Analizați imaginea și precizați trei diferențe față de școala în care învățați voi, copii!</a:t>
            </a:r>
            <a:endParaRPr lang="ro-RO" sz="3000" dirty="0"/>
          </a:p>
        </p:txBody>
      </p:sp>
      <p:pic>
        <p:nvPicPr>
          <p:cNvPr id="4" name="Picture 3" descr="https://istoriiregasite.files.wordpress.com/2012/02/educatia-in-roma-antica.jpg?w=700&amp;h="/>
          <p:cNvPicPr/>
          <p:nvPr/>
        </p:nvPicPr>
        <p:blipFill>
          <a:blip r:embed="rId2" cstate="print"/>
          <a:srcRect/>
          <a:stretch>
            <a:fillRect/>
          </a:stretch>
        </p:blipFill>
        <p:spPr bwMode="auto">
          <a:xfrm>
            <a:off x="1828800" y="1295400"/>
            <a:ext cx="5410199" cy="4419600"/>
          </a:xfrm>
          <a:prstGeom prst="rect">
            <a:avLst/>
          </a:prstGeom>
          <a:noFill/>
          <a:ln w="9525">
            <a:noFill/>
            <a:miter lim="800000"/>
            <a:headEnd/>
            <a:tailEnd/>
          </a:ln>
        </p:spPr>
      </p:pic>
    </p:spTree>
  </p:cSld>
  <p:clrMapOvr>
    <a:masterClrMapping/>
  </p:clrMapOvr>
  <p:transition advClick="0" advTm="25000">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b="1" dirty="0" smtClean="0"/>
              <a:t>Câți ani studiau copiii romani? </a:t>
            </a:r>
            <a:br>
              <a:rPr lang="ro-RO" b="1" dirty="0" smtClean="0"/>
            </a:br>
            <a:r>
              <a:rPr lang="ro-RO" b="1" dirty="0" smtClean="0"/>
              <a:t>Ce învățau la școală?</a:t>
            </a:r>
            <a:endParaRPr lang="ro-RO" b="1" dirty="0"/>
          </a:p>
        </p:txBody>
      </p:sp>
      <p:sp>
        <p:nvSpPr>
          <p:cNvPr id="3" name="Content Placeholder 2"/>
          <p:cNvSpPr>
            <a:spLocks noGrp="1"/>
          </p:cNvSpPr>
          <p:nvPr>
            <p:ph idx="1"/>
          </p:nvPr>
        </p:nvSpPr>
        <p:spPr/>
        <p:txBody>
          <a:bodyPr>
            <a:normAutofit fontScale="92500" lnSpcReduction="20000"/>
          </a:bodyPr>
          <a:lstStyle/>
          <a:p>
            <a:r>
              <a:rPr lang="ro-RO" b="1" i="1" dirty="0" smtClean="0"/>
              <a:t>Şcoala</a:t>
            </a:r>
            <a:r>
              <a:rPr lang="ro-RO" dirty="0" smtClean="0"/>
              <a:t> primară dura de la 7 la 12 ani. Un dascăl de profesie (</a:t>
            </a:r>
            <a:r>
              <a:rPr lang="ro-RO" i="1" dirty="0" smtClean="0"/>
              <a:t>ludi magister</a:t>
            </a:r>
            <a:r>
              <a:rPr lang="ro-RO" dirty="0" smtClean="0"/>
              <a:t>), plătit de părinți, îi învăța pe copii să scrie, să citească, să socotească şi să recite texte literare. Deseori se folosea bătaia. Familiile bogate nu îşi trimiteau copiii la şcoala populară (publică), ci îi încredinţau unui profesor particular, care de obicei era un sclav instruit.</a:t>
            </a:r>
          </a:p>
          <a:p>
            <a:r>
              <a:rPr lang="ro-RO" dirty="0" smtClean="0"/>
              <a:t>Doar puțini copii continuau să studieze și după 12 ani. Cei care o făceau învățau limbile latină și greacă, studiau scrierile autorilor clasici și </a:t>
            </a:r>
            <a:r>
              <a:rPr lang="ro-RO" b="1" dirty="0" smtClean="0"/>
              <a:t>oratoria</a:t>
            </a:r>
            <a:r>
              <a:rPr lang="ro-RO" dirty="0" smtClean="0"/>
              <a:t>.</a:t>
            </a:r>
          </a:p>
          <a:p>
            <a:r>
              <a:rPr lang="en-US" dirty="0" smtClean="0"/>
              <a:t>La </a:t>
            </a:r>
            <a:r>
              <a:rPr lang="en-US" dirty="0" err="1" smtClean="0"/>
              <a:t>împlinirea</a:t>
            </a:r>
            <a:r>
              <a:rPr lang="en-US" dirty="0" smtClean="0"/>
              <a:t> </a:t>
            </a:r>
            <a:r>
              <a:rPr lang="en-US" dirty="0" err="1" smtClean="0"/>
              <a:t>vârstei</a:t>
            </a:r>
            <a:r>
              <a:rPr lang="en-US" dirty="0" smtClean="0"/>
              <a:t> de 17 </a:t>
            </a:r>
            <a:r>
              <a:rPr lang="en-US" dirty="0" err="1" smtClean="0"/>
              <a:t>ani</a:t>
            </a:r>
            <a:r>
              <a:rPr lang="en-US" dirty="0" smtClean="0"/>
              <a:t>, </a:t>
            </a:r>
            <a:r>
              <a:rPr lang="en-US" dirty="0" err="1" smtClean="0"/>
              <a:t>tânărul</a:t>
            </a:r>
            <a:r>
              <a:rPr lang="en-US" dirty="0" smtClean="0"/>
              <a:t> era </a:t>
            </a:r>
            <a:r>
              <a:rPr lang="en-US" dirty="0" err="1" smtClean="0"/>
              <a:t>dus</a:t>
            </a:r>
            <a:r>
              <a:rPr lang="en-US" dirty="0" smtClean="0"/>
              <a:t> </a:t>
            </a:r>
            <a:r>
              <a:rPr lang="en-US" dirty="0" err="1" smtClean="0"/>
              <a:t>în</a:t>
            </a:r>
            <a:r>
              <a:rPr lang="en-US" dirty="0" smtClean="0"/>
              <a:t> </a:t>
            </a:r>
            <a:r>
              <a:rPr lang="en-US" i="1" dirty="0" smtClean="0"/>
              <a:t>for</a:t>
            </a:r>
            <a:r>
              <a:rPr lang="en-US" dirty="0" smtClean="0"/>
              <a:t> </a:t>
            </a:r>
            <a:r>
              <a:rPr lang="en-US" dirty="0" err="1" smtClean="0"/>
              <a:t>unde</a:t>
            </a:r>
            <a:r>
              <a:rPr lang="en-US" dirty="0" smtClean="0"/>
              <a:t> era </a:t>
            </a:r>
            <a:r>
              <a:rPr lang="en-US" dirty="0" err="1" smtClean="0"/>
              <a:t>înscris</a:t>
            </a:r>
            <a:r>
              <a:rPr lang="en-US" dirty="0" smtClean="0"/>
              <a:t> </a:t>
            </a:r>
            <a:r>
              <a:rPr lang="en-US" dirty="0" err="1" smtClean="0"/>
              <a:t>pe</a:t>
            </a:r>
            <a:r>
              <a:rPr lang="en-US" dirty="0" smtClean="0"/>
              <a:t> </a:t>
            </a:r>
            <a:r>
              <a:rPr lang="en-US" dirty="0" err="1" smtClean="0"/>
              <a:t>listele</a:t>
            </a:r>
            <a:r>
              <a:rPr lang="en-US" dirty="0" smtClean="0"/>
              <a:t> </a:t>
            </a:r>
            <a:r>
              <a:rPr lang="en-US" dirty="0" err="1" smtClean="0"/>
              <a:t>cetățenilor</a:t>
            </a:r>
            <a:r>
              <a:rPr lang="en-US" dirty="0" smtClean="0"/>
              <a:t> </a:t>
            </a:r>
            <a:r>
              <a:rPr lang="en-US" dirty="0" err="1" smtClean="0"/>
              <a:t>și</a:t>
            </a:r>
            <a:r>
              <a:rPr lang="en-US" dirty="0" smtClean="0"/>
              <a:t> </a:t>
            </a:r>
            <a:r>
              <a:rPr lang="en-US" dirty="0" err="1" smtClean="0"/>
              <a:t>primea</a:t>
            </a:r>
            <a:r>
              <a:rPr lang="en-US" dirty="0" smtClean="0"/>
              <a:t> </a:t>
            </a:r>
            <a:r>
              <a:rPr lang="en-US" i="1" dirty="0" smtClean="0"/>
              <a:t>toga </a:t>
            </a:r>
            <a:r>
              <a:rPr lang="en-US" i="1" dirty="0" err="1" smtClean="0"/>
              <a:t>virila</a:t>
            </a:r>
            <a:r>
              <a:rPr lang="en-US" dirty="0" smtClean="0"/>
              <a:t> (toga </a:t>
            </a:r>
            <a:r>
              <a:rPr lang="en-US" dirty="0" err="1" smtClean="0"/>
              <a:t>bărbătească</a:t>
            </a:r>
            <a:r>
              <a:rPr lang="en-US" dirty="0" smtClean="0"/>
              <a:t>). </a:t>
            </a:r>
            <a:r>
              <a:rPr lang="en-US" dirty="0" err="1" smtClean="0"/>
              <a:t>Obținea</a:t>
            </a:r>
            <a:r>
              <a:rPr lang="en-US" dirty="0" smtClean="0"/>
              <a:t> </a:t>
            </a:r>
            <a:r>
              <a:rPr lang="en-US" dirty="0" err="1" smtClean="0"/>
              <a:t>dreptul</a:t>
            </a:r>
            <a:r>
              <a:rPr lang="en-US" dirty="0" smtClean="0"/>
              <a:t> de a se </a:t>
            </a:r>
            <a:r>
              <a:rPr lang="en-US" dirty="0" err="1" smtClean="0"/>
              <a:t>căsători</a:t>
            </a:r>
            <a:r>
              <a:rPr lang="en-US" dirty="0" smtClean="0"/>
              <a:t>, de a </a:t>
            </a:r>
            <a:r>
              <a:rPr lang="en-US" dirty="0" err="1" smtClean="0"/>
              <a:t>vota</a:t>
            </a:r>
            <a:r>
              <a:rPr lang="en-US" dirty="0" smtClean="0"/>
              <a:t> </a:t>
            </a:r>
            <a:r>
              <a:rPr lang="en-US" dirty="0" err="1" smtClean="0"/>
              <a:t>și</a:t>
            </a:r>
            <a:r>
              <a:rPr lang="en-US" dirty="0" smtClean="0"/>
              <a:t> de a face </a:t>
            </a:r>
            <a:r>
              <a:rPr lang="en-US" dirty="0" err="1" smtClean="0"/>
              <a:t>serviciul</a:t>
            </a:r>
            <a:r>
              <a:rPr lang="en-US" dirty="0" smtClean="0"/>
              <a:t> </a:t>
            </a:r>
            <a:r>
              <a:rPr lang="en-US" dirty="0" err="1" smtClean="0"/>
              <a:t>militar</a:t>
            </a:r>
            <a:r>
              <a:rPr lang="en-US" dirty="0" smtClean="0"/>
              <a:t>.</a:t>
            </a:r>
            <a:endParaRPr lang="ro-RO" dirty="0" smtClean="0"/>
          </a:p>
        </p:txBody>
      </p:sp>
    </p:spTree>
  </p:cSld>
  <p:clrMapOvr>
    <a:masterClrMapping/>
  </p:clrMapOvr>
  <p:transition advClick="0" advTm="25000">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b="1" dirty="0" smtClean="0"/>
              <a:t>Educația... prin joc?</a:t>
            </a:r>
            <a:endParaRPr lang="ro-RO" b="1" dirty="0"/>
          </a:p>
        </p:txBody>
      </p:sp>
      <p:sp>
        <p:nvSpPr>
          <p:cNvPr id="3" name="Content Placeholder 2"/>
          <p:cNvSpPr>
            <a:spLocks noGrp="1"/>
          </p:cNvSpPr>
          <p:nvPr>
            <p:ph idx="1"/>
          </p:nvPr>
        </p:nvSpPr>
        <p:spPr/>
        <p:txBody>
          <a:bodyPr>
            <a:normAutofit/>
          </a:bodyPr>
          <a:lstStyle/>
          <a:p>
            <a:r>
              <a:rPr lang="ro-RO" dirty="0" smtClean="0"/>
              <a:t>Jocul reprezenta o formă de pregătire pentru viață; acest lucru este valabil și în zilele noastre.</a:t>
            </a:r>
          </a:p>
          <a:p>
            <a:r>
              <a:rPr lang="ro-RO" dirty="0" smtClean="0"/>
              <a:t>Băieții se jucau ”de-a soldații” sau ”de-a senatorii”, iar fetele îngrijeau păpuși. </a:t>
            </a:r>
          </a:p>
          <a:p>
            <a:r>
              <a:rPr lang="en-US" dirty="0" smtClean="0"/>
              <a:t>Un </a:t>
            </a:r>
            <a:r>
              <a:rPr lang="en-US" dirty="0" err="1" smtClean="0"/>
              <a:t>autor</a:t>
            </a:r>
            <a:r>
              <a:rPr lang="en-US" dirty="0" smtClean="0"/>
              <a:t> </a:t>
            </a:r>
            <a:r>
              <a:rPr lang="en-US" dirty="0" err="1" smtClean="0"/>
              <a:t>foarte</a:t>
            </a:r>
            <a:r>
              <a:rPr lang="en-US" dirty="0" smtClean="0"/>
              <a:t> </a:t>
            </a:r>
            <a:r>
              <a:rPr lang="en-US" dirty="0" err="1" smtClean="0"/>
              <a:t>apreciat</a:t>
            </a:r>
            <a:r>
              <a:rPr lang="en-US" dirty="0" smtClean="0"/>
              <a:t> de </a:t>
            </a:r>
            <a:r>
              <a:rPr lang="en-US" dirty="0" err="1" smtClean="0"/>
              <a:t>romani</a:t>
            </a:r>
            <a:r>
              <a:rPr lang="en-US" dirty="0" smtClean="0"/>
              <a:t>, </a:t>
            </a:r>
            <a:r>
              <a:rPr lang="ro-RO" dirty="0" smtClean="0"/>
              <a:t>filosoful grec </a:t>
            </a:r>
            <a:r>
              <a:rPr lang="en-US" dirty="0" err="1" smtClean="0"/>
              <a:t>Platon</a:t>
            </a:r>
            <a:r>
              <a:rPr lang="en-US" dirty="0" smtClean="0"/>
              <a:t>, </a:t>
            </a:r>
            <a:r>
              <a:rPr lang="en-US" dirty="0" err="1" smtClean="0"/>
              <a:t>considera</a:t>
            </a:r>
            <a:r>
              <a:rPr lang="en-US" dirty="0" smtClean="0"/>
              <a:t> </a:t>
            </a:r>
            <a:r>
              <a:rPr lang="en-US" dirty="0" err="1" smtClean="0"/>
              <a:t>că</a:t>
            </a:r>
            <a:r>
              <a:rPr lang="en-US" dirty="0" smtClean="0"/>
              <a:t> </a:t>
            </a:r>
            <a:r>
              <a:rPr lang="en-US" dirty="0" err="1" smtClean="0"/>
              <a:t>este</a:t>
            </a:r>
            <a:r>
              <a:rPr lang="en-US" dirty="0" smtClean="0"/>
              <a:t> </a:t>
            </a:r>
            <a:r>
              <a:rPr lang="en-US" dirty="0" err="1" smtClean="0"/>
              <a:t>bine</a:t>
            </a:r>
            <a:r>
              <a:rPr lang="en-US" dirty="0" smtClean="0"/>
              <a:t> ca </a:t>
            </a:r>
            <a:r>
              <a:rPr lang="en-US" dirty="0" err="1" smtClean="0"/>
              <a:t>părinții</a:t>
            </a:r>
            <a:r>
              <a:rPr lang="en-US" dirty="0" smtClean="0"/>
              <a:t> </a:t>
            </a:r>
            <a:r>
              <a:rPr lang="en-US" dirty="0" err="1" smtClean="0"/>
              <a:t>să-i</a:t>
            </a:r>
            <a:r>
              <a:rPr lang="en-US" dirty="0" smtClean="0"/>
              <a:t> </a:t>
            </a:r>
            <a:r>
              <a:rPr lang="en-US" dirty="0" err="1" smtClean="0"/>
              <a:t>încurajeze</a:t>
            </a:r>
            <a:r>
              <a:rPr lang="en-US" dirty="0" smtClean="0"/>
              <a:t> </a:t>
            </a:r>
            <a:r>
              <a:rPr lang="en-US" dirty="0" err="1" smtClean="0"/>
              <a:t>pe</a:t>
            </a:r>
            <a:r>
              <a:rPr lang="en-US" dirty="0" smtClean="0"/>
              <a:t> </a:t>
            </a:r>
            <a:r>
              <a:rPr lang="en-US" dirty="0" err="1" smtClean="0"/>
              <a:t>copii</a:t>
            </a:r>
            <a:r>
              <a:rPr lang="en-US" dirty="0" smtClean="0"/>
              <a:t> </a:t>
            </a:r>
            <a:r>
              <a:rPr lang="en-US" dirty="0" err="1" smtClean="0"/>
              <a:t>să</a:t>
            </a:r>
            <a:r>
              <a:rPr lang="en-US" dirty="0" smtClean="0"/>
              <a:t> </a:t>
            </a:r>
            <a:r>
              <a:rPr lang="en-US" dirty="0" err="1" smtClean="0"/>
              <a:t>joace</a:t>
            </a:r>
            <a:r>
              <a:rPr lang="en-US" dirty="0" smtClean="0"/>
              <a:t> </a:t>
            </a:r>
            <a:r>
              <a:rPr lang="en-US" dirty="0" err="1" smtClean="0"/>
              <a:t>jocuri</a:t>
            </a:r>
            <a:r>
              <a:rPr lang="en-US" dirty="0" smtClean="0"/>
              <a:t> cu </a:t>
            </a:r>
            <a:r>
              <a:rPr lang="en-US" dirty="0" err="1" smtClean="0"/>
              <a:t>reguli</a:t>
            </a:r>
            <a:r>
              <a:rPr lang="en-US" dirty="0" smtClean="0"/>
              <a:t> </a:t>
            </a:r>
            <a:r>
              <a:rPr lang="en-US" dirty="0" err="1" smtClean="0"/>
              <a:t>bine</a:t>
            </a:r>
            <a:r>
              <a:rPr lang="en-US" dirty="0" smtClean="0"/>
              <a:t> </a:t>
            </a:r>
            <a:r>
              <a:rPr lang="en-US" dirty="0" err="1" smtClean="0"/>
              <a:t>stabilite</a:t>
            </a:r>
            <a:r>
              <a:rPr lang="en-US" dirty="0" smtClean="0"/>
              <a:t>, </a:t>
            </a:r>
            <a:r>
              <a:rPr lang="en-US" dirty="0" err="1" smtClean="0"/>
              <a:t>pentru</a:t>
            </a:r>
            <a:r>
              <a:rPr lang="en-US" dirty="0" smtClean="0"/>
              <a:t> ca </a:t>
            </a:r>
            <a:r>
              <a:rPr lang="en-US" dirty="0" err="1" smtClean="0"/>
              <a:t>aceștia</a:t>
            </a:r>
            <a:r>
              <a:rPr lang="en-US" dirty="0" smtClean="0"/>
              <a:t> </a:t>
            </a:r>
            <a:r>
              <a:rPr lang="en-US" dirty="0" err="1" smtClean="0"/>
              <a:t>să</a:t>
            </a:r>
            <a:r>
              <a:rPr lang="en-US" dirty="0" smtClean="0"/>
              <a:t> se </a:t>
            </a:r>
            <a:r>
              <a:rPr lang="en-US" dirty="0" err="1" smtClean="0"/>
              <a:t>obișnuiască</a:t>
            </a:r>
            <a:r>
              <a:rPr lang="en-US" dirty="0" smtClean="0"/>
              <a:t> a </a:t>
            </a:r>
            <a:r>
              <a:rPr lang="en-US" dirty="0" err="1" smtClean="0"/>
              <a:t>respecta</a:t>
            </a:r>
            <a:r>
              <a:rPr lang="en-US" dirty="0" smtClean="0"/>
              <a:t> </a:t>
            </a:r>
            <a:r>
              <a:rPr lang="en-US" dirty="0" err="1" smtClean="0"/>
              <a:t>legile</a:t>
            </a:r>
            <a:r>
              <a:rPr lang="en-US" dirty="0" smtClean="0"/>
              <a:t>, </a:t>
            </a:r>
            <a:r>
              <a:rPr lang="en-US" dirty="0" err="1" smtClean="0"/>
              <a:t>când</a:t>
            </a:r>
            <a:r>
              <a:rPr lang="en-US" dirty="0" smtClean="0"/>
              <a:t> </a:t>
            </a:r>
            <a:r>
              <a:rPr lang="en-US" dirty="0" err="1" smtClean="0"/>
              <a:t>vor</a:t>
            </a:r>
            <a:r>
              <a:rPr lang="en-US" dirty="0" smtClean="0"/>
              <a:t> </a:t>
            </a:r>
            <a:r>
              <a:rPr lang="en-US" dirty="0" err="1" smtClean="0"/>
              <a:t>fi</a:t>
            </a:r>
            <a:r>
              <a:rPr lang="en-US" dirty="0" smtClean="0"/>
              <a:t> </a:t>
            </a:r>
            <a:r>
              <a:rPr lang="en-US" dirty="0" err="1" smtClean="0"/>
              <a:t>adulți</a:t>
            </a:r>
            <a:r>
              <a:rPr lang="en-US" dirty="0" smtClean="0"/>
              <a:t>. </a:t>
            </a:r>
            <a:endParaRPr lang="ro-RO" dirty="0" smtClean="0"/>
          </a:p>
          <a:p>
            <a:endParaRPr lang="ro-RO" dirty="0" smtClean="0"/>
          </a:p>
          <a:p>
            <a:endParaRPr lang="ro-RO" dirty="0"/>
          </a:p>
        </p:txBody>
      </p:sp>
    </p:spTree>
  </p:cSld>
  <p:clrMapOvr>
    <a:masterClrMapping/>
  </p:clrMapOvr>
  <p:transition advClick="0" advTm="25000">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Autofit/>
          </a:bodyPr>
          <a:lstStyle/>
          <a:p>
            <a:r>
              <a:rPr lang="ro-RO" sz="2000" dirty="0" smtClean="0">
                <a:solidFill>
                  <a:srgbClr val="FFFF00"/>
                </a:solidFill>
              </a:rPr>
              <a:t>Păpușa unei fetițe romane (reconstituire). Fetițele aveau păpuși din lemn, fildeș, abanos sau teracotă. Când se căsătoreau, acestea își depuneau păpușile drept ofrande, în templul unei zeițe. </a:t>
            </a:r>
            <a:r>
              <a:rPr lang="ro-RO" sz="2000" b="1" dirty="0" smtClean="0">
                <a:solidFill>
                  <a:srgbClr val="FFFF00"/>
                </a:solidFill>
              </a:rPr>
              <a:t>Ce semnificație credeți că avea gestul acesta?</a:t>
            </a:r>
            <a:r>
              <a:rPr lang="ro-RO" sz="1800" dirty="0" smtClean="0"/>
              <a:t/>
            </a:r>
            <a:br>
              <a:rPr lang="ro-RO" sz="1800" dirty="0" smtClean="0"/>
            </a:br>
            <a:endParaRPr lang="ro-RO" sz="1800" dirty="0"/>
          </a:p>
        </p:txBody>
      </p:sp>
      <p:pic>
        <p:nvPicPr>
          <p:cNvPr id="4" name="Content Placeholder 3" descr="https://upload.wikimedia.org/wikipedia/commons/thumb/7/7a/Museo_del_Foro_de_Caesaragusta_en_Zaragoza_44.jpg/960px-Museo_del_Foro_de_Caesaragusta_en_Zaragoza_44.jpg"/>
          <p:cNvPicPr>
            <a:picLocks noGrp="1"/>
          </p:cNvPicPr>
          <p:nvPr>
            <p:ph idx="1"/>
          </p:nvPr>
        </p:nvPicPr>
        <p:blipFill>
          <a:blip r:embed="rId2" cstate="print"/>
          <a:stretch>
            <a:fillRect/>
          </a:stretch>
        </p:blipFill>
        <p:spPr bwMode="auto">
          <a:xfrm>
            <a:off x="1524000" y="1828800"/>
            <a:ext cx="6324600" cy="4343400"/>
          </a:xfrm>
          <a:prstGeom prst="rect">
            <a:avLst/>
          </a:prstGeom>
          <a:noFill/>
          <a:ln w="9525">
            <a:noFill/>
            <a:miter lim="800000"/>
            <a:headEnd/>
            <a:tailEnd/>
          </a:ln>
        </p:spPr>
      </p:pic>
    </p:spTree>
  </p:cSld>
  <p:clrMapOvr>
    <a:masterClrMapping/>
  </p:clrMapOvr>
  <p:transition advClick="0" advTm="25000">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i="1" dirty="0" err="1" smtClean="0"/>
              <a:t>Jocurile</a:t>
            </a:r>
            <a:r>
              <a:rPr lang="en-US" sz="2800" b="1" i="1" dirty="0" smtClean="0"/>
              <a:t> </a:t>
            </a:r>
            <a:r>
              <a:rPr lang="en-US" sz="2800" b="1" i="1" dirty="0" err="1" smtClean="0"/>
              <a:t>copiilor</a:t>
            </a:r>
            <a:r>
              <a:rPr lang="en-US" sz="2800" b="1" dirty="0" smtClean="0"/>
              <a:t> </a:t>
            </a:r>
            <a:r>
              <a:rPr lang="en-US" sz="2800" dirty="0" err="1" smtClean="0"/>
              <a:t>erau</a:t>
            </a:r>
            <a:r>
              <a:rPr lang="en-US" sz="2800" dirty="0" smtClean="0"/>
              <a:t> </a:t>
            </a:r>
            <a:r>
              <a:rPr lang="en-US" sz="2800" dirty="0" err="1" smtClean="0"/>
              <a:t>foarte</a:t>
            </a:r>
            <a:r>
              <a:rPr lang="en-US" sz="2800" dirty="0" smtClean="0"/>
              <a:t> </a:t>
            </a:r>
            <a:r>
              <a:rPr lang="en-US" sz="2800" dirty="0" err="1" smtClean="0"/>
              <a:t>variate</a:t>
            </a:r>
            <a:r>
              <a:rPr lang="en-US" sz="2800" dirty="0" smtClean="0"/>
              <a:t> </a:t>
            </a:r>
            <a:r>
              <a:rPr lang="en-US" sz="2800" dirty="0" err="1" smtClean="0"/>
              <a:t>și</a:t>
            </a:r>
            <a:r>
              <a:rPr lang="en-US" sz="2800" dirty="0" smtClean="0"/>
              <a:t> </a:t>
            </a:r>
            <a:r>
              <a:rPr lang="en-US" sz="2800" dirty="0" err="1" smtClean="0"/>
              <a:t>atractive</a:t>
            </a:r>
            <a:r>
              <a:rPr lang="ro-RO" sz="2800" dirty="0" smtClean="0"/>
              <a:t>. Unele erau jucate în pauzele de la școală. Cele mai îndrăgite jocuri erau:</a:t>
            </a:r>
            <a:endParaRPr lang="ro-RO" sz="2800" dirty="0"/>
          </a:p>
        </p:txBody>
      </p:sp>
      <p:sp>
        <p:nvSpPr>
          <p:cNvPr id="3" name="Content Placeholder 2"/>
          <p:cNvSpPr>
            <a:spLocks noGrp="1"/>
          </p:cNvSpPr>
          <p:nvPr>
            <p:ph idx="1"/>
          </p:nvPr>
        </p:nvSpPr>
        <p:spPr/>
        <p:txBody>
          <a:bodyPr>
            <a:normAutofit fontScale="77500" lnSpcReduction="20000"/>
          </a:bodyPr>
          <a:lstStyle/>
          <a:p>
            <a:pPr>
              <a:buFont typeface="Wingdings" pitchFamily="2" charset="2"/>
              <a:buChar char="ü"/>
            </a:pPr>
            <a:r>
              <a:rPr lang="en-US" dirty="0" err="1" smtClean="0"/>
              <a:t>construirea</a:t>
            </a:r>
            <a:r>
              <a:rPr lang="en-US" dirty="0" smtClean="0"/>
              <a:t> de </a:t>
            </a:r>
            <a:r>
              <a:rPr lang="en-US" dirty="0" err="1" smtClean="0"/>
              <a:t>căsuțe</a:t>
            </a:r>
            <a:r>
              <a:rPr lang="en-US" dirty="0" smtClean="0"/>
              <a:t> din </a:t>
            </a:r>
            <a:r>
              <a:rPr lang="en-US" dirty="0" err="1" smtClean="0"/>
              <a:t>bucăți</a:t>
            </a:r>
            <a:r>
              <a:rPr lang="en-US" dirty="0" smtClean="0"/>
              <a:t> de </a:t>
            </a:r>
            <a:r>
              <a:rPr lang="en-US" dirty="0" err="1" smtClean="0"/>
              <a:t>lemn</a:t>
            </a:r>
            <a:r>
              <a:rPr lang="ro-RO" dirty="0" smtClean="0"/>
              <a:t>;</a:t>
            </a:r>
          </a:p>
          <a:p>
            <a:pPr>
              <a:buFont typeface="Wingdings" pitchFamily="2" charset="2"/>
              <a:buChar char="ü"/>
            </a:pPr>
            <a:r>
              <a:rPr lang="en-US" dirty="0" err="1" smtClean="0"/>
              <a:t>jocul</a:t>
            </a:r>
            <a:r>
              <a:rPr lang="en-US" dirty="0" smtClean="0"/>
              <a:t> cu </a:t>
            </a:r>
            <a:r>
              <a:rPr lang="en-US" dirty="0" err="1" smtClean="0"/>
              <a:t>moneda</a:t>
            </a:r>
            <a:r>
              <a:rPr lang="en-US" dirty="0" smtClean="0"/>
              <a:t> (</a:t>
            </a:r>
            <a:r>
              <a:rPr lang="en-US" dirty="0" err="1" smtClean="0"/>
              <a:t>ghicirea</a:t>
            </a:r>
            <a:r>
              <a:rPr lang="en-US" dirty="0" smtClean="0"/>
              <a:t> </a:t>
            </a:r>
            <a:r>
              <a:rPr lang="en-US" dirty="0" err="1" smtClean="0"/>
              <a:t>părții</a:t>
            </a:r>
            <a:r>
              <a:rPr lang="en-US" dirty="0" smtClean="0"/>
              <a:t> </a:t>
            </a:r>
            <a:r>
              <a:rPr lang="en-US" dirty="0" err="1" smtClean="0"/>
              <a:t>pe</a:t>
            </a:r>
            <a:r>
              <a:rPr lang="en-US" dirty="0" smtClean="0"/>
              <a:t> care </a:t>
            </a:r>
            <a:r>
              <a:rPr lang="en-US" dirty="0" err="1" smtClean="0"/>
              <a:t>cade</a:t>
            </a:r>
            <a:r>
              <a:rPr lang="en-US" dirty="0" smtClean="0"/>
              <a:t>)</a:t>
            </a:r>
            <a:r>
              <a:rPr lang="ro-RO" dirty="0" smtClean="0"/>
              <a:t>;</a:t>
            </a:r>
          </a:p>
          <a:p>
            <a:pPr>
              <a:buFont typeface="Wingdings" pitchFamily="2" charset="2"/>
              <a:buChar char="ü"/>
            </a:pPr>
            <a:r>
              <a:rPr lang="en-US" dirty="0" err="1" smtClean="0"/>
              <a:t>jocul</a:t>
            </a:r>
            <a:r>
              <a:rPr lang="en-US" dirty="0" smtClean="0"/>
              <a:t> cu </a:t>
            </a:r>
            <a:r>
              <a:rPr lang="en-US" dirty="0" err="1" smtClean="0"/>
              <a:t>titirezul</a:t>
            </a:r>
            <a:r>
              <a:rPr lang="ro-RO" dirty="0" smtClean="0"/>
              <a:t>;</a:t>
            </a:r>
          </a:p>
          <a:p>
            <a:pPr>
              <a:buFont typeface="Wingdings" pitchFamily="2" charset="2"/>
              <a:buChar char="ü"/>
            </a:pPr>
            <a:r>
              <a:rPr lang="en-US" dirty="0" err="1" smtClean="0"/>
              <a:t>rostogolirea</a:t>
            </a:r>
            <a:r>
              <a:rPr lang="en-US" dirty="0" smtClean="0"/>
              <a:t> </a:t>
            </a:r>
            <a:r>
              <a:rPr lang="en-US" dirty="0" err="1" smtClean="0"/>
              <a:t>unui</a:t>
            </a:r>
            <a:r>
              <a:rPr lang="en-US" dirty="0" smtClean="0"/>
              <a:t> </a:t>
            </a:r>
            <a:r>
              <a:rPr lang="en-US" dirty="0" err="1" smtClean="0"/>
              <a:t>cerc</a:t>
            </a:r>
            <a:r>
              <a:rPr lang="en-US" dirty="0" smtClean="0"/>
              <a:t> cu </a:t>
            </a:r>
            <a:r>
              <a:rPr lang="en-US" dirty="0" err="1" smtClean="0"/>
              <a:t>ajutorul</a:t>
            </a:r>
            <a:r>
              <a:rPr lang="en-US" dirty="0" smtClean="0"/>
              <a:t> </a:t>
            </a:r>
            <a:r>
              <a:rPr lang="en-US" dirty="0" err="1" smtClean="0"/>
              <a:t>unui</a:t>
            </a:r>
            <a:r>
              <a:rPr lang="en-US" dirty="0" smtClean="0"/>
              <a:t> </a:t>
            </a:r>
            <a:r>
              <a:rPr lang="en-US" dirty="0" err="1" smtClean="0"/>
              <a:t>băț</a:t>
            </a:r>
            <a:r>
              <a:rPr lang="ro-RO" dirty="0" smtClean="0"/>
              <a:t>;</a:t>
            </a:r>
          </a:p>
          <a:p>
            <a:pPr>
              <a:buFont typeface="Wingdings" pitchFamily="2" charset="2"/>
              <a:buChar char="ü"/>
            </a:pPr>
            <a:r>
              <a:rPr lang="en-US" dirty="0" err="1" smtClean="0"/>
              <a:t>Jocu</a:t>
            </a:r>
            <a:r>
              <a:rPr lang="ro-RO" dirty="0" smtClean="0"/>
              <a:t>rile cu nuci; erau 6 variante ale jocului, prin care era exersată îndemânarea</a:t>
            </a:r>
            <a:r>
              <a:rPr lang="en-US" dirty="0" smtClean="0"/>
              <a:t> (</a:t>
            </a:r>
            <a:r>
              <a:rPr lang="en-US" dirty="0" err="1" smtClean="0"/>
              <a:t>presupunea</a:t>
            </a:r>
            <a:r>
              <a:rPr lang="en-US" dirty="0" smtClean="0"/>
              <a:t> </a:t>
            </a:r>
            <a:r>
              <a:rPr lang="en-US" dirty="0" err="1" smtClean="0"/>
              <a:t>aruncarea</a:t>
            </a:r>
            <a:r>
              <a:rPr lang="en-US" dirty="0" smtClean="0"/>
              <a:t> </a:t>
            </a:r>
            <a:r>
              <a:rPr lang="en-US" dirty="0" err="1" smtClean="0"/>
              <a:t>nucilor</a:t>
            </a:r>
            <a:r>
              <a:rPr lang="en-US" dirty="0" smtClean="0"/>
              <a:t> la </a:t>
            </a:r>
            <a:r>
              <a:rPr lang="en-US" dirty="0" err="1" smtClean="0"/>
              <a:t>țintă</a:t>
            </a:r>
            <a:r>
              <a:rPr lang="ro-RO" dirty="0" smtClean="0"/>
              <a:t> sau rostogolirea lor; din cauza formelor neregulate ale nucilor, exista și o doză de hazard</a:t>
            </a:r>
            <a:r>
              <a:rPr lang="en-US" dirty="0" smtClean="0"/>
              <a:t>)</a:t>
            </a:r>
            <a:r>
              <a:rPr lang="ro-RO" dirty="0" smtClean="0"/>
              <a:t>;</a:t>
            </a:r>
          </a:p>
          <a:p>
            <a:pPr>
              <a:buFont typeface="Wingdings" pitchFamily="2" charset="2"/>
              <a:buChar char="ü"/>
            </a:pPr>
            <a:r>
              <a:rPr lang="en-US" dirty="0" err="1" smtClean="0"/>
              <a:t>jocurile</a:t>
            </a:r>
            <a:r>
              <a:rPr lang="en-US" dirty="0" smtClean="0"/>
              <a:t> cu </a:t>
            </a:r>
            <a:r>
              <a:rPr lang="en-US" dirty="0" err="1" smtClean="0"/>
              <a:t>diferite</a:t>
            </a:r>
            <a:r>
              <a:rPr lang="en-US" dirty="0" smtClean="0"/>
              <a:t> </a:t>
            </a:r>
            <a:r>
              <a:rPr lang="en-US" dirty="0" err="1" smtClean="0"/>
              <a:t>tipuri</a:t>
            </a:r>
            <a:r>
              <a:rPr lang="en-US" dirty="0" smtClean="0"/>
              <a:t> de </a:t>
            </a:r>
            <a:r>
              <a:rPr lang="en-US" dirty="0" err="1" smtClean="0"/>
              <a:t>mingi</a:t>
            </a:r>
            <a:r>
              <a:rPr lang="en-US" dirty="0" smtClean="0"/>
              <a:t>, </a:t>
            </a:r>
            <a:r>
              <a:rPr lang="en-US" dirty="0" err="1" smtClean="0"/>
              <a:t>aruncate</a:t>
            </a:r>
            <a:r>
              <a:rPr lang="en-US" dirty="0" smtClean="0"/>
              <a:t> </a:t>
            </a:r>
            <a:r>
              <a:rPr lang="en-US" dirty="0" err="1" smtClean="0"/>
              <a:t>și</a:t>
            </a:r>
            <a:r>
              <a:rPr lang="en-US" dirty="0" smtClean="0"/>
              <a:t> </a:t>
            </a:r>
            <a:r>
              <a:rPr lang="en-US" dirty="0" err="1" smtClean="0"/>
              <a:t>prinse</a:t>
            </a:r>
            <a:r>
              <a:rPr lang="en-US" dirty="0" smtClean="0"/>
              <a:t> cu </a:t>
            </a:r>
            <a:r>
              <a:rPr lang="en-US" dirty="0" err="1" smtClean="0"/>
              <a:t>mâna</a:t>
            </a:r>
            <a:r>
              <a:rPr lang="ro-RO" dirty="0" smtClean="0"/>
              <a:t>; mingile erau confecționate din materiale textile învelite în piele;</a:t>
            </a:r>
            <a:endParaRPr lang="ro-RO" dirty="0" smtClean="0"/>
          </a:p>
          <a:p>
            <a:pPr>
              <a:buFont typeface="Wingdings" pitchFamily="2" charset="2"/>
              <a:buChar char="ü"/>
            </a:pPr>
            <a:r>
              <a:rPr lang="en-US" dirty="0" err="1" smtClean="0"/>
              <a:t>lupta</a:t>
            </a:r>
            <a:r>
              <a:rPr lang="en-US" dirty="0" smtClean="0"/>
              <a:t> cu </a:t>
            </a:r>
            <a:r>
              <a:rPr lang="en-US" dirty="0" err="1" smtClean="0"/>
              <a:t>săbii</a:t>
            </a:r>
            <a:r>
              <a:rPr lang="en-US" dirty="0" smtClean="0"/>
              <a:t> de </a:t>
            </a:r>
            <a:r>
              <a:rPr lang="en-US" dirty="0" err="1" smtClean="0"/>
              <a:t>lemn</a:t>
            </a:r>
            <a:r>
              <a:rPr lang="ro-RO" dirty="0" smtClean="0"/>
              <a:t>;</a:t>
            </a:r>
          </a:p>
          <a:p>
            <a:pPr>
              <a:buFont typeface="Wingdings" pitchFamily="2" charset="2"/>
              <a:buChar char="ü"/>
            </a:pPr>
            <a:r>
              <a:rPr lang="en-US" dirty="0" err="1" smtClean="0"/>
              <a:t>imitarea</a:t>
            </a:r>
            <a:r>
              <a:rPr lang="en-US" dirty="0" smtClean="0"/>
              <a:t> </a:t>
            </a:r>
            <a:r>
              <a:rPr lang="en-US" dirty="0" err="1" smtClean="0"/>
              <a:t>oamenilor</a:t>
            </a:r>
            <a:r>
              <a:rPr lang="en-US" dirty="0" smtClean="0"/>
              <a:t> </a:t>
            </a:r>
            <a:r>
              <a:rPr lang="en-US" dirty="0" err="1" smtClean="0"/>
              <a:t>mari</a:t>
            </a:r>
            <a:r>
              <a:rPr lang="en-US" dirty="0" smtClean="0"/>
              <a:t> (”de-a </a:t>
            </a:r>
            <a:r>
              <a:rPr lang="en-US" dirty="0" err="1" smtClean="0"/>
              <a:t>soldații</a:t>
            </a:r>
            <a:r>
              <a:rPr lang="en-US" dirty="0" smtClean="0"/>
              <a:t>”, ”de-a </a:t>
            </a:r>
            <a:r>
              <a:rPr lang="en-US" dirty="0" err="1" smtClean="0"/>
              <a:t>senatorii</a:t>
            </a:r>
            <a:r>
              <a:rPr lang="en-US" dirty="0" smtClean="0"/>
              <a:t>”)</a:t>
            </a:r>
            <a:r>
              <a:rPr lang="ro-RO" dirty="0" smtClean="0"/>
              <a:t>;</a:t>
            </a:r>
          </a:p>
          <a:p>
            <a:pPr>
              <a:buFont typeface="Wingdings" pitchFamily="2" charset="2"/>
              <a:buChar char="ü"/>
            </a:pPr>
            <a:r>
              <a:rPr lang="en-US" dirty="0" smtClean="0"/>
              <a:t>”</a:t>
            </a:r>
            <a:r>
              <a:rPr lang="en-US" dirty="0" err="1" smtClean="0"/>
              <a:t>baba-oarba</a:t>
            </a:r>
            <a:r>
              <a:rPr lang="en-US" dirty="0" smtClean="0"/>
              <a:t>”</a:t>
            </a:r>
            <a:r>
              <a:rPr lang="ro-RO" dirty="0" smtClean="0"/>
              <a:t>, un joc împrumutat de la greci</a:t>
            </a:r>
            <a:r>
              <a:rPr lang="en-US" dirty="0" smtClean="0"/>
              <a:t>. </a:t>
            </a:r>
            <a:endParaRPr lang="ro-RO" dirty="0" smtClean="0"/>
          </a:p>
          <a:p>
            <a:endParaRPr lang="ro-RO" dirty="0"/>
          </a:p>
        </p:txBody>
      </p:sp>
    </p:spTree>
  </p:cSld>
  <p:clrMapOvr>
    <a:masterClrMapping/>
  </p:clrMapOvr>
  <p:transition advClick="0" advTm="25000">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sz="3300" dirty="0" smtClean="0"/>
              <a:t/>
            </a:r>
            <a:br>
              <a:rPr lang="ro-RO" sz="3300" dirty="0" smtClean="0"/>
            </a:br>
            <a:r>
              <a:rPr lang="ro-RO" sz="3300" dirty="0" smtClean="0"/>
              <a:t>Jucărie romană preferată de </a:t>
            </a:r>
            <a:r>
              <a:rPr lang="ro-RO" sz="3300" dirty="0" smtClean="0"/>
              <a:t>băieți (reconstituire). </a:t>
            </a:r>
            <a:r>
              <a:rPr lang="ro-RO" sz="3300" b="1" dirty="0" smtClean="0"/>
              <a:t>Menționați o asemănare cu jucăriile copiilor de azi.</a:t>
            </a:r>
            <a:r>
              <a:rPr lang="ro-RO" dirty="0" smtClean="0"/>
              <a:t/>
            </a:r>
            <a:br>
              <a:rPr lang="ro-RO" dirty="0" smtClean="0"/>
            </a:br>
            <a:endParaRPr lang="ro-RO" dirty="0"/>
          </a:p>
        </p:txBody>
      </p:sp>
      <p:pic>
        <p:nvPicPr>
          <p:cNvPr id="4" name="Content Placeholder 3" descr="https://upload.wikimedia.org/wikipedia/commons/thumb/a/ac/Juguete_romano.jpg/1138px-Juguete_romano.jpg"/>
          <p:cNvPicPr>
            <a:picLocks noGrp="1"/>
          </p:cNvPicPr>
          <p:nvPr>
            <p:ph idx="1"/>
          </p:nvPr>
        </p:nvPicPr>
        <p:blipFill>
          <a:blip r:embed="rId2" cstate="print"/>
          <a:stretch>
            <a:fillRect/>
          </a:stretch>
        </p:blipFill>
        <p:spPr bwMode="auto">
          <a:xfrm>
            <a:off x="457200" y="1640339"/>
            <a:ext cx="8229600" cy="4628246"/>
          </a:xfrm>
          <a:prstGeom prst="rect">
            <a:avLst/>
          </a:prstGeom>
          <a:noFill/>
          <a:ln w="9525">
            <a:noFill/>
            <a:miter lim="800000"/>
            <a:headEnd/>
            <a:tailEnd/>
          </a:ln>
        </p:spPr>
      </p:pic>
    </p:spTree>
  </p:cSld>
  <p:clrMapOvr>
    <a:masterClrMapping/>
  </p:clrMapOvr>
  <p:transition advClick="0" advTm="25000">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o-RO" sz="3600" dirty="0" smtClean="0"/>
              <a:t>Jucarie romană din teracota, sec. I d.Hr. În partea de sus exista o gaură. Care credeți că era rolul ei?</a:t>
            </a:r>
            <a:endParaRPr lang="ro-RO" sz="3600" dirty="0"/>
          </a:p>
        </p:txBody>
      </p:sp>
      <p:pic>
        <p:nvPicPr>
          <p:cNvPr id="4" name="Content Placeholder 3" descr="Arte romana, giocattolo in terracotta a forma di suino, I sec dc..JPG"/>
          <p:cNvPicPr>
            <a:picLocks noGrp="1"/>
          </p:cNvPicPr>
          <p:nvPr>
            <p:ph idx="1"/>
          </p:nvPr>
        </p:nvPicPr>
        <p:blipFill>
          <a:blip r:embed="rId2" cstate="print"/>
          <a:stretch>
            <a:fillRect/>
          </a:stretch>
        </p:blipFill>
        <p:spPr bwMode="auto">
          <a:xfrm>
            <a:off x="2590800" y="2286000"/>
            <a:ext cx="3810000" cy="3124200"/>
          </a:xfrm>
          <a:prstGeom prst="rect">
            <a:avLst/>
          </a:prstGeom>
          <a:noFill/>
          <a:ln w="9525">
            <a:noFill/>
            <a:miter lim="800000"/>
            <a:headEnd/>
            <a:tailEnd/>
          </a:ln>
        </p:spPr>
      </p:pic>
    </p:spTree>
  </p:cSld>
  <p:clrMapOvr>
    <a:masterClrMapping/>
  </p:clrMapOvr>
  <p:transition advClick="0" advTm="25000">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154</TotalTime>
  <Words>775</Words>
  <Application>Microsoft Office PowerPoint</Application>
  <PresentationFormat>On-screen Show (4:3)</PresentationFormat>
  <Paragraphs>62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Apex</vt:lpstr>
      <vt:lpstr>Educația în Roma antică</vt:lpstr>
      <vt:lpstr>Concepția despre educație</vt:lpstr>
      <vt:lpstr>Școală romană (reconstituire)</vt:lpstr>
      <vt:lpstr>Câți ani studiau copiii romani?  Ce învățau la școală?</vt:lpstr>
      <vt:lpstr>Educația... prin joc?</vt:lpstr>
      <vt:lpstr>Păpușa unei fetițe romane (reconstituire). Fetițele aveau păpuși din lemn, fildeș, abanos sau teracotă. Când se căsătoreau, acestea își depuneau păpușile drept ofrande, în templul unei zeițe. Ce semnificație credeți că avea gestul acesta? </vt:lpstr>
      <vt:lpstr>Jocurile copiilor erau foarte variate și atractive. Unele erau jucate în pauzele de la școală. Cele mai îndrăgite jocuri erau:</vt:lpstr>
      <vt:lpstr> Jucărie romană preferată de băieți (reconstituire). Menționați o asemănare cu jucăriile copiilor de azi. </vt:lpstr>
      <vt:lpstr>Jucarie romană din teracota, sec. I d.Hr. În partea de sus exista o gaură. Care credeți că era rolul ei?</vt:lpstr>
      <vt:lpstr>Concluzii</vt:lpstr>
      <vt:lpstr>Aplicații</vt:lpstr>
      <vt:lpstr>Surse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Educația în Roma antică</dc:title>
  <dc:creator>scoala2jilava</dc:creator>
  <cp:lastModifiedBy>Windows User</cp:lastModifiedBy>
  <cp:revision>120</cp:revision>
  <dcterms:created xsi:type="dcterms:W3CDTF">2006-08-16T00:00:00Z</dcterms:created>
  <dcterms:modified xsi:type="dcterms:W3CDTF">2018-01-28T06:32:26Z</dcterms:modified>
</cp:coreProperties>
</file>