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1"/>
  </p:sldMasterIdLst>
  <p:sldIdLst>
    <p:sldId id="266" r:id="rId2"/>
    <p:sldId id="257" r:id="rId3"/>
    <p:sldId id="258" r:id="rId4"/>
    <p:sldId id="259" r:id="rId5"/>
    <p:sldId id="260" r:id="rId6"/>
    <p:sldId id="267" r:id="rId7"/>
    <p:sldId id="268" r:id="rId8"/>
    <p:sldId id="269" r:id="rId9"/>
    <p:sldId id="270" r:id="rId10"/>
    <p:sldId id="271" r:id="rId11"/>
    <p:sldId id="272" r:id="rId12"/>
    <p:sldId id="273"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1206" y="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25-Feb-21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25-Feb-21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25-Feb-21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25-Feb-21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25-Feb-21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25-Feb-21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9" name="Content Placeholder 8"/>
          <p:cNvSpPr>
            <a:spLocks noGrp="1"/>
          </p:cNvSpPr>
          <p:nvPr>
            <p:ph sz="quarter" idx="13"/>
          </p:nvPr>
        </p:nvSpPr>
        <p:spPr>
          <a:xfrm>
            <a:off x="676655"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pPr/>
              <a:t>25-Feb-21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25-Feb-21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1D8BD707-D9CF-40AE-B4C6-C98DA3205C09}" type="datetimeFigureOut">
              <a:rPr lang="en-US" smtClean="0"/>
              <a:pPr/>
              <a:t>25-Feb-21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25-Feb-21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25-Feb-21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1D8BD707-D9CF-40AE-B4C6-C98DA3205C09}" type="datetimeFigureOut">
              <a:rPr lang="en-US" smtClean="0"/>
              <a:pPr/>
              <a:t>25-Feb-21</a:t>
            </a:fld>
            <a:endParaRPr 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n-US"/>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B6F15528-21DE-4FAA-801E-634DDDAF4B2B}" type="slidenum">
              <a:rPr lang="en-US" smtClean="0"/>
              <a:pPr/>
              <a:t>‹#›</a:t>
            </a:fld>
            <a:endParaRPr 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85800" y="1690062"/>
            <a:ext cx="7467600" cy="4529445"/>
          </a:xfrm>
          <a:prstGeom prst="rect">
            <a:avLst/>
          </a:prstGeom>
        </p:spPr>
        <p:txBody>
          <a:bodyPr wrap="square">
            <a:spAutoFit/>
          </a:bodyPr>
          <a:lstStyle/>
          <a:p>
            <a:pPr algn="ctr"/>
            <a:endParaRPr lang="ro-RO" sz="3200" b="1" dirty="0" smtClean="0">
              <a:solidFill>
                <a:schemeClr val="accent6">
                  <a:lumMod val="50000"/>
                </a:schemeClr>
              </a:solidFill>
              <a:latin typeface="Times New Roman" pitchFamily="18" charset="0"/>
              <a:cs typeface="Times New Roman" pitchFamily="18" charset="0"/>
            </a:endParaRPr>
          </a:p>
          <a:p>
            <a:pPr algn="ctr"/>
            <a:r>
              <a:rPr lang="ro-RO" sz="3200" b="1" dirty="0" smtClean="0">
                <a:solidFill>
                  <a:schemeClr val="accent6">
                    <a:lumMod val="50000"/>
                  </a:schemeClr>
                </a:solidFill>
                <a:latin typeface="Times New Roman" pitchFamily="18" charset="0"/>
                <a:cs typeface="Times New Roman" pitchFamily="18" charset="0"/>
              </a:rPr>
              <a:t>TITLUL PROIECTULUI:</a:t>
            </a:r>
            <a:endParaRPr lang="en-US" sz="3200" dirty="0" smtClean="0">
              <a:solidFill>
                <a:schemeClr val="accent6">
                  <a:lumMod val="50000"/>
                </a:schemeClr>
              </a:solidFill>
              <a:latin typeface="Times New Roman" pitchFamily="18" charset="0"/>
              <a:cs typeface="Times New Roman" pitchFamily="18" charset="0"/>
            </a:endParaRPr>
          </a:p>
          <a:p>
            <a:pPr algn="ctr"/>
            <a:r>
              <a:rPr lang="ro-RO" sz="3200" b="1" dirty="0" smtClean="0">
                <a:solidFill>
                  <a:schemeClr val="accent6">
                    <a:lumMod val="50000"/>
                  </a:schemeClr>
                </a:solidFill>
                <a:latin typeface="Times New Roman" pitchFamily="18" charset="0"/>
                <a:cs typeface="Times New Roman" pitchFamily="18" charset="0"/>
              </a:rPr>
              <a:t>ADSE – A DOUA ȘANSĂ PENTRU EDUCAȚIE</a:t>
            </a:r>
            <a:endParaRPr lang="en-US" sz="3200" dirty="0" smtClean="0">
              <a:solidFill>
                <a:schemeClr val="accent6">
                  <a:lumMod val="50000"/>
                </a:schemeClr>
              </a:solidFill>
              <a:latin typeface="Times New Roman" pitchFamily="18" charset="0"/>
              <a:cs typeface="Times New Roman" pitchFamily="18" charset="0"/>
            </a:endParaRPr>
          </a:p>
          <a:p>
            <a:pPr algn="ctr"/>
            <a:r>
              <a:rPr lang="ro-RO" sz="3200" b="1" dirty="0" smtClean="0">
                <a:solidFill>
                  <a:schemeClr val="accent6">
                    <a:lumMod val="50000"/>
                  </a:schemeClr>
                </a:solidFill>
                <a:latin typeface="Times New Roman" pitchFamily="18" charset="0"/>
                <a:cs typeface="Times New Roman" pitchFamily="18" charset="0"/>
              </a:rPr>
              <a:t>Cod </a:t>
            </a:r>
            <a:r>
              <a:rPr lang="ro-RO" sz="3200" b="1" dirty="0">
                <a:solidFill>
                  <a:schemeClr val="accent6">
                    <a:lumMod val="50000"/>
                  </a:schemeClr>
                </a:solidFill>
                <a:latin typeface="Times New Roman" pitchFamily="18" charset="0"/>
                <a:cs typeface="Times New Roman" pitchFamily="18" charset="0"/>
              </a:rPr>
              <a:t>apel: POCU/666/6/23 Cod proiect </a:t>
            </a:r>
            <a:r>
              <a:rPr lang="ro-RO" sz="3200" b="1" dirty="0" smtClean="0">
                <a:solidFill>
                  <a:schemeClr val="accent6">
                    <a:lumMod val="50000"/>
                  </a:schemeClr>
                </a:solidFill>
                <a:latin typeface="Times New Roman" pitchFamily="18" charset="0"/>
                <a:cs typeface="Times New Roman" pitchFamily="18" charset="0"/>
              </a:rPr>
              <a:t>136066</a:t>
            </a:r>
          </a:p>
          <a:p>
            <a:pPr algn="ctr"/>
            <a:endParaRPr lang="ro-RO" sz="3200" b="1" dirty="0">
              <a:solidFill>
                <a:schemeClr val="accent6">
                  <a:lumMod val="50000"/>
                </a:schemeClr>
              </a:solidFill>
            </a:endParaRPr>
          </a:p>
          <a:p>
            <a:pPr marL="436880" marR="184150" lvl="0">
              <a:spcBef>
                <a:spcPts val="990"/>
              </a:spcBef>
            </a:pPr>
            <a:r>
              <a:rPr lang="ro-RO" sz="2400" b="1" spc="-155" dirty="0" smtClean="0">
                <a:solidFill>
                  <a:schemeClr val="accent6">
                    <a:lumMod val="50000"/>
                  </a:schemeClr>
                </a:solidFill>
                <a:latin typeface="Times New Roman"/>
                <a:ea typeface="Times New Roman"/>
              </a:rPr>
              <a:t>                    DURATA </a:t>
            </a:r>
            <a:r>
              <a:rPr lang="ro-RO" sz="2400" b="1" spc="-95" dirty="0">
                <a:solidFill>
                  <a:schemeClr val="accent6">
                    <a:lumMod val="50000"/>
                  </a:schemeClr>
                </a:solidFill>
                <a:latin typeface="Times New Roman"/>
                <a:ea typeface="Times New Roman"/>
              </a:rPr>
              <a:t>PROIECTULUI: </a:t>
            </a:r>
            <a:r>
              <a:rPr lang="ro-RO" sz="2400" b="1" spc="-45" dirty="0">
                <a:solidFill>
                  <a:schemeClr val="accent6">
                    <a:lumMod val="50000"/>
                  </a:schemeClr>
                </a:solidFill>
                <a:latin typeface="Times New Roman"/>
                <a:ea typeface="Times New Roman"/>
              </a:rPr>
              <a:t>36</a:t>
            </a:r>
            <a:r>
              <a:rPr lang="ro-RO" sz="2400" b="1" spc="-500" dirty="0">
                <a:solidFill>
                  <a:schemeClr val="accent6">
                    <a:lumMod val="50000"/>
                  </a:schemeClr>
                </a:solidFill>
                <a:latin typeface="Times New Roman"/>
                <a:ea typeface="Times New Roman"/>
              </a:rPr>
              <a:t> </a:t>
            </a:r>
            <a:r>
              <a:rPr lang="ro-RO" sz="2400" b="1" spc="-70" dirty="0">
                <a:solidFill>
                  <a:schemeClr val="accent6">
                    <a:lumMod val="50000"/>
                  </a:schemeClr>
                </a:solidFill>
                <a:latin typeface="Times New Roman"/>
                <a:ea typeface="Times New Roman"/>
              </a:rPr>
              <a:t>luni</a:t>
            </a:r>
            <a:endParaRPr lang="en-US" sz="2400" dirty="0">
              <a:solidFill>
                <a:schemeClr val="accent6">
                  <a:lumMod val="50000"/>
                </a:schemeClr>
              </a:solidFill>
              <a:latin typeface="Times New Roman"/>
              <a:ea typeface="Times New Roman"/>
            </a:endParaRPr>
          </a:p>
          <a:p>
            <a:pPr algn="ctr"/>
            <a:endParaRPr lang="en-US" sz="3200" dirty="0">
              <a:solidFill>
                <a:schemeClr val="accent6">
                  <a:lumMod val="50000"/>
                </a:schemeClr>
              </a:solidFill>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12912" y="152400"/>
            <a:ext cx="5413375" cy="798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25048" y="950913"/>
            <a:ext cx="5480050" cy="2084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0468063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ro-RO" b="1" dirty="0" smtClean="0">
                <a:solidFill>
                  <a:schemeClr val="accent6">
                    <a:lumMod val="60000"/>
                    <a:lumOff val="40000"/>
                  </a:schemeClr>
                </a:solidFill>
                <a:latin typeface="Times New Roman"/>
                <a:ea typeface="Times New Roman"/>
              </a:rPr>
              <a:t/>
            </a:r>
            <a:br>
              <a:rPr lang="ro-RO" b="1" dirty="0" smtClean="0">
                <a:solidFill>
                  <a:schemeClr val="accent6">
                    <a:lumMod val="60000"/>
                    <a:lumOff val="40000"/>
                  </a:schemeClr>
                </a:solidFill>
                <a:latin typeface="Times New Roman"/>
                <a:ea typeface="Times New Roman"/>
              </a:rPr>
            </a:br>
            <a:r>
              <a:rPr lang="ro-RO" b="1" dirty="0" smtClean="0">
                <a:solidFill>
                  <a:schemeClr val="accent6">
                    <a:lumMod val="60000"/>
                    <a:lumOff val="40000"/>
                  </a:schemeClr>
                </a:solidFill>
                <a:latin typeface="Times New Roman"/>
                <a:ea typeface="Times New Roman"/>
              </a:rPr>
              <a:t/>
            </a:r>
            <a:br>
              <a:rPr lang="ro-RO" b="1" dirty="0" smtClean="0">
                <a:solidFill>
                  <a:schemeClr val="accent6">
                    <a:lumMod val="60000"/>
                    <a:lumOff val="40000"/>
                  </a:schemeClr>
                </a:solidFill>
                <a:latin typeface="Times New Roman"/>
                <a:ea typeface="Times New Roman"/>
              </a:rPr>
            </a:br>
            <a:r>
              <a:rPr lang="ro-RO" sz="1200" b="1" dirty="0" smtClean="0">
                <a:solidFill>
                  <a:prstClr val="black"/>
                </a:solidFill>
                <a:latin typeface="Times New Roman"/>
                <a:ea typeface="Times New Roman"/>
              </a:rPr>
              <a:t>ADSE </a:t>
            </a:r>
            <a:r>
              <a:rPr lang="ro-RO" sz="1200" b="1" dirty="0">
                <a:solidFill>
                  <a:prstClr val="black"/>
                </a:solidFill>
                <a:latin typeface="Times New Roman"/>
                <a:ea typeface="Times New Roman"/>
              </a:rPr>
              <a:t>– A Doua Şansă pentru Educaţie  </a:t>
            </a:r>
            <a:br>
              <a:rPr lang="ro-RO" sz="1200" b="1" dirty="0">
                <a:solidFill>
                  <a:prstClr val="black"/>
                </a:solidFill>
                <a:latin typeface="Times New Roman"/>
                <a:ea typeface="Times New Roman"/>
              </a:rPr>
            </a:br>
            <a:r>
              <a:rPr lang="ro-RO" sz="1200" b="1" dirty="0">
                <a:solidFill>
                  <a:prstClr val="black"/>
                </a:solidFill>
                <a:latin typeface="Times New Roman"/>
                <a:ea typeface="Times New Roman"/>
              </a:rPr>
              <a:t>Contract : POCU/666/6/23/136066</a:t>
            </a:r>
            <a:r>
              <a:rPr lang="ro-RO" b="1" dirty="0">
                <a:solidFill>
                  <a:srgbClr val="05E0DB">
                    <a:lumMod val="60000"/>
                    <a:lumOff val="40000"/>
                  </a:srgbClr>
                </a:solidFill>
                <a:latin typeface="Times New Roman"/>
                <a:ea typeface="Times New Roman"/>
              </a:rPr>
              <a:t/>
            </a:r>
            <a:br>
              <a:rPr lang="ro-RO" b="1" dirty="0">
                <a:solidFill>
                  <a:srgbClr val="05E0DB">
                    <a:lumMod val="60000"/>
                    <a:lumOff val="40000"/>
                  </a:srgbClr>
                </a:solidFill>
                <a:latin typeface="Times New Roman"/>
                <a:ea typeface="Times New Roman"/>
              </a:rPr>
            </a:br>
            <a:r>
              <a:rPr lang="en-GB" sz="1300" b="1" dirty="0" err="1">
                <a:solidFill>
                  <a:srgbClr val="231F20"/>
                </a:solidFill>
                <a:latin typeface="Times New Roman"/>
                <a:ea typeface="Calibri"/>
              </a:rPr>
              <a:t>Proiect</a:t>
            </a:r>
            <a:r>
              <a:rPr lang="en-GB" sz="1300" b="1" dirty="0">
                <a:solidFill>
                  <a:srgbClr val="231F20"/>
                </a:solidFill>
                <a:latin typeface="Times New Roman"/>
                <a:ea typeface="Calibri"/>
              </a:rPr>
              <a:t> </a:t>
            </a:r>
            <a:r>
              <a:rPr lang="en-GB" sz="1300" b="1" dirty="0" err="1">
                <a:solidFill>
                  <a:srgbClr val="231F20"/>
                </a:solidFill>
                <a:latin typeface="Times New Roman"/>
                <a:ea typeface="Calibri"/>
              </a:rPr>
              <a:t>cofinanțat</a:t>
            </a:r>
            <a:r>
              <a:rPr lang="en-GB" sz="1300" b="1" dirty="0">
                <a:solidFill>
                  <a:srgbClr val="231F20"/>
                </a:solidFill>
                <a:latin typeface="Times New Roman"/>
                <a:ea typeface="Calibri"/>
              </a:rPr>
              <a:t> din FSE </a:t>
            </a:r>
            <a:r>
              <a:rPr lang="en-GB" sz="1300" b="1" dirty="0" err="1">
                <a:solidFill>
                  <a:srgbClr val="231F20"/>
                </a:solidFill>
                <a:latin typeface="Times New Roman"/>
                <a:ea typeface="Calibri"/>
              </a:rPr>
              <a:t>prin</a:t>
            </a:r>
            <a:r>
              <a:rPr lang="en-GB" sz="1300" b="1" dirty="0">
                <a:solidFill>
                  <a:srgbClr val="231F20"/>
                </a:solidFill>
                <a:latin typeface="Times New Roman"/>
                <a:ea typeface="Calibri"/>
              </a:rPr>
              <a:t> </a:t>
            </a:r>
            <a:r>
              <a:rPr lang="en-GB" sz="1300" b="1" dirty="0" err="1">
                <a:solidFill>
                  <a:srgbClr val="231F20"/>
                </a:solidFill>
                <a:latin typeface="Times New Roman"/>
                <a:ea typeface="Calibri"/>
              </a:rPr>
              <a:t>ProgramulOperațional</a:t>
            </a:r>
            <a:r>
              <a:rPr lang="en-GB" sz="1300" b="1" dirty="0">
                <a:solidFill>
                  <a:srgbClr val="231F20"/>
                </a:solidFill>
                <a:latin typeface="Times New Roman"/>
                <a:ea typeface="Calibri"/>
              </a:rPr>
              <a:t> Capital </a:t>
            </a:r>
            <a:r>
              <a:rPr lang="en-GB" sz="1300" b="1" dirty="0" err="1">
                <a:solidFill>
                  <a:srgbClr val="231F20"/>
                </a:solidFill>
                <a:latin typeface="Times New Roman"/>
                <a:ea typeface="Calibri"/>
              </a:rPr>
              <a:t>Uman</a:t>
            </a:r>
            <a:r>
              <a:rPr lang="en-GB" sz="1300" b="1" dirty="0">
                <a:solidFill>
                  <a:srgbClr val="231F20"/>
                </a:solidFill>
                <a:latin typeface="Times New Roman"/>
                <a:ea typeface="Calibri"/>
              </a:rPr>
              <a:t> 2014-2020</a:t>
            </a:r>
            <a:r>
              <a:rPr lang="ro-RO" b="1" dirty="0">
                <a:solidFill>
                  <a:srgbClr val="05E0DB">
                    <a:lumMod val="60000"/>
                    <a:lumOff val="40000"/>
                  </a:srgbClr>
                </a:solidFill>
                <a:latin typeface="Times New Roman"/>
                <a:ea typeface="Times New Roman"/>
              </a:rPr>
              <a:t/>
            </a:r>
            <a:br>
              <a:rPr lang="ro-RO" b="1" dirty="0">
                <a:solidFill>
                  <a:srgbClr val="05E0DB">
                    <a:lumMod val="60000"/>
                    <a:lumOff val="40000"/>
                  </a:srgbClr>
                </a:solidFill>
                <a:latin typeface="Times New Roman"/>
                <a:ea typeface="Times New Roman"/>
              </a:rPr>
            </a:br>
            <a:r>
              <a:rPr lang="ro-RO" b="1" dirty="0" smtClean="0">
                <a:solidFill>
                  <a:srgbClr val="05E0DB">
                    <a:lumMod val="60000"/>
                    <a:lumOff val="40000"/>
                  </a:srgbClr>
                </a:solidFill>
                <a:latin typeface="Times New Roman"/>
                <a:ea typeface="Times New Roman"/>
              </a:rPr>
              <a:t/>
            </a:r>
            <a:br>
              <a:rPr lang="ro-RO" b="1" dirty="0" smtClean="0">
                <a:solidFill>
                  <a:srgbClr val="05E0DB">
                    <a:lumMod val="60000"/>
                    <a:lumOff val="40000"/>
                  </a:srgbClr>
                </a:solidFill>
                <a:latin typeface="Times New Roman"/>
                <a:ea typeface="Times New Roman"/>
              </a:rPr>
            </a:br>
            <a:r>
              <a:rPr lang="ro-RO" sz="3100" b="1" dirty="0" smtClean="0">
                <a:solidFill>
                  <a:schemeClr val="accent6">
                    <a:lumMod val="50000"/>
                  </a:schemeClr>
                </a:solidFill>
                <a:latin typeface="Times New Roman"/>
                <a:ea typeface="Times New Roman"/>
              </a:rPr>
              <a:t>REZULTATELE PROIECTULUI</a:t>
            </a:r>
            <a:endParaRPr lang="en-US" sz="3100" b="1" dirty="0">
              <a:solidFill>
                <a:schemeClr val="accent6">
                  <a:lumMod val="50000"/>
                </a:schemeClr>
              </a:solidFill>
            </a:endParaRPr>
          </a:p>
        </p:txBody>
      </p:sp>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9927" y="-76200"/>
            <a:ext cx="6477000"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Content Placeholder 1"/>
          <p:cNvSpPr>
            <a:spLocks noGrp="1"/>
          </p:cNvSpPr>
          <p:nvPr>
            <p:ph idx="1"/>
          </p:nvPr>
        </p:nvSpPr>
        <p:spPr>
          <a:xfrm>
            <a:off x="872067" y="2362200"/>
            <a:ext cx="7408333" cy="3763963"/>
          </a:xfrm>
        </p:spPr>
        <p:txBody>
          <a:bodyPr>
            <a:normAutofit lnSpcReduction="10000"/>
          </a:bodyPr>
          <a:lstStyle/>
          <a:p>
            <a:pPr lvl="0">
              <a:buFont typeface="Arial" pitchFamily="34" charset="0"/>
              <a:buChar char="•"/>
            </a:pPr>
            <a:r>
              <a:rPr lang="ro-RO" sz="1800" b="1" dirty="0" smtClean="0">
                <a:solidFill>
                  <a:schemeClr val="tx1"/>
                </a:solidFill>
                <a:latin typeface="Times New Roman" pitchFamily="18" charset="0"/>
                <a:cs typeface="Times New Roman" pitchFamily="18" charset="0"/>
              </a:rPr>
              <a:t>Minim</a:t>
            </a:r>
            <a:r>
              <a:rPr lang="ro-RO" sz="1800" b="1" dirty="0">
                <a:solidFill>
                  <a:schemeClr val="tx1"/>
                </a:solidFill>
                <a:latin typeface="Times New Roman" pitchFamily="18" charset="0"/>
                <a:cs typeface="Times New Roman" pitchFamily="18" charset="0"/>
              </a:rPr>
              <a:t>	</a:t>
            </a:r>
            <a:r>
              <a:rPr lang="ro-RO" sz="1800" b="1" dirty="0" smtClean="0">
                <a:solidFill>
                  <a:schemeClr val="tx1"/>
                </a:solidFill>
                <a:latin typeface="Times New Roman" pitchFamily="18" charset="0"/>
                <a:cs typeface="Times New Roman" pitchFamily="18" charset="0"/>
              </a:rPr>
              <a:t> 1000</a:t>
            </a:r>
            <a:r>
              <a:rPr lang="ro-RO" sz="1800" b="1" dirty="0">
                <a:solidFill>
                  <a:schemeClr val="tx1"/>
                </a:solidFill>
                <a:latin typeface="Times New Roman" pitchFamily="18" charset="0"/>
                <a:cs typeface="Times New Roman" pitchFamily="18" charset="0"/>
              </a:rPr>
              <a:t>	de	potențiali	membri	</a:t>
            </a:r>
            <a:r>
              <a:rPr lang="ro-RO" sz="1800" b="1" dirty="0" smtClean="0">
                <a:solidFill>
                  <a:schemeClr val="tx1"/>
                </a:solidFill>
                <a:latin typeface="Times New Roman" pitchFamily="18" charset="0"/>
                <a:cs typeface="Times New Roman" pitchFamily="18" charset="0"/>
              </a:rPr>
              <a:t>GT informati, contientizati</a:t>
            </a:r>
            <a:r>
              <a:rPr lang="ro-RO" sz="1800" b="1" dirty="0">
                <a:solidFill>
                  <a:schemeClr val="tx1"/>
                </a:solidFill>
                <a:latin typeface="Times New Roman" pitchFamily="18" charset="0"/>
                <a:cs typeface="Times New Roman" pitchFamily="18" charset="0"/>
              </a:rPr>
              <a:t>	</a:t>
            </a:r>
            <a:r>
              <a:rPr lang="ro-RO" sz="1800" b="1" dirty="0" smtClean="0">
                <a:solidFill>
                  <a:schemeClr val="tx1"/>
                </a:solidFill>
                <a:latin typeface="Times New Roman" pitchFamily="18" charset="0"/>
                <a:cs typeface="Times New Roman" pitchFamily="18" charset="0"/>
              </a:rPr>
              <a:t>şi  atraşi  in </a:t>
            </a:r>
            <a:r>
              <a:rPr lang="ro-RO" sz="1800" b="1" dirty="0">
                <a:solidFill>
                  <a:schemeClr val="tx1"/>
                </a:solidFill>
                <a:latin typeface="Times New Roman" pitchFamily="18" charset="0"/>
                <a:cs typeface="Times New Roman" pitchFamily="18" charset="0"/>
              </a:rPr>
              <a:t>activitatile </a:t>
            </a:r>
            <a:r>
              <a:rPr lang="ro-RO" sz="1800" b="1" dirty="0" smtClean="0">
                <a:solidFill>
                  <a:schemeClr val="tx1"/>
                </a:solidFill>
                <a:latin typeface="Times New Roman" pitchFamily="18" charset="0"/>
                <a:cs typeface="Times New Roman" pitchFamily="18" charset="0"/>
              </a:rPr>
              <a:t> proiectului;</a:t>
            </a:r>
          </a:p>
          <a:p>
            <a:pPr marR="470535" lvl="0">
              <a:lnSpc>
                <a:spcPct val="82000"/>
              </a:lnSpc>
              <a:spcBef>
                <a:spcPts val="410"/>
              </a:spcBef>
              <a:spcAft>
                <a:spcPts val="0"/>
              </a:spcAft>
              <a:buFont typeface="Arial" pitchFamily="34" charset="0"/>
              <a:buChar char="•"/>
              <a:tabLst>
                <a:tab pos="675005" algn="l"/>
                <a:tab pos="675640" algn="l"/>
              </a:tabLst>
            </a:pPr>
            <a:r>
              <a:rPr lang="ro-RO" sz="1800" b="1" dirty="0">
                <a:solidFill>
                  <a:schemeClr val="tx1"/>
                </a:solidFill>
                <a:latin typeface="Times New Roman"/>
                <a:ea typeface="Times New Roman"/>
              </a:rPr>
              <a:t>500 de tineri/adulți care nu au finalizat învățământul obligatoriu, din care 125 persoane de etnie romă, înscrie în</a:t>
            </a:r>
            <a:r>
              <a:rPr lang="ro-RO" sz="1800" b="1" spc="-125" dirty="0">
                <a:solidFill>
                  <a:schemeClr val="tx1"/>
                </a:solidFill>
                <a:latin typeface="Times New Roman"/>
                <a:ea typeface="Times New Roman"/>
              </a:rPr>
              <a:t> </a:t>
            </a:r>
            <a:r>
              <a:rPr lang="ro-RO" sz="1800" b="1" dirty="0">
                <a:solidFill>
                  <a:schemeClr val="tx1"/>
                </a:solidFill>
                <a:latin typeface="Times New Roman"/>
                <a:ea typeface="Times New Roman"/>
              </a:rPr>
              <a:t>proiect;</a:t>
            </a:r>
            <a:endParaRPr lang="en-US" sz="1050" b="1" dirty="0">
              <a:solidFill>
                <a:schemeClr val="tx1"/>
              </a:solidFill>
              <a:latin typeface="Times New Roman"/>
              <a:ea typeface="Times New Roman"/>
            </a:endParaRPr>
          </a:p>
          <a:p>
            <a:pPr marR="0" lvl="0">
              <a:lnSpc>
                <a:spcPts val="2120"/>
              </a:lnSpc>
              <a:spcBef>
                <a:spcPts val="175"/>
              </a:spcBef>
              <a:spcAft>
                <a:spcPts val="0"/>
              </a:spcAft>
              <a:buFont typeface="Arial" pitchFamily="34" charset="0"/>
              <a:buChar char="•"/>
              <a:tabLst>
                <a:tab pos="675005" algn="l"/>
                <a:tab pos="675640" algn="l"/>
              </a:tabLst>
            </a:pPr>
            <a:r>
              <a:rPr lang="ro-RO" sz="1800" b="1" dirty="0">
                <a:solidFill>
                  <a:schemeClr val="tx1"/>
                </a:solidFill>
                <a:latin typeface="Times New Roman"/>
                <a:ea typeface="Times New Roman"/>
              </a:rPr>
              <a:t>420 de cadre didactice/ personal de sprijin sau auxiliar înscrie</a:t>
            </a:r>
            <a:r>
              <a:rPr lang="ro-RO" sz="1800" b="1" spc="-130" dirty="0">
                <a:solidFill>
                  <a:schemeClr val="tx1"/>
                </a:solidFill>
                <a:latin typeface="Times New Roman"/>
                <a:ea typeface="Times New Roman"/>
              </a:rPr>
              <a:t> </a:t>
            </a:r>
            <a:r>
              <a:rPr lang="ro-RO" sz="1800" b="1" dirty="0" smtClean="0">
                <a:solidFill>
                  <a:schemeClr val="tx1"/>
                </a:solidFill>
                <a:latin typeface="Times New Roman"/>
                <a:ea typeface="Times New Roman"/>
              </a:rPr>
              <a:t>în proiect</a:t>
            </a:r>
            <a:r>
              <a:rPr lang="ro-RO" sz="1800" b="1" dirty="0">
                <a:solidFill>
                  <a:schemeClr val="tx1"/>
                </a:solidFill>
                <a:latin typeface="Times New Roman"/>
                <a:ea typeface="Times New Roman"/>
              </a:rPr>
              <a:t>;</a:t>
            </a:r>
            <a:endParaRPr lang="en-US" sz="1800" b="1" dirty="0">
              <a:solidFill>
                <a:schemeClr val="tx1"/>
              </a:solidFill>
              <a:latin typeface="Times New Roman"/>
              <a:ea typeface="Times New Roman"/>
            </a:endParaRPr>
          </a:p>
          <a:p>
            <a:pPr marR="0" lvl="0">
              <a:spcBef>
                <a:spcPts val="90"/>
              </a:spcBef>
              <a:spcAft>
                <a:spcPts val="0"/>
              </a:spcAft>
              <a:buFont typeface="Arial" pitchFamily="34" charset="0"/>
              <a:buChar char="•"/>
              <a:tabLst>
                <a:tab pos="675005" algn="l"/>
                <a:tab pos="675640" algn="l"/>
              </a:tabLst>
            </a:pPr>
            <a:r>
              <a:rPr lang="ro-RO" sz="1800" b="1" dirty="0">
                <a:solidFill>
                  <a:schemeClr val="tx1"/>
                </a:solidFill>
                <a:latin typeface="Times New Roman"/>
                <a:ea typeface="Times New Roman"/>
              </a:rPr>
              <a:t>920 dosare GT înscrise in</a:t>
            </a:r>
            <a:r>
              <a:rPr lang="ro-RO" sz="1800" b="1" spc="-130" dirty="0">
                <a:solidFill>
                  <a:schemeClr val="tx1"/>
                </a:solidFill>
                <a:latin typeface="Times New Roman"/>
                <a:ea typeface="Times New Roman"/>
              </a:rPr>
              <a:t> </a:t>
            </a:r>
            <a:r>
              <a:rPr lang="ro-RO" sz="1800" b="1" dirty="0">
                <a:solidFill>
                  <a:schemeClr val="tx1"/>
                </a:solidFill>
                <a:latin typeface="Times New Roman"/>
                <a:ea typeface="Times New Roman"/>
              </a:rPr>
              <a:t>proiect;</a:t>
            </a:r>
            <a:endParaRPr lang="en-US" sz="1050" b="1" dirty="0">
              <a:solidFill>
                <a:schemeClr val="tx1"/>
              </a:solidFill>
              <a:latin typeface="Times New Roman"/>
              <a:ea typeface="Times New Roman"/>
            </a:endParaRPr>
          </a:p>
          <a:p>
            <a:pPr marR="469265" lvl="0" algn="just">
              <a:lnSpc>
                <a:spcPct val="93000"/>
              </a:lnSpc>
              <a:spcBef>
                <a:spcPts val="445"/>
              </a:spcBef>
              <a:spcAft>
                <a:spcPts val="0"/>
              </a:spcAft>
              <a:buFont typeface="Arial" pitchFamily="34" charset="0"/>
              <a:buChar char="•"/>
              <a:tabLst>
                <a:tab pos="675640" algn="l"/>
              </a:tabLst>
            </a:pPr>
            <a:r>
              <a:rPr lang="ro-RO" sz="1800" b="1" dirty="0">
                <a:solidFill>
                  <a:schemeClr val="tx1"/>
                </a:solidFill>
                <a:latin typeface="Times New Roman"/>
                <a:ea typeface="Times New Roman"/>
              </a:rPr>
              <a:t>21 sesiuni de programe de formare continuă a adulților/a a personalului didactic, auxiliar sau de</a:t>
            </a:r>
            <a:r>
              <a:rPr lang="ro-RO" sz="1800" b="1" spc="-135" dirty="0">
                <a:solidFill>
                  <a:schemeClr val="tx1"/>
                </a:solidFill>
                <a:latin typeface="Times New Roman"/>
                <a:ea typeface="Times New Roman"/>
              </a:rPr>
              <a:t> </a:t>
            </a:r>
            <a:r>
              <a:rPr lang="ro-RO" sz="1800" b="1" dirty="0">
                <a:solidFill>
                  <a:schemeClr val="tx1"/>
                </a:solidFill>
                <a:latin typeface="Times New Roman"/>
                <a:ea typeface="Times New Roman"/>
              </a:rPr>
              <a:t>suport;</a:t>
            </a:r>
            <a:endParaRPr lang="en-US" sz="1050" b="1" dirty="0">
              <a:solidFill>
                <a:schemeClr val="tx1"/>
              </a:solidFill>
              <a:latin typeface="Times New Roman"/>
              <a:ea typeface="Times New Roman"/>
            </a:endParaRPr>
          </a:p>
          <a:p>
            <a:pPr marR="0" lvl="0" algn="just">
              <a:spcBef>
                <a:spcPts val="355"/>
              </a:spcBef>
              <a:spcAft>
                <a:spcPts val="0"/>
              </a:spcAft>
              <a:buFont typeface="Arial" pitchFamily="34" charset="0"/>
              <a:buChar char="•"/>
              <a:tabLst>
                <a:tab pos="675640" algn="l"/>
              </a:tabLst>
            </a:pPr>
            <a:r>
              <a:rPr lang="ro-RO" sz="1800" b="1" dirty="0">
                <a:solidFill>
                  <a:schemeClr val="tx1"/>
                </a:solidFill>
                <a:latin typeface="Times New Roman"/>
                <a:ea typeface="Times New Roman"/>
              </a:rPr>
              <a:t>Minim 7 tipuri de programe</a:t>
            </a:r>
            <a:r>
              <a:rPr lang="ro-RO" sz="1800" b="1" spc="-95" dirty="0">
                <a:solidFill>
                  <a:schemeClr val="tx1"/>
                </a:solidFill>
                <a:latin typeface="Times New Roman"/>
                <a:ea typeface="Times New Roman"/>
              </a:rPr>
              <a:t> </a:t>
            </a:r>
            <a:r>
              <a:rPr lang="ro-RO" sz="1800" b="1" dirty="0">
                <a:solidFill>
                  <a:schemeClr val="tx1"/>
                </a:solidFill>
                <a:latin typeface="Times New Roman"/>
                <a:ea typeface="Times New Roman"/>
              </a:rPr>
              <a:t>furnizare;</a:t>
            </a:r>
            <a:endParaRPr lang="en-US" sz="1050" b="1" dirty="0">
              <a:solidFill>
                <a:schemeClr val="tx1"/>
              </a:solidFill>
              <a:latin typeface="Times New Roman"/>
              <a:ea typeface="Times New Roman"/>
            </a:endParaRPr>
          </a:p>
          <a:p>
            <a:pPr marR="469265" lvl="0" algn="just">
              <a:lnSpc>
                <a:spcPct val="93000"/>
              </a:lnSpc>
              <a:spcBef>
                <a:spcPts val="445"/>
              </a:spcBef>
              <a:spcAft>
                <a:spcPts val="0"/>
              </a:spcAft>
              <a:buFont typeface="Arial" pitchFamily="34" charset="0"/>
              <a:buChar char="•"/>
              <a:tabLst>
                <a:tab pos="675640" algn="l"/>
              </a:tabLst>
            </a:pPr>
            <a:r>
              <a:rPr lang="ro-RO" sz="1800" b="1" dirty="0">
                <a:solidFill>
                  <a:schemeClr val="tx1"/>
                </a:solidFill>
                <a:latin typeface="Times New Roman"/>
                <a:ea typeface="Times New Roman"/>
              </a:rPr>
              <a:t>420 participanți la programe de formare continuă a adulților/a a personalului didactic, auxiliar sau de suport din care minim 382 certificați;</a:t>
            </a:r>
            <a:endParaRPr lang="en-US" sz="1050" b="1" dirty="0">
              <a:solidFill>
                <a:schemeClr val="tx1"/>
              </a:solidFill>
              <a:latin typeface="Times New Roman"/>
              <a:ea typeface="Times New Roman"/>
            </a:endParaRPr>
          </a:p>
          <a:p>
            <a:pPr marR="0" lvl="0" algn="just">
              <a:spcBef>
                <a:spcPts val="355"/>
              </a:spcBef>
              <a:spcAft>
                <a:spcPts val="0"/>
              </a:spcAft>
              <a:buFont typeface="Arial" pitchFamily="34" charset="0"/>
              <a:buChar char="•"/>
              <a:tabLst>
                <a:tab pos="675640" algn="l"/>
              </a:tabLst>
            </a:pPr>
            <a:r>
              <a:rPr lang="ro-RO" sz="1800" b="1" dirty="0">
                <a:solidFill>
                  <a:srgbClr val="2E2B1F"/>
                </a:solidFill>
                <a:latin typeface="Times New Roman"/>
                <a:ea typeface="Times New Roman"/>
              </a:rPr>
              <a:t>382 de Certificate de absolvire</a:t>
            </a:r>
            <a:r>
              <a:rPr lang="ro-RO" sz="1800" b="1" spc="-120" dirty="0">
                <a:solidFill>
                  <a:srgbClr val="2E2B1F"/>
                </a:solidFill>
                <a:latin typeface="Times New Roman"/>
                <a:ea typeface="Times New Roman"/>
              </a:rPr>
              <a:t> </a:t>
            </a:r>
            <a:r>
              <a:rPr lang="ro-RO" sz="1800" b="1" dirty="0">
                <a:solidFill>
                  <a:srgbClr val="2E2B1F"/>
                </a:solidFill>
                <a:latin typeface="Times New Roman"/>
                <a:ea typeface="Times New Roman"/>
              </a:rPr>
              <a:t>eliberate</a:t>
            </a:r>
            <a:endParaRPr lang="en-US" sz="1050" b="1" dirty="0">
              <a:latin typeface="Times New Roman"/>
              <a:ea typeface="Times New Roman"/>
            </a:endParaRPr>
          </a:p>
          <a:p>
            <a:pPr lvl="0">
              <a:buFont typeface="Wingdings" pitchFamily="2" charset="2"/>
              <a:buChar char="Ø"/>
            </a:pPr>
            <a:endParaRPr lang="en-US" sz="1800" dirty="0">
              <a:latin typeface="Times New Roman" pitchFamily="18" charset="0"/>
              <a:cs typeface="Times New Roman" pitchFamily="18" charset="0"/>
            </a:endParaRPr>
          </a:p>
          <a:p>
            <a:endParaRPr lang="ro-RO" sz="1700" b="1" dirty="0" smtClean="0">
              <a:solidFill>
                <a:schemeClr val="accent6">
                  <a:lumMod val="50000"/>
                </a:schemeClr>
              </a:solidFill>
              <a:latin typeface="Times New Roman"/>
              <a:ea typeface="Times New Roman"/>
            </a:endParaRPr>
          </a:p>
          <a:p>
            <a:pPr marL="447040" marR="471170">
              <a:lnSpc>
                <a:spcPct val="103000"/>
              </a:lnSpc>
              <a:spcBef>
                <a:spcPts val="640"/>
              </a:spcBef>
              <a:spcAft>
                <a:spcPts val="0"/>
              </a:spcAft>
              <a:tabLst>
                <a:tab pos="1784985" algn="l"/>
                <a:tab pos="3495040" algn="l"/>
                <a:tab pos="4460240" algn="l"/>
                <a:tab pos="4912995" algn="l"/>
                <a:tab pos="6623050" algn="l"/>
              </a:tabLst>
            </a:pPr>
            <a:endParaRPr lang="en-US" sz="1000" dirty="0">
              <a:latin typeface="Times New Roman"/>
              <a:ea typeface="Times New Roman"/>
            </a:endParaRPr>
          </a:p>
          <a:p>
            <a:endParaRPr lang="en-US" sz="1800" dirty="0"/>
          </a:p>
        </p:txBody>
      </p:sp>
    </p:spTree>
    <p:extLst>
      <p:ext uri="{BB962C8B-B14F-4D97-AF65-F5344CB8AC3E}">
        <p14:creationId xmlns:p14="http://schemas.microsoft.com/office/powerpoint/2010/main" val="245016256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ro-RO" b="1" dirty="0" smtClean="0">
                <a:solidFill>
                  <a:schemeClr val="accent6">
                    <a:lumMod val="60000"/>
                    <a:lumOff val="40000"/>
                  </a:schemeClr>
                </a:solidFill>
                <a:latin typeface="Times New Roman"/>
                <a:ea typeface="Times New Roman"/>
              </a:rPr>
              <a:t/>
            </a:r>
            <a:br>
              <a:rPr lang="ro-RO" b="1" dirty="0" smtClean="0">
                <a:solidFill>
                  <a:schemeClr val="accent6">
                    <a:lumMod val="60000"/>
                    <a:lumOff val="40000"/>
                  </a:schemeClr>
                </a:solidFill>
                <a:latin typeface="Times New Roman"/>
                <a:ea typeface="Times New Roman"/>
              </a:rPr>
            </a:br>
            <a:r>
              <a:rPr lang="ro-RO" b="1" dirty="0" smtClean="0">
                <a:solidFill>
                  <a:schemeClr val="accent6">
                    <a:lumMod val="60000"/>
                    <a:lumOff val="40000"/>
                  </a:schemeClr>
                </a:solidFill>
                <a:latin typeface="Times New Roman"/>
                <a:ea typeface="Times New Roman"/>
              </a:rPr>
              <a:t/>
            </a:r>
            <a:br>
              <a:rPr lang="ro-RO" b="1" dirty="0" smtClean="0">
                <a:solidFill>
                  <a:schemeClr val="accent6">
                    <a:lumMod val="60000"/>
                    <a:lumOff val="40000"/>
                  </a:schemeClr>
                </a:solidFill>
                <a:latin typeface="Times New Roman"/>
                <a:ea typeface="Times New Roman"/>
              </a:rPr>
            </a:br>
            <a:r>
              <a:rPr lang="ro-RO" sz="1200" b="1" dirty="0" smtClean="0">
                <a:solidFill>
                  <a:prstClr val="black"/>
                </a:solidFill>
                <a:latin typeface="Times New Roman"/>
                <a:ea typeface="Times New Roman"/>
              </a:rPr>
              <a:t>ADSE </a:t>
            </a:r>
            <a:r>
              <a:rPr lang="ro-RO" sz="1200" b="1" dirty="0">
                <a:solidFill>
                  <a:prstClr val="black"/>
                </a:solidFill>
                <a:latin typeface="Times New Roman"/>
                <a:ea typeface="Times New Roman"/>
              </a:rPr>
              <a:t>– A Doua Şansă pentru Educaţie  </a:t>
            </a:r>
            <a:br>
              <a:rPr lang="ro-RO" sz="1200" b="1" dirty="0">
                <a:solidFill>
                  <a:prstClr val="black"/>
                </a:solidFill>
                <a:latin typeface="Times New Roman"/>
                <a:ea typeface="Times New Roman"/>
              </a:rPr>
            </a:br>
            <a:r>
              <a:rPr lang="ro-RO" sz="1200" b="1" dirty="0">
                <a:solidFill>
                  <a:prstClr val="black"/>
                </a:solidFill>
                <a:latin typeface="Times New Roman"/>
                <a:ea typeface="Times New Roman"/>
              </a:rPr>
              <a:t>Contract : POCU/666/6/23/136066</a:t>
            </a:r>
            <a:r>
              <a:rPr lang="ro-RO" b="1" dirty="0">
                <a:solidFill>
                  <a:srgbClr val="05E0DB">
                    <a:lumMod val="60000"/>
                    <a:lumOff val="40000"/>
                  </a:srgbClr>
                </a:solidFill>
                <a:latin typeface="Times New Roman"/>
                <a:ea typeface="Times New Roman"/>
              </a:rPr>
              <a:t/>
            </a:r>
            <a:br>
              <a:rPr lang="ro-RO" b="1" dirty="0">
                <a:solidFill>
                  <a:srgbClr val="05E0DB">
                    <a:lumMod val="60000"/>
                    <a:lumOff val="40000"/>
                  </a:srgbClr>
                </a:solidFill>
                <a:latin typeface="Times New Roman"/>
                <a:ea typeface="Times New Roman"/>
              </a:rPr>
            </a:br>
            <a:r>
              <a:rPr lang="en-GB" sz="1300" b="1" dirty="0" err="1">
                <a:solidFill>
                  <a:srgbClr val="231F20"/>
                </a:solidFill>
                <a:latin typeface="Times New Roman"/>
                <a:ea typeface="Calibri"/>
              </a:rPr>
              <a:t>Proiect</a:t>
            </a:r>
            <a:r>
              <a:rPr lang="en-GB" sz="1300" b="1" dirty="0">
                <a:solidFill>
                  <a:srgbClr val="231F20"/>
                </a:solidFill>
                <a:latin typeface="Times New Roman"/>
                <a:ea typeface="Calibri"/>
              </a:rPr>
              <a:t> </a:t>
            </a:r>
            <a:r>
              <a:rPr lang="en-GB" sz="1300" b="1" dirty="0" err="1">
                <a:solidFill>
                  <a:srgbClr val="231F20"/>
                </a:solidFill>
                <a:latin typeface="Times New Roman"/>
                <a:ea typeface="Calibri"/>
              </a:rPr>
              <a:t>cofinanțat</a:t>
            </a:r>
            <a:r>
              <a:rPr lang="en-GB" sz="1300" b="1" dirty="0">
                <a:solidFill>
                  <a:srgbClr val="231F20"/>
                </a:solidFill>
                <a:latin typeface="Times New Roman"/>
                <a:ea typeface="Calibri"/>
              </a:rPr>
              <a:t> din FSE </a:t>
            </a:r>
            <a:r>
              <a:rPr lang="en-GB" sz="1300" b="1" dirty="0" err="1">
                <a:solidFill>
                  <a:srgbClr val="231F20"/>
                </a:solidFill>
                <a:latin typeface="Times New Roman"/>
                <a:ea typeface="Calibri"/>
              </a:rPr>
              <a:t>prin</a:t>
            </a:r>
            <a:r>
              <a:rPr lang="en-GB" sz="1300" b="1" dirty="0">
                <a:solidFill>
                  <a:srgbClr val="231F20"/>
                </a:solidFill>
                <a:latin typeface="Times New Roman"/>
                <a:ea typeface="Calibri"/>
              </a:rPr>
              <a:t> </a:t>
            </a:r>
            <a:r>
              <a:rPr lang="en-GB" sz="1300" b="1" dirty="0" err="1">
                <a:solidFill>
                  <a:srgbClr val="231F20"/>
                </a:solidFill>
                <a:latin typeface="Times New Roman"/>
                <a:ea typeface="Calibri"/>
              </a:rPr>
              <a:t>ProgramulOperațional</a:t>
            </a:r>
            <a:r>
              <a:rPr lang="en-GB" sz="1300" b="1" dirty="0">
                <a:solidFill>
                  <a:srgbClr val="231F20"/>
                </a:solidFill>
                <a:latin typeface="Times New Roman"/>
                <a:ea typeface="Calibri"/>
              </a:rPr>
              <a:t> Capital </a:t>
            </a:r>
            <a:r>
              <a:rPr lang="en-GB" sz="1300" b="1" dirty="0" err="1">
                <a:solidFill>
                  <a:srgbClr val="231F20"/>
                </a:solidFill>
                <a:latin typeface="Times New Roman"/>
                <a:ea typeface="Calibri"/>
              </a:rPr>
              <a:t>Uman</a:t>
            </a:r>
            <a:r>
              <a:rPr lang="en-GB" sz="1300" b="1" dirty="0">
                <a:solidFill>
                  <a:srgbClr val="231F20"/>
                </a:solidFill>
                <a:latin typeface="Times New Roman"/>
                <a:ea typeface="Calibri"/>
              </a:rPr>
              <a:t> 2014-2020</a:t>
            </a:r>
            <a:r>
              <a:rPr lang="ro-RO" b="1" dirty="0">
                <a:solidFill>
                  <a:srgbClr val="05E0DB">
                    <a:lumMod val="60000"/>
                    <a:lumOff val="40000"/>
                  </a:srgbClr>
                </a:solidFill>
                <a:latin typeface="Times New Roman"/>
                <a:ea typeface="Times New Roman"/>
              </a:rPr>
              <a:t/>
            </a:r>
            <a:br>
              <a:rPr lang="ro-RO" b="1" dirty="0">
                <a:solidFill>
                  <a:srgbClr val="05E0DB">
                    <a:lumMod val="60000"/>
                    <a:lumOff val="40000"/>
                  </a:srgbClr>
                </a:solidFill>
                <a:latin typeface="Times New Roman"/>
                <a:ea typeface="Times New Roman"/>
              </a:rPr>
            </a:br>
            <a:r>
              <a:rPr lang="ro-RO" b="1" dirty="0" smtClean="0">
                <a:solidFill>
                  <a:srgbClr val="05E0DB">
                    <a:lumMod val="60000"/>
                    <a:lumOff val="40000"/>
                  </a:srgbClr>
                </a:solidFill>
                <a:latin typeface="Times New Roman"/>
                <a:ea typeface="Times New Roman"/>
              </a:rPr>
              <a:t/>
            </a:r>
            <a:br>
              <a:rPr lang="ro-RO" b="1" dirty="0" smtClean="0">
                <a:solidFill>
                  <a:srgbClr val="05E0DB">
                    <a:lumMod val="60000"/>
                    <a:lumOff val="40000"/>
                  </a:srgbClr>
                </a:solidFill>
                <a:latin typeface="Times New Roman"/>
                <a:ea typeface="Times New Roman"/>
              </a:rPr>
            </a:br>
            <a:r>
              <a:rPr lang="ro-RO" sz="3100" b="1" dirty="0" smtClean="0">
                <a:solidFill>
                  <a:schemeClr val="accent6">
                    <a:lumMod val="50000"/>
                  </a:schemeClr>
                </a:solidFill>
                <a:latin typeface="Times New Roman"/>
                <a:ea typeface="Times New Roman"/>
              </a:rPr>
              <a:t>REZULTATELE PROIECTULUI</a:t>
            </a:r>
            <a:endParaRPr lang="en-US" sz="3100" b="1" dirty="0">
              <a:solidFill>
                <a:schemeClr val="accent6">
                  <a:lumMod val="50000"/>
                </a:schemeClr>
              </a:solidFill>
            </a:endParaRPr>
          </a:p>
        </p:txBody>
      </p:sp>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9927" y="-76200"/>
            <a:ext cx="6477000"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Content Placeholder 1"/>
          <p:cNvSpPr>
            <a:spLocks noGrp="1"/>
          </p:cNvSpPr>
          <p:nvPr>
            <p:ph idx="1"/>
          </p:nvPr>
        </p:nvSpPr>
        <p:spPr>
          <a:xfrm>
            <a:off x="872067" y="2362200"/>
            <a:ext cx="7408333" cy="3763963"/>
          </a:xfrm>
        </p:spPr>
        <p:txBody>
          <a:bodyPr>
            <a:normAutofit fontScale="92500" lnSpcReduction="20000"/>
          </a:bodyPr>
          <a:lstStyle/>
          <a:p>
            <a:pPr marR="468630" lvl="0">
              <a:lnSpc>
                <a:spcPct val="93000"/>
              </a:lnSpc>
              <a:spcBef>
                <a:spcPts val="445"/>
              </a:spcBef>
              <a:spcAft>
                <a:spcPts val="0"/>
              </a:spcAft>
              <a:buFont typeface="Wingdings" pitchFamily="2" charset="2"/>
              <a:buChar char="Ø"/>
              <a:tabLst>
                <a:tab pos="675005" algn="l"/>
                <a:tab pos="675640" algn="l"/>
              </a:tabLst>
            </a:pPr>
            <a:r>
              <a:rPr lang="ro-RO" sz="1800" b="1" dirty="0">
                <a:solidFill>
                  <a:schemeClr val="tx1"/>
                </a:solidFill>
                <a:latin typeface="Times New Roman"/>
                <a:ea typeface="Times New Roman"/>
              </a:rPr>
              <a:t>25 seminarii de valorizare a mobilității profesorilor și de schimb de bune</a:t>
            </a:r>
            <a:r>
              <a:rPr lang="ro-RO" sz="1800" b="1" spc="-30" dirty="0">
                <a:solidFill>
                  <a:schemeClr val="tx1"/>
                </a:solidFill>
                <a:latin typeface="Times New Roman"/>
                <a:ea typeface="Times New Roman"/>
              </a:rPr>
              <a:t> </a:t>
            </a:r>
            <a:r>
              <a:rPr lang="ro-RO" sz="1800" b="1" dirty="0">
                <a:solidFill>
                  <a:schemeClr val="tx1"/>
                </a:solidFill>
                <a:latin typeface="Times New Roman"/>
                <a:ea typeface="Times New Roman"/>
              </a:rPr>
              <a:t>practici;</a:t>
            </a:r>
            <a:endParaRPr lang="en-US" sz="1050" b="1" dirty="0">
              <a:solidFill>
                <a:schemeClr val="tx1"/>
              </a:solidFill>
              <a:latin typeface="Times New Roman"/>
              <a:ea typeface="Times New Roman"/>
            </a:endParaRPr>
          </a:p>
          <a:p>
            <a:pPr marR="0" lvl="0">
              <a:spcBef>
                <a:spcPts val="355"/>
              </a:spcBef>
              <a:spcAft>
                <a:spcPts val="0"/>
              </a:spcAft>
              <a:buFont typeface="Wingdings" pitchFamily="2" charset="2"/>
              <a:buChar char="Ø"/>
              <a:tabLst>
                <a:tab pos="675005" algn="l"/>
                <a:tab pos="675640" algn="l"/>
              </a:tabLst>
            </a:pPr>
            <a:r>
              <a:rPr lang="ro-RO" sz="1800" b="1" dirty="0">
                <a:solidFill>
                  <a:schemeClr val="tx1"/>
                </a:solidFill>
                <a:latin typeface="Times New Roman"/>
                <a:ea typeface="Times New Roman"/>
              </a:rPr>
              <a:t>Portofoliu de teme de susținut în cadrul</a:t>
            </a:r>
            <a:r>
              <a:rPr lang="ro-RO" sz="1800" b="1" spc="-150" dirty="0">
                <a:solidFill>
                  <a:schemeClr val="tx1"/>
                </a:solidFill>
                <a:latin typeface="Times New Roman"/>
                <a:ea typeface="Times New Roman"/>
              </a:rPr>
              <a:t> </a:t>
            </a:r>
            <a:r>
              <a:rPr lang="ro-RO" sz="1800" b="1" dirty="0">
                <a:solidFill>
                  <a:schemeClr val="tx1"/>
                </a:solidFill>
                <a:latin typeface="Times New Roman"/>
                <a:ea typeface="Times New Roman"/>
              </a:rPr>
              <a:t>seminariilor;</a:t>
            </a:r>
            <a:endParaRPr lang="en-US" sz="1050" b="1" dirty="0">
              <a:solidFill>
                <a:schemeClr val="tx1"/>
              </a:solidFill>
              <a:latin typeface="Times New Roman"/>
              <a:ea typeface="Times New Roman"/>
            </a:endParaRPr>
          </a:p>
          <a:p>
            <a:pPr marR="0" lvl="0">
              <a:spcBef>
                <a:spcPts val="330"/>
              </a:spcBef>
              <a:spcAft>
                <a:spcPts val="0"/>
              </a:spcAft>
              <a:buFont typeface="Wingdings" pitchFamily="2" charset="2"/>
              <a:buChar char="Ø"/>
              <a:tabLst>
                <a:tab pos="675005" algn="l"/>
                <a:tab pos="675640" algn="l"/>
              </a:tabLst>
            </a:pPr>
            <a:r>
              <a:rPr lang="ro-RO" sz="1800" b="1" dirty="0">
                <a:solidFill>
                  <a:schemeClr val="tx1"/>
                </a:solidFill>
                <a:latin typeface="Times New Roman"/>
                <a:ea typeface="Times New Roman"/>
              </a:rPr>
              <a:t>Rețea de valorificare a rezultatelor mobilităților cadrelor</a:t>
            </a:r>
            <a:r>
              <a:rPr lang="ro-RO" sz="1800" b="1" spc="-145" dirty="0">
                <a:solidFill>
                  <a:schemeClr val="tx1"/>
                </a:solidFill>
                <a:latin typeface="Times New Roman"/>
                <a:ea typeface="Times New Roman"/>
              </a:rPr>
              <a:t> </a:t>
            </a:r>
            <a:r>
              <a:rPr lang="ro-RO" sz="1800" b="1" dirty="0">
                <a:solidFill>
                  <a:schemeClr val="tx1"/>
                </a:solidFill>
                <a:latin typeface="Times New Roman"/>
                <a:ea typeface="Times New Roman"/>
              </a:rPr>
              <a:t>didactice</a:t>
            </a:r>
            <a:endParaRPr lang="en-US" sz="1050" b="1" dirty="0">
              <a:solidFill>
                <a:schemeClr val="tx1"/>
              </a:solidFill>
              <a:latin typeface="Times New Roman"/>
              <a:ea typeface="Times New Roman"/>
            </a:endParaRPr>
          </a:p>
          <a:p>
            <a:pPr marR="469900" lvl="0">
              <a:lnSpc>
                <a:spcPct val="93000"/>
              </a:lnSpc>
              <a:spcBef>
                <a:spcPts val="445"/>
              </a:spcBef>
              <a:spcAft>
                <a:spcPts val="0"/>
              </a:spcAft>
              <a:buFont typeface="Wingdings" pitchFamily="2" charset="2"/>
              <a:buChar char="Ø"/>
              <a:tabLst>
                <a:tab pos="675005" algn="l"/>
                <a:tab pos="675640" algn="l"/>
                <a:tab pos="1746885" algn="l"/>
                <a:tab pos="2170430" algn="l"/>
                <a:tab pos="3439160" algn="l"/>
                <a:tab pos="4549775" algn="l"/>
                <a:tab pos="5732780" algn="l"/>
                <a:tab pos="6250940" algn="l"/>
                <a:tab pos="7587615" algn="l"/>
              </a:tabLst>
            </a:pPr>
            <a:r>
              <a:rPr lang="ro-RO" sz="1800" b="1" dirty="0">
                <a:solidFill>
                  <a:schemeClr val="tx1"/>
                </a:solidFill>
                <a:latin typeface="Times New Roman"/>
                <a:ea typeface="Times New Roman"/>
              </a:rPr>
              <a:t>Diplome	de	participare	înmânate	menbrilor	</a:t>
            </a:r>
            <a:r>
              <a:rPr lang="ro-RO" sz="1800" b="1" dirty="0" smtClean="0">
                <a:solidFill>
                  <a:schemeClr val="tx1"/>
                </a:solidFill>
                <a:latin typeface="Times New Roman"/>
                <a:ea typeface="Times New Roman"/>
              </a:rPr>
              <a:t>GT participanți</a:t>
            </a:r>
            <a:r>
              <a:rPr lang="ro-RO" sz="1800" b="1" dirty="0">
                <a:solidFill>
                  <a:schemeClr val="tx1"/>
                </a:solidFill>
                <a:latin typeface="Times New Roman"/>
                <a:ea typeface="Times New Roman"/>
              </a:rPr>
              <a:t>	</a:t>
            </a:r>
            <a:r>
              <a:rPr lang="ro-RO" sz="1800" b="1" spc="-50" dirty="0">
                <a:solidFill>
                  <a:schemeClr val="tx1"/>
                </a:solidFill>
                <a:latin typeface="Times New Roman"/>
                <a:ea typeface="Times New Roman"/>
              </a:rPr>
              <a:t>la </a:t>
            </a:r>
            <a:r>
              <a:rPr lang="ro-RO" sz="1800" b="1" dirty="0">
                <a:solidFill>
                  <a:schemeClr val="tx1"/>
                </a:solidFill>
                <a:latin typeface="Times New Roman"/>
                <a:ea typeface="Times New Roman"/>
              </a:rPr>
              <a:t>seminarii și schimbul de bune</a:t>
            </a:r>
            <a:r>
              <a:rPr lang="ro-RO" sz="1800" b="1" spc="-115" dirty="0">
                <a:solidFill>
                  <a:schemeClr val="tx1"/>
                </a:solidFill>
                <a:latin typeface="Times New Roman"/>
                <a:ea typeface="Times New Roman"/>
              </a:rPr>
              <a:t> </a:t>
            </a:r>
            <a:r>
              <a:rPr lang="ro-RO" sz="1800" b="1" dirty="0" smtClean="0">
                <a:solidFill>
                  <a:schemeClr val="tx1"/>
                </a:solidFill>
                <a:latin typeface="Times New Roman"/>
                <a:ea typeface="Times New Roman"/>
              </a:rPr>
              <a:t>practici;</a:t>
            </a:r>
            <a:endParaRPr lang="en-US" sz="1050" b="1" dirty="0">
              <a:solidFill>
                <a:schemeClr val="tx1"/>
              </a:solidFill>
              <a:latin typeface="Times New Roman"/>
              <a:ea typeface="Times New Roman"/>
            </a:endParaRPr>
          </a:p>
          <a:p>
            <a:pPr marR="472440" lvl="0" algn="just">
              <a:lnSpc>
                <a:spcPct val="103000"/>
              </a:lnSpc>
              <a:spcBef>
                <a:spcPts val="535"/>
              </a:spcBef>
              <a:spcAft>
                <a:spcPts val="0"/>
              </a:spcAft>
              <a:buFont typeface="Wingdings" pitchFamily="2" charset="2"/>
              <a:buChar char="Ø"/>
              <a:tabLst>
                <a:tab pos="675640" algn="l"/>
              </a:tabLst>
            </a:pPr>
            <a:r>
              <a:rPr lang="ro-RO" sz="1800" b="1" dirty="0">
                <a:solidFill>
                  <a:schemeClr val="tx1"/>
                </a:solidFill>
                <a:latin typeface="Times New Roman"/>
                <a:ea typeface="Times New Roman"/>
              </a:rPr>
              <a:t>500 de persoane beneficiare de consiliere și orientare a carierei pe tot parcursul vieții în cadrul ședintelor de consiliere individuală (4 ședinte/participant) și de grup (120 de</a:t>
            </a:r>
            <a:r>
              <a:rPr lang="ro-RO" sz="1800" b="1" spc="-55" dirty="0">
                <a:solidFill>
                  <a:schemeClr val="tx1"/>
                </a:solidFill>
                <a:latin typeface="Times New Roman"/>
                <a:ea typeface="Times New Roman"/>
              </a:rPr>
              <a:t> </a:t>
            </a:r>
            <a:r>
              <a:rPr lang="ro-RO" sz="1800" b="1" dirty="0">
                <a:solidFill>
                  <a:schemeClr val="tx1"/>
                </a:solidFill>
                <a:latin typeface="Times New Roman"/>
                <a:ea typeface="Times New Roman"/>
              </a:rPr>
              <a:t>ședințe);</a:t>
            </a:r>
            <a:endParaRPr lang="en-US" sz="1000" b="1" dirty="0">
              <a:solidFill>
                <a:schemeClr val="tx1"/>
              </a:solidFill>
              <a:latin typeface="Times New Roman"/>
              <a:ea typeface="Times New Roman"/>
            </a:endParaRPr>
          </a:p>
          <a:p>
            <a:pPr marR="0" lvl="0" algn="just">
              <a:spcBef>
                <a:spcPts val="550"/>
              </a:spcBef>
              <a:spcAft>
                <a:spcPts val="0"/>
              </a:spcAft>
              <a:buFont typeface="Wingdings" pitchFamily="2" charset="2"/>
              <a:buChar char="Ø"/>
              <a:tabLst>
                <a:tab pos="675640" algn="l"/>
              </a:tabLst>
            </a:pPr>
            <a:r>
              <a:rPr lang="ro-RO" sz="1800" b="1" dirty="0">
                <a:solidFill>
                  <a:schemeClr val="tx1"/>
                </a:solidFill>
                <a:latin typeface="Times New Roman"/>
                <a:ea typeface="Times New Roman"/>
              </a:rPr>
              <a:t>500 de dosare de management de</a:t>
            </a:r>
            <a:r>
              <a:rPr lang="ro-RO" sz="1800" b="1" spc="-25" dirty="0">
                <a:solidFill>
                  <a:schemeClr val="tx1"/>
                </a:solidFill>
                <a:latin typeface="Times New Roman"/>
                <a:ea typeface="Times New Roman"/>
              </a:rPr>
              <a:t> </a:t>
            </a:r>
            <a:r>
              <a:rPr lang="ro-RO" sz="1800" b="1" dirty="0">
                <a:solidFill>
                  <a:schemeClr val="tx1"/>
                </a:solidFill>
                <a:latin typeface="Times New Roman"/>
                <a:ea typeface="Times New Roman"/>
              </a:rPr>
              <a:t>caz;</a:t>
            </a:r>
            <a:endParaRPr lang="en-US" sz="1000" b="1" dirty="0">
              <a:solidFill>
                <a:schemeClr val="tx1"/>
              </a:solidFill>
              <a:latin typeface="Times New Roman"/>
              <a:ea typeface="Times New Roman"/>
            </a:endParaRPr>
          </a:p>
          <a:p>
            <a:pPr marR="472440" lvl="0">
              <a:lnSpc>
                <a:spcPct val="103000"/>
              </a:lnSpc>
              <a:spcBef>
                <a:spcPts val="635"/>
              </a:spcBef>
              <a:spcAft>
                <a:spcPts val="0"/>
              </a:spcAft>
              <a:buFont typeface="Wingdings" pitchFamily="2" charset="2"/>
              <a:buChar char="Ø"/>
              <a:tabLst>
                <a:tab pos="675005" algn="l"/>
                <a:tab pos="675640" algn="l"/>
              </a:tabLst>
            </a:pPr>
            <a:r>
              <a:rPr lang="ro-RO" sz="1800" b="1" dirty="0">
                <a:solidFill>
                  <a:schemeClr val="tx1"/>
                </a:solidFill>
                <a:latin typeface="Times New Roman"/>
                <a:ea typeface="Times New Roman"/>
              </a:rPr>
              <a:t>Materiale suport – tipărite și video - pentru activități de tipul Școala părinților</a:t>
            </a:r>
            <a:r>
              <a:rPr lang="ro-RO" sz="1800" b="1" spc="10" dirty="0">
                <a:solidFill>
                  <a:schemeClr val="tx1"/>
                </a:solidFill>
                <a:latin typeface="Times New Roman"/>
                <a:ea typeface="Times New Roman"/>
              </a:rPr>
              <a:t> </a:t>
            </a:r>
            <a:r>
              <a:rPr lang="ro-RO" sz="1800" b="1" dirty="0">
                <a:solidFill>
                  <a:schemeClr val="tx1"/>
                </a:solidFill>
                <a:latin typeface="Times New Roman"/>
                <a:ea typeface="Times New Roman"/>
              </a:rPr>
              <a:t>realizate;</a:t>
            </a:r>
            <a:endParaRPr lang="en-US" sz="1000" b="1" dirty="0">
              <a:solidFill>
                <a:schemeClr val="tx1"/>
              </a:solidFill>
              <a:latin typeface="Times New Roman"/>
              <a:ea typeface="Times New Roman"/>
            </a:endParaRPr>
          </a:p>
          <a:p>
            <a:pPr marR="0" lvl="0">
              <a:spcBef>
                <a:spcPts val="535"/>
              </a:spcBef>
              <a:spcAft>
                <a:spcPts val="0"/>
              </a:spcAft>
              <a:buFont typeface="Wingdings" pitchFamily="2" charset="2"/>
              <a:buChar char="Ø"/>
              <a:tabLst>
                <a:tab pos="675005" algn="l"/>
                <a:tab pos="675640" algn="l"/>
              </a:tabLst>
            </a:pPr>
            <a:r>
              <a:rPr lang="ro-RO" sz="1800" b="1" dirty="0">
                <a:solidFill>
                  <a:schemeClr val="tx1"/>
                </a:solidFill>
                <a:latin typeface="Times New Roman"/>
                <a:ea typeface="Times New Roman"/>
              </a:rPr>
              <a:t>600</a:t>
            </a:r>
            <a:r>
              <a:rPr lang="ro-RO" sz="1800" b="1" spc="380" dirty="0">
                <a:solidFill>
                  <a:schemeClr val="tx1"/>
                </a:solidFill>
                <a:latin typeface="Times New Roman"/>
                <a:ea typeface="Times New Roman"/>
              </a:rPr>
              <a:t> </a:t>
            </a:r>
            <a:r>
              <a:rPr lang="ro-RO" sz="1800" b="1" dirty="0">
                <a:solidFill>
                  <a:schemeClr val="tx1"/>
                </a:solidFill>
                <a:latin typeface="Times New Roman"/>
                <a:ea typeface="Times New Roman"/>
              </a:rPr>
              <a:t>de</a:t>
            </a:r>
            <a:r>
              <a:rPr lang="ro-RO" sz="1800" b="1" spc="390" dirty="0">
                <a:solidFill>
                  <a:schemeClr val="tx1"/>
                </a:solidFill>
                <a:latin typeface="Times New Roman"/>
                <a:ea typeface="Times New Roman"/>
              </a:rPr>
              <a:t> </a:t>
            </a:r>
            <a:r>
              <a:rPr lang="ro-RO" sz="1800" b="1" dirty="0">
                <a:solidFill>
                  <a:schemeClr val="tx1"/>
                </a:solidFill>
                <a:latin typeface="Times New Roman"/>
                <a:ea typeface="Times New Roman"/>
              </a:rPr>
              <a:t>părinți/tutori</a:t>
            </a:r>
            <a:r>
              <a:rPr lang="ro-RO" sz="1800" b="1" spc="400" dirty="0">
                <a:solidFill>
                  <a:schemeClr val="tx1"/>
                </a:solidFill>
                <a:latin typeface="Times New Roman"/>
                <a:ea typeface="Times New Roman"/>
              </a:rPr>
              <a:t> </a:t>
            </a:r>
            <a:r>
              <a:rPr lang="ro-RO" sz="1800" b="1" dirty="0">
                <a:solidFill>
                  <a:schemeClr val="tx1"/>
                </a:solidFill>
                <a:latin typeface="Times New Roman"/>
                <a:ea typeface="Times New Roman"/>
              </a:rPr>
              <a:t>ai</a:t>
            </a:r>
            <a:r>
              <a:rPr lang="ro-RO" sz="1800" b="1" spc="400" dirty="0">
                <a:solidFill>
                  <a:schemeClr val="tx1"/>
                </a:solidFill>
                <a:latin typeface="Times New Roman"/>
                <a:ea typeface="Times New Roman"/>
              </a:rPr>
              <a:t> </a:t>
            </a:r>
            <a:r>
              <a:rPr lang="ro-RO" sz="1800" b="1" dirty="0">
                <a:solidFill>
                  <a:schemeClr val="tx1"/>
                </a:solidFill>
                <a:latin typeface="Times New Roman"/>
                <a:ea typeface="Times New Roman"/>
              </a:rPr>
              <a:t>copiilor</a:t>
            </a:r>
            <a:r>
              <a:rPr lang="ro-RO" sz="1800" b="1" spc="395" dirty="0">
                <a:solidFill>
                  <a:schemeClr val="tx1"/>
                </a:solidFill>
                <a:latin typeface="Times New Roman"/>
                <a:ea typeface="Times New Roman"/>
              </a:rPr>
              <a:t> </a:t>
            </a:r>
            <a:r>
              <a:rPr lang="ro-RO" sz="1800" b="1" dirty="0">
                <a:solidFill>
                  <a:schemeClr val="tx1"/>
                </a:solidFill>
                <a:latin typeface="Times New Roman"/>
                <a:ea typeface="Times New Roman"/>
              </a:rPr>
              <a:t>cu</a:t>
            </a:r>
            <a:r>
              <a:rPr lang="ro-RO" sz="1800" b="1" spc="400" dirty="0">
                <a:solidFill>
                  <a:schemeClr val="tx1"/>
                </a:solidFill>
                <a:latin typeface="Times New Roman"/>
                <a:ea typeface="Times New Roman"/>
              </a:rPr>
              <a:t> </a:t>
            </a:r>
            <a:r>
              <a:rPr lang="ro-RO" sz="1800" b="1" dirty="0">
                <a:solidFill>
                  <a:schemeClr val="tx1"/>
                </a:solidFill>
                <a:latin typeface="Times New Roman"/>
                <a:ea typeface="Times New Roman"/>
              </a:rPr>
              <a:t>risc</a:t>
            </a:r>
            <a:r>
              <a:rPr lang="ro-RO" sz="1800" b="1" spc="395" dirty="0">
                <a:solidFill>
                  <a:schemeClr val="tx1"/>
                </a:solidFill>
                <a:latin typeface="Times New Roman"/>
                <a:ea typeface="Times New Roman"/>
              </a:rPr>
              <a:t> </a:t>
            </a:r>
            <a:r>
              <a:rPr lang="ro-RO" sz="1800" b="1" dirty="0">
                <a:solidFill>
                  <a:schemeClr val="tx1"/>
                </a:solidFill>
                <a:latin typeface="Times New Roman"/>
                <a:ea typeface="Times New Roman"/>
              </a:rPr>
              <a:t>de</a:t>
            </a:r>
            <a:r>
              <a:rPr lang="ro-RO" sz="1800" b="1" spc="390" dirty="0">
                <a:solidFill>
                  <a:schemeClr val="tx1"/>
                </a:solidFill>
                <a:latin typeface="Times New Roman"/>
                <a:ea typeface="Times New Roman"/>
              </a:rPr>
              <a:t> </a:t>
            </a:r>
            <a:r>
              <a:rPr lang="ro-RO" sz="1800" b="1" dirty="0">
                <a:solidFill>
                  <a:schemeClr val="tx1"/>
                </a:solidFill>
                <a:latin typeface="Times New Roman"/>
                <a:ea typeface="Times New Roman"/>
              </a:rPr>
              <a:t>abandon,</a:t>
            </a:r>
            <a:r>
              <a:rPr lang="ro-RO" sz="1800" b="1" spc="390" dirty="0">
                <a:solidFill>
                  <a:schemeClr val="tx1"/>
                </a:solidFill>
                <a:latin typeface="Times New Roman"/>
                <a:ea typeface="Times New Roman"/>
              </a:rPr>
              <a:t> </a:t>
            </a:r>
            <a:r>
              <a:rPr lang="ro-RO" sz="1800" b="1" dirty="0">
                <a:solidFill>
                  <a:schemeClr val="tx1"/>
                </a:solidFill>
                <a:latin typeface="Times New Roman"/>
                <a:ea typeface="Times New Roman"/>
              </a:rPr>
              <a:t>tineri</a:t>
            </a:r>
            <a:r>
              <a:rPr lang="ro-RO" sz="1800" b="1" spc="395" dirty="0">
                <a:solidFill>
                  <a:schemeClr val="tx1"/>
                </a:solidFill>
                <a:latin typeface="Times New Roman"/>
                <a:ea typeface="Times New Roman"/>
              </a:rPr>
              <a:t> </a:t>
            </a:r>
            <a:r>
              <a:rPr lang="ro-RO" sz="1800" b="1" dirty="0" smtClean="0">
                <a:solidFill>
                  <a:schemeClr val="tx1"/>
                </a:solidFill>
                <a:latin typeface="Times New Roman"/>
                <a:ea typeface="Times New Roman"/>
              </a:rPr>
              <a:t>și</a:t>
            </a:r>
            <a:endParaRPr lang="ro-RO" sz="1000" b="1" dirty="0" smtClean="0">
              <a:solidFill>
                <a:schemeClr val="tx1"/>
              </a:solidFill>
              <a:latin typeface="Times New Roman"/>
              <a:ea typeface="Times New Roman"/>
            </a:endParaRPr>
          </a:p>
          <a:p>
            <a:pPr marR="0" lvl="0">
              <a:spcBef>
                <a:spcPts val="535"/>
              </a:spcBef>
              <a:spcAft>
                <a:spcPts val="0"/>
              </a:spcAft>
              <a:buFont typeface="Wingdings" pitchFamily="2" charset="2"/>
              <a:buChar char="Ø"/>
              <a:tabLst>
                <a:tab pos="675005" algn="l"/>
                <a:tab pos="675640" algn="l"/>
              </a:tabLst>
            </a:pPr>
            <a:r>
              <a:rPr lang="ro-RO" sz="1800" b="1" dirty="0" smtClean="0">
                <a:solidFill>
                  <a:schemeClr val="tx1"/>
                </a:solidFill>
                <a:latin typeface="Times New Roman"/>
                <a:ea typeface="Times New Roman"/>
              </a:rPr>
              <a:t>adulți </a:t>
            </a:r>
            <a:r>
              <a:rPr lang="ro-RO" sz="1800" b="1" dirty="0">
                <a:solidFill>
                  <a:schemeClr val="tx1"/>
                </a:solidFill>
                <a:latin typeface="Times New Roman"/>
                <a:ea typeface="Times New Roman"/>
              </a:rPr>
              <a:t>care nu au finalizat învățământul obligatoriu </a:t>
            </a:r>
            <a:r>
              <a:rPr lang="ro-RO" sz="1800" b="1" dirty="0" smtClean="0">
                <a:solidFill>
                  <a:schemeClr val="tx1"/>
                </a:solidFill>
                <a:latin typeface="Times New Roman"/>
                <a:ea typeface="Times New Roman"/>
              </a:rPr>
              <a:t>participanți la </a:t>
            </a:r>
            <a:r>
              <a:rPr lang="ro-RO" sz="1800" b="1" dirty="0">
                <a:solidFill>
                  <a:schemeClr val="tx1"/>
                </a:solidFill>
                <a:latin typeface="Times New Roman"/>
                <a:ea typeface="Times New Roman"/>
              </a:rPr>
              <a:t>activități de tipul Școala</a:t>
            </a:r>
            <a:r>
              <a:rPr lang="ro-RO" sz="1800" b="1" spc="5" dirty="0">
                <a:solidFill>
                  <a:schemeClr val="tx1"/>
                </a:solidFill>
                <a:latin typeface="Times New Roman"/>
                <a:ea typeface="Times New Roman"/>
              </a:rPr>
              <a:t> </a:t>
            </a:r>
            <a:r>
              <a:rPr lang="ro-RO" sz="1800" b="1" dirty="0">
                <a:solidFill>
                  <a:schemeClr val="tx1"/>
                </a:solidFill>
                <a:latin typeface="Times New Roman"/>
                <a:ea typeface="Times New Roman"/>
              </a:rPr>
              <a:t>părinților;</a:t>
            </a:r>
            <a:endParaRPr lang="en-US" sz="1000" b="1" dirty="0">
              <a:solidFill>
                <a:schemeClr val="tx1"/>
              </a:solidFill>
              <a:latin typeface="Times New Roman"/>
              <a:ea typeface="Times New Roman"/>
            </a:endParaRPr>
          </a:p>
          <a:p>
            <a:pPr lvl="0">
              <a:buFont typeface="Wingdings" pitchFamily="2" charset="2"/>
              <a:buChar char="Ø"/>
            </a:pPr>
            <a:endParaRPr lang="en-US" sz="1800" dirty="0">
              <a:latin typeface="Times New Roman" pitchFamily="18" charset="0"/>
              <a:cs typeface="Times New Roman" pitchFamily="18" charset="0"/>
            </a:endParaRPr>
          </a:p>
          <a:p>
            <a:endParaRPr lang="ro-RO" sz="1700" b="1" dirty="0" smtClean="0">
              <a:solidFill>
                <a:schemeClr val="accent6">
                  <a:lumMod val="50000"/>
                </a:schemeClr>
              </a:solidFill>
              <a:latin typeface="Times New Roman"/>
              <a:ea typeface="Times New Roman"/>
            </a:endParaRPr>
          </a:p>
          <a:p>
            <a:pPr marL="447040" marR="471170">
              <a:lnSpc>
                <a:spcPct val="103000"/>
              </a:lnSpc>
              <a:spcBef>
                <a:spcPts val="640"/>
              </a:spcBef>
              <a:spcAft>
                <a:spcPts val="0"/>
              </a:spcAft>
              <a:tabLst>
                <a:tab pos="1784985" algn="l"/>
                <a:tab pos="3495040" algn="l"/>
                <a:tab pos="4460240" algn="l"/>
                <a:tab pos="4912995" algn="l"/>
                <a:tab pos="6623050" algn="l"/>
              </a:tabLst>
            </a:pPr>
            <a:endParaRPr lang="en-US" sz="1000" dirty="0">
              <a:latin typeface="Times New Roman"/>
              <a:ea typeface="Times New Roman"/>
            </a:endParaRPr>
          </a:p>
          <a:p>
            <a:endParaRPr lang="en-US" sz="1800" dirty="0"/>
          </a:p>
        </p:txBody>
      </p:sp>
    </p:spTree>
    <p:extLst>
      <p:ext uri="{BB962C8B-B14F-4D97-AF65-F5344CB8AC3E}">
        <p14:creationId xmlns:p14="http://schemas.microsoft.com/office/powerpoint/2010/main" val="50822509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ro-RO" b="1" dirty="0" smtClean="0">
                <a:solidFill>
                  <a:schemeClr val="accent6">
                    <a:lumMod val="60000"/>
                    <a:lumOff val="40000"/>
                  </a:schemeClr>
                </a:solidFill>
                <a:latin typeface="Times New Roman"/>
                <a:ea typeface="Times New Roman"/>
              </a:rPr>
              <a:t/>
            </a:r>
            <a:br>
              <a:rPr lang="ro-RO" b="1" dirty="0" smtClean="0">
                <a:solidFill>
                  <a:schemeClr val="accent6">
                    <a:lumMod val="60000"/>
                    <a:lumOff val="40000"/>
                  </a:schemeClr>
                </a:solidFill>
                <a:latin typeface="Times New Roman"/>
                <a:ea typeface="Times New Roman"/>
              </a:rPr>
            </a:br>
            <a:r>
              <a:rPr lang="ro-RO" b="1" dirty="0" smtClean="0">
                <a:solidFill>
                  <a:schemeClr val="accent6">
                    <a:lumMod val="60000"/>
                    <a:lumOff val="40000"/>
                  </a:schemeClr>
                </a:solidFill>
                <a:latin typeface="Times New Roman"/>
                <a:ea typeface="Times New Roman"/>
              </a:rPr>
              <a:t/>
            </a:r>
            <a:br>
              <a:rPr lang="ro-RO" b="1" dirty="0" smtClean="0">
                <a:solidFill>
                  <a:schemeClr val="accent6">
                    <a:lumMod val="60000"/>
                    <a:lumOff val="40000"/>
                  </a:schemeClr>
                </a:solidFill>
                <a:latin typeface="Times New Roman"/>
                <a:ea typeface="Times New Roman"/>
              </a:rPr>
            </a:br>
            <a:r>
              <a:rPr lang="ro-RO" sz="1200" b="1" dirty="0" smtClean="0">
                <a:solidFill>
                  <a:prstClr val="black"/>
                </a:solidFill>
                <a:latin typeface="Times New Roman"/>
                <a:ea typeface="Times New Roman"/>
              </a:rPr>
              <a:t>ADSE </a:t>
            </a:r>
            <a:r>
              <a:rPr lang="ro-RO" sz="1200" b="1" dirty="0">
                <a:solidFill>
                  <a:prstClr val="black"/>
                </a:solidFill>
                <a:latin typeface="Times New Roman"/>
                <a:ea typeface="Times New Roman"/>
              </a:rPr>
              <a:t>– A Doua Şansă pentru Educaţie  </a:t>
            </a:r>
            <a:br>
              <a:rPr lang="ro-RO" sz="1200" b="1" dirty="0">
                <a:solidFill>
                  <a:prstClr val="black"/>
                </a:solidFill>
                <a:latin typeface="Times New Roman"/>
                <a:ea typeface="Times New Roman"/>
              </a:rPr>
            </a:br>
            <a:r>
              <a:rPr lang="ro-RO" sz="1200" b="1" dirty="0">
                <a:solidFill>
                  <a:prstClr val="black"/>
                </a:solidFill>
                <a:latin typeface="Times New Roman"/>
                <a:ea typeface="Times New Roman"/>
              </a:rPr>
              <a:t>Contract : POCU/666/6/23/136066</a:t>
            </a:r>
            <a:r>
              <a:rPr lang="ro-RO" b="1" dirty="0">
                <a:solidFill>
                  <a:srgbClr val="05E0DB">
                    <a:lumMod val="60000"/>
                    <a:lumOff val="40000"/>
                  </a:srgbClr>
                </a:solidFill>
                <a:latin typeface="Times New Roman"/>
                <a:ea typeface="Times New Roman"/>
              </a:rPr>
              <a:t/>
            </a:r>
            <a:br>
              <a:rPr lang="ro-RO" b="1" dirty="0">
                <a:solidFill>
                  <a:srgbClr val="05E0DB">
                    <a:lumMod val="60000"/>
                    <a:lumOff val="40000"/>
                  </a:srgbClr>
                </a:solidFill>
                <a:latin typeface="Times New Roman"/>
                <a:ea typeface="Times New Roman"/>
              </a:rPr>
            </a:br>
            <a:r>
              <a:rPr lang="en-GB" sz="1300" b="1" dirty="0" err="1">
                <a:solidFill>
                  <a:srgbClr val="231F20"/>
                </a:solidFill>
                <a:latin typeface="Times New Roman"/>
                <a:ea typeface="Calibri"/>
              </a:rPr>
              <a:t>Proiect</a:t>
            </a:r>
            <a:r>
              <a:rPr lang="en-GB" sz="1300" b="1" dirty="0">
                <a:solidFill>
                  <a:srgbClr val="231F20"/>
                </a:solidFill>
                <a:latin typeface="Times New Roman"/>
                <a:ea typeface="Calibri"/>
              </a:rPr>
              <a:t> </a:t>
            </a:r>
            <a:r>
              <a:rPr lang="en-GB" sz="1300" b="1" dirty="0" err="1">
                <a:solidFill>
                  <a:srgbClr val="231F20"/>
                </a:solidFill>
                <a:latin typeface="Times New Roman"/>
                <a:ea typeface="Calibri"/>
              </a:rPr>
              <a:t>cofinanțat</a:t>
            </a:r>
            <a:r>
              <a:rPr lang="en-GB" sz="1300" b="1" dirty="0">
                <a:solidFill>
                  <a:srgbClr val="231F20"/>
                </a:solidFill>
                <a:latin typeface="Times New Roman"/>
                <a:ea typeface="Calibri"/>
              </a:rPr>
              <a:t> din FSE </a:t>
            </a:r>
            <a:r>
              <a:rPr lang="en-GB" sz="1300" b="1" dirty="0" err="1">
                <a:solidFill>
                  <a:srgbClr val="231F20"/>
                </a:solidFill>
                <a:latin typeface="Times New Roman"/>
                <a:ea typeface="Calibri"/>
              </a:rPr>
              <a:t>prin</a:t>
            </a:r>
            <a:r>
              <a:rPr lang="en-GB" sz="1300" b="1" dirty="0">
                <a:solidFill>
                  <a:srgbClr val="231F20"/>
                </a:solidFill>
                <a:latin typeface="Times New Roman"/>
                <a:ea typeface="Calibri"/>
              </a:rPr>
              <a:t> </a:t>
            </a:r>
            <a:r>
              <a:rPr lang="en-GB" sz="1300" b="1" dirty="0" err="1">
                <a:solidFill>
                  <a:srgbClr val="231F20"/>
                </a:solidFill>
                <a:latin typeface="Times New Roman"/>
                <a:ea typeface="Calibri"/>
              </a:rPr>
              <a:t>ProgramulOperațional</a:t>
            </a:r>
            <a:r>
              <a:rPr lang="en-GB" sz="1300" b="1" dirty="0">
                <a:solidFill>
                  <a:srgbClr val="231F20"/>
                </a:solidFill>
                <a:latin typeface="Times New Roman"/>
                <a:ea typeface="Calibri"/>
              </a:rPr>
              <a:t> Capital </a:t>
            </a:r>
            <a:r>
              <a:rPr lang="en-GB" sz="1300" b="1" dirty="0" err="1">
                <a:solidFill>
                  <a:srgbClr val="231F20"/>
                </a:solidFill>
                <a:latin typeface="Times New Roman"/>
                <a:ea typeface="Calibri"/>
              </a:rPr>
              <a:t>Uman</a:t>
            </a:r>
            <a:r>
              <a:rPr lang="en-GB" sz="1300" b="1" dirty="0">
                <a:solidFill>
                  <a:srgbClr val="231F20"/>
                </a:solidFill>
                <a:latin typeface="Times New Roman"/>
                <a:ea typeface="Calibri"/>
              </a:rPr>
              <a:t> 2014-2020</a:t>
            </a:r>
            <a:r>
              <a:rPr lang="ro-RO" b="1" dirty="0">
                <a:solidFill>
                  <a:srgbClr val="05E0DB">
                    <a:lumMod val="60000"/>
                    <a:lumOff val="40000"/>
                  </a:srgbClr>
                </a:solidFill>
                <a:latin typeface="Times New Roman"/>
                <a:ea typeface="Times New Roman"/>
              </a:rPr>
              <a:t/>
            </a:r>
            <a:br>
              <a:rPr lang="ro-RO" b="1" dirty="0">
                <a:solidFill>
                  <a:srgbClr val="05E0DB">
                    <a:lumMod val="60000"/>
                    <a:lumOff val="40000"/>
                  </a:srgbClr>
                </a:solidFill>
                <a:latin typeface="Times New Roman"/>
                <a:ea typeface="Times New Roman"/>
              </a:rPr>
            </a:br>
            <a:r>
              <a:rPr lang="ro-RO" b="1" dirty="0" smtClean="0">
                <a:solidFill>
                  <a:srgbClr val="05E0DB">
                    <a:lumMod val="60000"/>
                    <a:lumOff val="40000"/>
                  </a:srgbClr>
                </a:solidFill>
                <a:latin typeface="Times New Roman"/>
                <a:ea typeface="Times New Roman"/>
              </a:rPr>
              <a:t/>
            </a:r>
            <a:br>
              <a:rPr lang="ro-RO" b="1" dirty="0" smtClean="0">
                <a:solidFill>
                  <a:srgbClr val="05E0DB">
                    <a:lumMod val="60000"/>
                    <a:lumOff val="40000"/>
                  </a:srgbClr>
                </a:solidFill>
                <a:latin typeface="Times New Roman"/>
                <a:ea typeface="Times New Roman"/>
              </a:rPr>
            </a:br>
            <a:r>
              <a:rPr lang="ro-RO" sz="3100" b="1" dirty="0" smtClean="0">
                <a:solidFill>
                  <a:schemeClr val="accent6">
                    <a:lumMod val="50000"/>
                  </a:schemeClr>
                </a:solidFill>
                <a:latin typeface="Times New Roman"/>
                <a:ea typeface="Times New Roman"/>
              </a:rPr>
              <a:t>REZULTATELE PROIECTULUI</a:t>
            </a:r>
            <a:br>
              <a:rPr lang="ro-RO" sz="3100" b="1" dirty="0" smtClean="0">
                <a:solidFill>
                  <a:schemeClr val="accent6">
                    <a:lumMod val="50000"/>
                  </a:schemeClr>
                </a:solidFill>
                <a:latin typeface="Times New Roman"/>
                <a:ea typeface="Times New Roman"/>
              </a:rPr>
            </a:br>
            <a:endParaRPr lang="en-US" sz="3100" b="1" dirty="0">
              <a:solidFill>
                <a:schemeClr val="accent6">
                  <a:lumMod val="50000"/>
                </a:schemeClr>
              </a:solidFill>
            </a:endParaRPr>
          </a:p>
        </p:txBody>
      </p:sp>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9927" y="-76200"/>
            <a:ext cx="6477000"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Content Placeholder 1"/>
          <p:cNvSpPr>
            <a:spLocks noGrp="1"/>
          </p:cNvSpPr>
          <p:nvPr>
            <p:ph idx="1"/>
          </p:nvPr>
        </p:nvSpPr>
        <p:spPr>
          <a:xfrm>
            <a:off x="381001" y="1905000"/>
            <a:ext cx="8534400" cy="4648200"/>
          </a:xfrm>
        </p:spPr>
        <p:txBody>
          <a:bodyPr>
            <a:normAutofit fontScale="55000" lnSpcReduction="20000"/>
          </a:bodyPr>
          <a:lstStyle/>
          <a:p>
            <a:pPr marL="342900" marR="470535" lvl="0" indent="-342900">
              <a:lnSpc>
                <a:spcPct val="103000"/>
              </a:lnSpc>
              <a:spcBef>
                <a:spcPts val="570"/>
              </a:spcBef>
              <a:spcAft>
                <a:spcPts val="0"/>
              </a:spcAft>
              <a:buFont typeface="Arial"/>
              <a:buChar char="•"/>
              <a:tabLst>
                <a:tab pos="675005" algn="l"/>
                <a:tab pos="675640" algn="l"/>
              </a:tabLst>
            </a:pPr>
            <a:endParaRPr lang="ro-RO" sz="2500" b="1" dirty="0" smtClean="0">
              <a:solidFill>
                <a:schemeClr val="accent6">
                  <a:lumMod val="50000"/>
                </a:schemeClr>
              </a:solidFill>
              <a:latin typeface="Times New Roman"/>
              <a:ea typeface="Times New Roman"/>
            </a:endParaRPr>
          </a:p>
          <a:p>
            <a:pPr marR="470535" lvl="0">
              <a:lnSpc>
                <a:spcPct val="103000"/>
              </a:lnSpc>
              <a:spcBef>
                <a:spcPts val="570"/>
              </a:spcBef>
              <a:spcAft>
                <a:spcPts val="0"/>
              </a:spcAft>
              <a:buFont typeface="Wingdings" pitchFamily="2" charset="2"/>
              <a:buChar char="Ø"/>
              <a:tabLst>
                <a:tab pos="675005" algn="l"/>
                <a:tab pos="675640" algn="l"/>
              </a:tabLst>
            </a:pPr>
            <a:r>
              <a:rPr lang="ro-RO" sz="2500" b="1" dirty="0" smtClean="0">
                <a:solidFill>
                  <a:schemeClr val="tx1"/>
                </a:solidFill>
                <a:latin typeface="Times New Roman"/>
                <a:ea typeface="Times New Roman"/>
              </a:rPr>
              <a:t>500 </a:t>
            </a:r>
            <a:r>
              <a:rPr lang="ro-RO" sz="2500" b="1" dirty="0">
                <a:solidFill>
                  <a:schemeClr val="tx1"/>
                </a:solidFill>
                <a:latin typeface="Times New Roman"/>
                <a:ea typeface="Times New Roman"/>
              </a:rPr>
              <a:t>de tineri </a:t>
            </a:r>
            <a:r>
              <a:rPr lang="ro-RO" sz="2500" b="1" dirty="0" smtClean="0">
                <a:solidFill>
                  <a:schemeClr val="tx1"/>
                </a:solidFill>
                <a:latin typeface="Times New Roman"/>
                <a:ea typeface="Times New Roman"/>
              </a:rPr>
              <a:t> şi adulţi </a:t>
            </a:r>
            <a:r>
              <a:rPr lang="ro-RO" sz="2500" b="1" dirty="0">
                <a:solidFill>
                  <a:schemeClr val="tx1"/>
                </a:solidFill>
                <a:latin typeface="Times New Roman"/>
                <a:ea typeface="Times New Roman"/>
              </a:rPr>
              <a:t>care nu au finalizat </a:t>
            </a:r>
            <a:r>
              <a:rPr lang="ro-RO" sz="2500" b="1" dirty="0" smtClean="0">
                <a:solidFill>
                  <a:schemeClr val="tx1"/>
                </a:solidFill>
                <a:latin typeface="Times New Roman"/>
                <a:ea typeface="Times New Roman"/>
              </a:rPr>
              <a:t>învatamantul </a:t>
            </a:r>
            <a:r>
              <a:rPr lang="ro-RO" sz="2500" b="1" dirty="0">
                <a:solidFill>
                  <a:schemeClr val="tx1"/>
                </a:solidFill>
                <a:latin typeface="Times New Roman"/>
                <a:ea typeface="Times New Roman"/>
              </a:rPr>
              <a:t>obligatoriu </a:t>
            </a:r>
            <a:r>
              <a:rPr lang="ro-RO" sz="2500" b="1" dirty="0" smtClean="0">
                <a:solidFill>
                  <a:schemeClr val="tx1"/>
                </a:solidFill>
                <a:latin typeface="Times New Roman"/>
                <a:ea typeface="Times New Roman"/>
              </a:rPr>
              <a:t>înscrişi în </a:t>
            </a:r>
            <a:r>
              <a:rPr lang="ro-RO" sz="2500" b="1" dirty="0">
                <a:solidFill>
                  <a:schemeClr val="tx1"/>
                </a:solidFill>
                <a:latin typeface="Times New Roman"/>
                <a:ea typeface="Times New Roman"/>
              </a:rPr>
              <a:t>programul</a:t>
            </a:r>
            <a:r>
              <a:rPr lang="ro-RO" sz="2500" b="1" spc="-190" dirty="0">
                <a:solidFill>
                  <a:schemeClr val="tx1"/>
                </a:solidFill>
                <a:latin typeface="Times New Roman"/>
                <a:ea typeface="Times New Roman"/>
              </a:rPr>
              <a:t> </a:t>
            </a:r>
            <a:r>
              <a:rPr lang="ro-RO" sz="2500" b="1" dirty="0">
                <a:solidFill>
                  <a:schemeClr val="tx1"/>
                </a:solidFill>
                <a:latin typeface="Times New Roman"/>
                <a:ea typeface="Times New Roman"/>
              </a:rPr>
              <a:t>ADS;</a:t>
            </a:r>
            <a:endParaRPr lang="en-US" sz="2500" b="1" dirty="0">
              <a:solidFill>
                <a:schemeClr val="tx1"/>
              </a:solidFill>
              <a:latin typeface="Times New Roman"/>
              <a:ea typeface="Times New Roman"/>
            </a:endParaRPr>
          </a:p>
          <a:p>
            <a:pPr marR="471805" lvl="0">
              <a:lnSpc>
                <a:spcPct val="103000"/>
              </a:lnSpc>
              <a:spcBef>
                <a:spcPts val="490"/>
              </a:spcBef>
              <a:spcAft>
                <a:spcPts val="0"/>
              </a:spcAft>
              <a:buFont typeface="Wingdings" pitchFamily="2" charset="2"/>
              <a:buChar char="Ø"/>
              <a:tabLst>
                <a:tab pos="675005" algn="l"/>
                <a:tab pos="675640" algn="l"/>
              </a:tabLst>
            </a:pPr>
            <a:r>
              <a:rPr lang="ro-RO" sz="2500" b="1" dirty="0">
                <a:solidFill>
                  <a:schemeClr val="tx1"/>
                </a:solidFill>
                <a:latin typeface="Times New Roman"/>
                <a:ea typeface="Times New Roman"/>
              </a:rPr>
              <a:t>10 </a:t>
            </a:r>
            <a:r>
              <a:rPr lang="ro-RO" sz="2500" b="1" dirty="0" smtClean="0">
                <a:solidFill>
                  <a:schemeClr val="tx1"/>
                </a:solidFill>
                <a:latin typeface="Times New Roman"/>
                <a:ea typeface="Times New Roman"/>
              </a:rPr>
              <a:t> Parteneriate </a:t>
            </a:r>
            <a:r>
              <a:rPr lang="ro-RO" sz="2500" b="1" dirty="0">
                <a:solidFill>
                  <a:schemeClr val="tx1"/>
                </a:solidFill>
                <a:latin typeface="Times New Roman"/>
                <a:ea typeface="Times New Roman"/>
              </a:rPr>
              <a:t>de colaborare cu scoli – Parteneri asociati -care vor derula programul ADS in cadrul</a:t>
            </a:r>
            <a:r>
              <a:rPr lang="ro-RO" sz="2500" b="1" spc="-220" dirty="0">
                <a:solidFill>
                  <a:schemeClr val="tx1"/>
                </a:solidFill>
                <a:latin typeface="Times New Roman"/>
                <a:ea typeface="Times New Roman"/>
              </a:rPr>
              <a:t> </a:t>
            </a:r>
            <a:r>
              <a:rPr lang="ro-RO" sz="2500" b="1" dirty="0">
                <a:solidFill>
                  <a:schemeClr val="tx1"/>
                </a:solidFill>
                <a:latin typeface="Times New Roman"/>
                <a:ea typeface="Times New Roman"/>
              </a:rPr>
              <a:t>proiectului;</a:t>
            </a:r>
            <a:endParaRPr lang="en-US" sz="2500" b="1" dirty="0">
              <a:solidFill>
                <a:schemeClr val="tx1"/>
              </a:solidFill>
              <a:latin typeface="Times New Roman"/>
              <a:ea typeface="Times New Roman"/>
            </a:endParaRPr>
          </a:p>
          <a:p>
            <a:pPr marR="0" lvl="0">
              <a:spcBef>
                <a:spcPts val="490"/>
              </a:spcBef>
              <a:spcAft>
                <a:spcPts val="0"/>
              </a:spcAft>
              <a:buFont typeface="Wingdings" pitchFamily="2" charset="2"/>
              <a:buChar char="Ø"/>
              <a:tabLst>
                <a:tab pos="675005" algn="l"/>
                <a:tab pos="675640" algn="l"/>
              </a:tabLst>
            </a:pPr>
            <a:r>
              <a:rPr lang="ro-RO" sz="2500" b="1" dirty="0">
                <a:solidFill>
                  <a:schemeClr val="tx1"/>
                </a:solidFill>
                <a:latin typeface="Times New Roman"/>
                <a:ea typeface="Times New Roman"/>
              </a:rPr>
              <a:t>10 grupe de invatamant primar ADS</a:t>
            </a:r>
            <a:r>
              <a:rPr lang="ro-RO" sz="2500" b="1" spc="-225" dirty="0">
                <a:solidFill>
                  <a:schemeClr val="tx1"/>
                </a:solidFill>
                <a:latin typeface="Times New Roman"/>
                <a:ea typeface="Times New Roman"/>
              </a:rPr>
              <a:t> </a:t>
            </a:r>
            <a:r>
              <a:rPr lang="ro-RO" sz="2500" b="1" dirty="0">
                <a:solidFill>
                  <a:schemeClr val="tx1"/>
                </a:solidFill>
                <a:latin typeface="Times New Roman"/>
                <a:ea typeface="Times New Roman"/>
              </a:rPr>
              <a:t>constituite;</a:t>
            </a:r>
            <a:endParaRPr lang="en-US" sz="2500" b="1" dirty="0">
              <a:solidFill>
                <a:schemeClr val="tx1"/>
              </a:solidFill>
              <a:latin typeface="Times New Roman"/>
              <a:ea typeface="Times New Roman"/>
            </a:endParaRPr>
          </a:p>
          <a:p>
            <a:pPr marR="0" lvl="0">
              <a:spcBef>
                <a:spcPts val="570"/>
              </a:spcBef>
              <a:spcAft>
                <a:spcPts val="0"/>
              </a:spcAft>
              <a:buFont typeface="Wingdings" pitchFamily="2" charset="2"/>
              <a:buChar char="Ø"/>
              <a:tabLst>
                <a:tab pos="675005" algn="l"/>
                <a:tab pos="675640" algn="l"/>
              </a:tabLst>
            </a:pPr>
            <a:r>
              <a:rPr lang="ro-RO" sz="2500" b="1" dirty="0">
                <a:solidFill>
                  <a:schemeClr val="tx1"/>
                </a:solidFill>
                <a:latin typeface="Times New Roman"/>
                <a:ea typeface="Times New Roman"/>
              </a:rPr>
              <a:t>20 grupe de invatamant gimnazial ADS</a:t>
            </a:r>
            <a:r>
              <a:rPr lang="ro-RO" sz="2500" b="1" spc="-205" dirty="0">
                <a:solidFill>
                  <a:schemeClr val="tx1"/>
                </a:solidFill>
                <a:latin typeface="Times New Roman"/>
                <a:ea typeface="Times New Roman"/>
              </a:rPr>
              <a:t> </a:t>
            </a:r>
            <a:r>
              <a:rPr lang="ro-RO" sz="2500" b="1" dirty="0">
                <a:solidFill>
                  <a:schemeClr val="tx1"/>
                </a:solidFill>
                <a:latin typeface="Times New Roman"/>
                <a:ea typeface="Times New Roman"/>
              </a:rPr>
              <a:t>constituite;</a:t>
            </a:r>
            <a:endParaRPr lang="en-US" sz="2500" b="1" dirty="0">
              <a:solidFill>
                <a:schemeClr val="tx1"/>
              </a:solidFill>
              <a:latin typeface="Times New Roman"/>
              <a:ea typeface="Times New Roman"/>
            </a:endParaRPr>
          </a:p>
          <a:p>
            <a:pPr marR="0" lvl="0">
              <a:spcBef>
                <a:spcPts val="570"/>
              </a:spcBef>
              <a:spcAft>
                <a:spcPts val="0"/>
              </a:spcAft>
              <a:buFont typeface="Wingdings" pitchFamily="2" charset="2"/>
              <a:buChar char="Ø"/>
              <a:tabLst>
                <a:tab pos="675005" algn="l"/>
                <a:tab pos="675640" algn="l"/>
              </a:tabLst>
            </a:pPr>
            <a:r>
              <a:rPr lang="ro-RO" sz="2500" b="1" dirty="0">
                <a:solidFill>
                  <a:schemeClr val="tx1"/>
                </a:solidFill>
                <a:latin typeface="Times New Roman"/>
                <a:ea typeface="Times New Roman"/>
              </a:rPr>
              <a:t>Program ADS demarat in cadrul</a:t>
            </a:r>
            <a:r>
              <a:rPr lang="ro-RO" sz="2500" b="1" spc="-215" dirty="0">
                <a:solidFill>
                  <a:schemeClr val="tx1"/>
                </a:solidFill>
                <a:latin typeface="Times New Roman"/>
                <a:ea typeface="Times New Roman"/>
              </a:rPr>
              <a:t> </a:t>
            </a:r>
            <a:r>
              <a:rPr lang="ro-RO" sz="2500" b="1" dirty="0">
                <a:solidFill>
                  <a:schemeClr val="tx1"/>
                </a:solidFill>
                <a:latin typeface="Times New Roman"/>
                <a:ea typeface="Times New Roman"/>
              </a:rPr>
              <a:t>proiectului;</a:t>
            </a:r>
            <a:endParaRPr lang="en-US" sz="2500" b="1" dirty="0">
              <a:solidFill>
                <a:schemeClr val="tx1"/>
              </a:solidFill>
              <a:latin typeface="Times New Roman"/>
              <a:ea typeface="Times New Roman"/>
            </a:endParaRPr>
          </a:p>
          <a:p>
            <a:pPr marR="470535" lvl="0">
              <a:lnSpc>
                <a:spcPct val="103000"/>
              </a:lnSpc>
              <a:spcBef>
                <a:spcPts val="575"/>
              </a:spcBef>
              <a:spcAft>
                <a:spcPts val="0"/>
              </a:spcAft>
              <a:buFont typeface="Wingdings" pitchFamily="2" charset="2"/>
              <a:buChar char="Ø"/>
              <a:tabLst>
                <a:tab pos="739775" algn="l"/>
                <a:tab pos="740410" algn="l"/>
              </a:tabLst>
            </a:pPr>
            <a:r>
              <a:rPr lang="ro-RO" sz="2500" b="1" dirty="0" smtClean="0">
                <a:solidFill>
                  <a:schemeClr val="tx1"/>
                </a:solidFill>
                <a:latin typeface="Times New Roman"/>
                <a:ea typeface="Times New Roman"/>
              </a:rPr>
              <a:t>500 </a:t>
            </a:r>
            <a:r>
              <a:rPr lang="ro-RO" sz="2500" b="1" dirty="0">
                <a:solidFill>
                  <a:schemeClr val="tx1"/>
                </a:solidFill>
                <a:latin typeface="Times New Roman"/>
                <a:ea typeface="Times New Roman"/>
              </a:rPr>
              <a:t>de tineri si adulti care nu au finalizat invatamantul obligatoriu participanti la programul</a:t>
            </a:r>
            <a:r>
              <a:rPr lang="ro-RO" sz="2500" b="1" spc="-200" dirty="0">
                <a:solidFill>
                  <a:schemeClr val="tx1"/>
                </a:solidFill>
                <a:latin typeface="Times New Roman"/>
                <a:ea typeface="Times New Roman"/>
              </a:rPr>
              <a:t> </a:t>
            </a:r>
            <a:r>
              <a:rPr lang="ro-RO" sz="2500" b="1" dirty="0">
                <a:solidFill>
                  <a:schemeClr val="tx1"/>
                </a:solidFill>
                <a:latin typeface="Times New Roman"/>
                <a:ea typeface="Times New Roman"/>
              </a:rPr>
              <a:t>ADS;</a:t>
            </a:r>
            <a:endParaRPr lang="en-US" sz="2500" b="1" dirty="0">
              <a:solidFill>
                <a:schemeClr val="tx1"/>
              </a:solidFill>
              <a:latin typeface="Times New Roman"/>
              <a:ea typeface="Times New Roman"/>
            </a:endParaRPr>
          </a:p>
          <a:p>
            <a:pPr marR="0" lvl="0">
              <a:spcBef>
                <a:spcPts val="485"/>
              </a:spcBef>
              <a:spcAft>
                <a:spcPts val="0"/>
              </a:spcAft>
              <a:buFont typeface="Wingdings" pitchFamily="2" charset="2"/>
              <a:buChar char="Ø"/>
              <a:tabLst>
                <a:tab pos="675005" algn="l"/>
                <a:tab pos="675640" algn="l"/>
              </a:tabLst>
            </a:pPr>
            <a:r>
              <a:rPr lang="ro-RO" sz="2500" b="1" dirty="0">
                <a:solidFill>
                  <a:schemeClr val="tx1"/>
                </a:solidFill>
                <a:latin typeface="Times New Roman"/>
                <a:ea typeface="Times New Roman"/>
              </a:rPr>
              <a:t>330</a:t>
            </a:r>
            <a:r>
              <a:rPr lang="ro-RO" sz="2500" b="1" spc="280" dirty="0">
                <a:solidFill>
                  <a:schemeClr val="tx1"/>
                </a:solidFill>
                <a:latin typeface="Times New Roman"/>
                <a:ea typeface="Times New Roman"/>
              </a:rPr>
              <a:t> </a:t>
            </a:r>
            <a:r>
              <a:rPr lang="ro-RO" sz="2500" b="1" dirty="0">
                <a:solidFill>
                  <a:schemeClr val="tx1"/>
                </a:solidFill>
                <a:latin typeface="Times New Roman"/>
                <a:ea typeface="Times New Roman"/>
              </a:rPr>
              <a:t>de</a:t>
            </a:r>
            <a:r>
              <a:rPr lang="ro-RO" sz="2500" b="1" spc="285" dirty="0">
                <a:solidFill>
                  <a:schemeClr val="tx1"/>
                </a:solidFill>
                <a:latin typeface="Times New Roman"/>
                <a:ea typeface="Times New Roman"/>
              </a:rPr>
              <a:t> </a:t>
            </a:r>
            <a:r>
              <a:rPr lang="ro-RO" sz="2500" b="1" dirty="0">
                <a:solidFill>
                  <a:schemeClr val="tx1"/>
                </a:solidFill>
                <a:latin typeface="Times New Roman"/>
                <a:ea typeface="Times New Roman"/>
              </a:rPr>
              <a:t>tineri</a:t>
            </a:r>
            <a:r>
              <a:rPr lang="ro-RO" sz="2500" b="1" spc="280" dirty="0">
                <a:solidFill>
                  <a:schemeClr val="tx1"/>
                </a:solidFill>
                <a:latin typeface="Times New Roman"/>
                <a:ea typeface="Times New Roman"/>
              </a:rPr>
              <a:t> </a:t>
            </a:r>
            <a:r>
              <a:rPr lang="ro-RO" sz="2500" b="1" dirty="0" smtClean="0">
                <a:solidFill>
                  <a:schemeClr val="tx1"/>
                </a:solidFill>
                <a:latin typeface="Times New Roman"/>
                <a:ea typeface="Times New Roman"/>
              </a:rPr>
              <a:t>şi</a:t>
            </a:r>
            <a:r>
              <a:rPr lang="ro-RO" sz="2500" b="1" spc="290" dirty="0" smtClean="0">
                <a:solidFill>
                  <a:schemeClr val="tx1"/>
                </a:solidFill>
                <a:latin typeface="Times New Roman"/>
                <a:ea typeface="Times New Roman"/>
              </a:rPr>
              <a:t> </a:t>
            </a:r>
            <a:r>
              <a:rPr lang="ro-RO" sz="2500" b="1" dirty="0" smtClean="0">
                <a:solidFill>
                  <a:schemeClr val="tx1"/>
                </a:solidFill>
                <a:latin typeface="Times New Roman"/>
                <a:ea typeface="Times New Roman"/>
              </a:rPr>
              <a:t>adulţi</a:t>
            </a:r>
            <a:r>
              <a:rPr lang="ro-RO" sz="2500" b="1" spc="275" dirty="0" smtClean="0">
                <a:solidFill>
                  <a:schemeClr val="tx1"/>
                </a:solidFill>
                <a:latin typeface="Times New Roman"/>
                <a:ea typeface="Times New Roman"/>
              </a:rPr>
              <a:t> </a:t>
            </a:r>
            <a:r>
              <a:rPr lang="ro-RO" sz="2500" b="1" dirty="0">
                <a:solidFill>
                  <a:schemeClr val="tx1"/>
                </a:solidFill>
                <a:latin typeface="Times New Roman"/>
                <a:ea typeface="Times New Roman"/>
              </a:rPr>
              <a:t>care</a:t>
            </a:r>
            <a:r>
              <a:rPr lang="ro-RO" sz="2500" b="1" spc="290" dirty="0">
                <a:solidFill>
                  <a:schemeClr val="tx1"/>
                </a:solidFill>
                <a:latin typeface="Times New Roman"/>
                <a:ea typeface="Times New Roman"/>
              </a:rPr>
              <a:t> </a:t>
            </a:r>
            <a:r>
              <a:rPr lang="ro-RO" sz="2500" b="1" dirty="0">
                <a:solidFill>
                  <a:schemeClr val="tx1"/>
                </a:solidFill>
                <a:latin typeface="Times New Roman"/>
                <a:ea typeface="Times New Roman"/>
              </a:rPr>
              <a:t>nu</a:t>
            </a:r>
            <a:r>
              <a:rPr lang="ro-RO" sz="2500" b="1" spc="305" dirty="0">
                <a:solidFill>
                  <a:schemeClr val="tx1"/>
                </a:solidFill>
                <a:latin typeface="Times New Roman"/>
                <a:ea typeface="Times New Roman"/>
              </a:rPr>
              <a:t> </a:t>
            </a:r>
            <a:r>
              <a:rPr lang="ro-RO" sz="2500" b="1" dirty="0">
                <a:solidFill>
                  <a:schemeClr val="tx1"/>
                </a:solidFill>
                <a:latin typeface="Times New Roman"/>
                <a:ea typeface="Times New Roman"/>
              </a:rPr>
              <a:t>au</a:t>
            </a:r>
            <a:r>
              <a:rPr lang="ro-RO" sz="2500" b="1" spc="285" dirty="0">
                <a:solidFill>
                  <a:schemeClr val="tx1"/>
                </a:solidFill>
                <a:latin typeface="Times New Roman"/>
                <a:ea typeface="Times New Roman"/>
              </a:rPr>
              <a:t> </a:t>
            </a:r>
            <a:r>
              <a:rPr lang="ro-RO" sz="2500" b="1" dirty="0">
                <a:solidFill>
                  <a:schemeClr val="tx1"/>
                </a:solidFill>
                <a:latin typeface="Times New Roman"/>
                <a:ea typeface="Times New Roman"/>
              </a:rPr>
              <a:t>finalizat</a:t>
            </a:r>
            <a:r>
              <a:rPr lang="ro-RO" sz="2500" b="1" spc="270" dirty="0">
                <a:solidFill>
                  <a:schemeClr val="tx1"/>
                </a:solidFill>
                <a:latin typeface="Times New Roman"/>
                <a:ea typeface="Times New Roman"/>
              </a:rPr>
              <a:t> </a:t>
            </a:r>
            <a:r>
              <a:rPr lang="ro-RO" sz="2500" b="1" dirty="0">
                <a:solidFill>
                  <a:schemeClr val="tx1"/>
                </a:solidFill>
                <a:latin typeface="Times New Roman"/>
                <a:ea typeface="Times New Roman"/>
              </a:rPr>
              <a:t>invatamantul</a:t>
            </a:r>
            <a:r>
              <a:rPr lang="ro-RO" sz="2500" b="1" spc="285" dirty="0">
                <a:solidFill>
                  <a:schemeClr val="tx1"/>
                </a:solidFill>
                <a:latin typeface="Times New Roman"/>
                <a:ea typeface="Times New Roman"/>
              </a:rPr>
              <a:t> </a:t>
            </a:r>
            <a:r>
              <a:rPr lang="ro-RO" sz="2500" b="1" dirty="0" smtClean="0">
                <a:solidFill>
                  <a:schemeClr val="tx1"/>
                </a:solidFill>
                <a:latin typeface="Times New Roman"/>
                <a:ea typeface="Times New Roman"/>
              </a:rPr>
              <a:t>obligatoriu participanti </a:t>
            </a:r>
            <a:r>
              <a:rPr lang="ro-RO" sz="2500" b="1" dirty="0">
                <a:solidFill>
                  <a:schemeClr val="tx1"/>
                </a:solidFill>
                <a:latin typeface="Times New Roman"/>
                <a:ea typeface="Times New Roman"/>
              </a:rPr>
              <a:t>la programul ADS au finalizat</a:t>
            </a:r>
            <a:r>
              <a:rPr lang="ro-RO" sz="2500" b="1" spc="-260" dirty="0">
                <a:solidFill>
                  <a:schemeClr val="tx1"/>
                </a:solidFill>
                <a:latin typeface="Times New Roman"/>
                <a:ea typeface="Times New Roman"/>
              </a:rPr>
              <a:t> </a:t>
            </a:r>
            <a:r>
              <a:rPr lang="ro-RO" sz="2500" b="1" spc="-260" dirty="0" smtClean="0">
                <a:solidFill>
                  <a:schemeClr val="tx1"/>
                </a:solidFill>
                <a:latin typeface="Times New Roman"/>
                <a:ea typeface="Times New Roman"/>
              </a:rPr>
              <a:t>  </a:t>
            </a:r>
            <a:r>
              <a:rPr lang="ro-RO" sz="2500" b="1" dirty="0" smtClean="0">
                <a:solidFill>
                  <a:schemeClr val="tx1"/>
                </a:solidFill>
                <a:latin typeface="Times New Roman"/>
                <a:ea typeface="Times New Roman"/>
              </a:rPr>
              <a:t>programul</a:t>
            </a:r>
            <a:r>
              <a:rPr lang="ro-RO" sz="2500" b="1" dirty="0">
                <a:solidFill>
                  <a:schemeClr val="tx1"/>
                </a:solidFill>
                <a:latin typeface="Times New Roman"/>
                <a:ea typeface="Times New Roman"/>
              </a:rPr>
              <a:t>;</a:t>
            </a:r>
            <a:endParaRPr lang="en-US" sz="2500" b="1" dirty="0">
              <a:solidFill>
                <a:schemeClr val="tx1"/>
              </a:solidFill>
              <a:latin typeface="Times New Roman"/>
              <a:ea typeface="Times New Roman"/>
            </a:endParaRPr>
          </a:p>
          <a:p>
            <a:pPr marR="0" lvl="0">
              <a:spcBef>
                <a:spcPts val="575"/>
              </a:spcBef>
              <a:spcAft>
                <a:spcPts val="0"/>
              </a:spcAft>
              <a:buFont typeface="Wingdings" pitchFamily="2" charset="2"/>
              <a:buChar char="Ø"/>
              <a:tabLst>
                <a:tab pos="675005" algn="l"/>
                <a:tab pos="675640" algn="l"/>
              </a:tabLst>
            </a:pPr>
            <a:r>
              <a:rPr lang="ro-RO" sz="2500" b="1" dirty="0">
                <a:solidFill>
                  <a:schemeClr val="tx1"/>
                </a:solidFill>
                <a:latin typeface="Times New Roman"/>
                <a:ea typeface="Times New Roman"/>
              </a:rPr>
              <a:t>52 de tineri si adulti calificati nivel</a:t>
            </a:r>
            <a:r>
              <a:rPr lang="ro-RO" sz="2500" b="1" spc="-135" dirty="0">
                <a:solidFill>
                  <a:schemeClr val="tx1"/>
                </a:solidFill>
                <a:latin typeface="Times New Roman"/>
                <a:ea typeface="Times New Roman"/>
              </a:rPr>
              <a:t> </a:t>
            </a:r>
            <a:r>
              <a:rPr lang="ro-RO" sz="2500" b="1" dirty="0" smtClean="0">
                <a:solidFill>
                  <a:schemeClr val="tx1"/>
                </a:solidFill>
                <a:latin typeface="Times New Roman"/>
                <a:ea typeface="Times New Roman"/>
              </a:rPr>
              <a:t>3;</a:t>
            </a:r>
          </a:p>
          <a:p>
            <a:pPr marR="0" lvl="0">
              <a:spcBef>
                <a:spcPts val="575"/>
              </a:spcBef>
              <a:spcAft>
                <a:spcPts val="0"/>
              </a:spcAft>
              <a:buFont typeface="Wingdings" pitchFamily="2" charset="2"/>
              <a:buChar char="Ø"/>
              <a:tabLst>
                <a:tab pos="675005" algn="l"/>
                <a:tab pos="675640" algn="l"/>
              </a:tabLst>
            </a:pPr>
            <a:r>
              <a:rPr lang="ro-RO" sz="2500" b="1" dirty="0" smtClean="0">
                <a:solidFill>
                  <a:schemeClr val="tx1"/>
                </a:solidFill>
                <a:latin typeface="Times New Roman"/>
                <a:ea typeface="Times New Roman"/>
              </a:rPr>
              <a:t>200</a:t>
            </a:r>
            <a:r>
              <a:rPr lang="ro-RO" sz="2500" b="1" dirty="0">
                <a:solidFill>
                  <a:schemeClr val="tx1"/>
                </a:solidFill>
                <a:latin typeface="Times New Roman"/>
                <a:ea typeface="Times New Roman"/>
              </a:rPr>
              <a:t>	de	subvenții	în	cuantum	de	2000/	program	</a:t>
            </a:r>
            <a:r>
              <a:rPr lang="ro-RO" sz="2500" b="1" dirty="0" smtClean="0">
                <a:solidFill>
                  <a:schemeClr val="tx1"/>
                </a:solidFill>
                <a:latin typeface="Times New Roman"/>
                <a:ea typeface="Times New Roman"/>
              </a:rPr>
              <a:t>acordate participanților </a:t>
            </a:r>
            <a:r>
              <a:rPr lang="ro-RO" sz="2500" b="1" dirty="0">
                <a:solidFill>
                  <a:schemeClr val="tx1"/>
                </a:solidFill>
                <a:latin typeface="Times New Roman"/>
                <a:ea typeface="Times New Roman"/>
              </a:rPr>
              <a:t>la ADS – învățământ primar </a:t>
            </a:r>
            <a:r>
              <a:rPr lang="ro-RO" sz="2500" b="1" dirty="0" smtClean="0">
                <a:solidFill>
                  <a:schemeClr val="tx1"/>
                </a:solidFill>
                <a:latin typeface="Times New Roman"/>
                <a:ea typeface="Times New Roman"/>
              </a:rPr>
              <a:t>finalizat;</a:t>
            </a:r>
          </a:p>
          <a:p>
            <a:pPr marR="0" lvl="0">
              <a:spcBef>
                <a:spcPts val="575"/>
              </a:spcBef>
              <a:spcAft>
                <a:spcPts val="0"/>
              </a:spcAft>
              <a:buFont typeface="Wingdings" pitchFamily="2" charset="2"/>
              <a:buChar char="Ø"/>
              <a:tabLst>
                <a:tab pos="675005" algn="l"/>
                <a:tab pos="675640" algn="l"/>
              </a:tabLst>
            </a:pPr>
            <a:r>
              <a:rPr lang="ro-RO" sz="2500" b="1" dirty="0" smtClean="0">
                <a:solidFill>
                  <a:schemeClr val="tx1"/>
                </a:solidFill>
                <a:latin typeface="Times New Roman"/>
                <a:ea typeface="Times New Roman"/>
              </a:rPr>
              <a:t>300</a:t>
            </a:r>
            <a:r>
              <a:rPr lang="ro-RO" sz="2500" b="1" dirty="0">
                <a:solidFill>
                  <a:schemeClr val="tx1"/>
                </a:solidFill>
                <a:latin typeface="Times New Roman"/>
                <a:ea typeface="Times New Roman"/>
              </a:rPr>
              <a:t>	de	subventii	in	cuantum	de	2000/	program	</a:t>
            </a:r>
            <a:r>
              <a:rPr lang="ro-RO" sz="2500" b="1" spc="-15" dirty="0">
                <a:solidFill>
                  <a:schemeClr val="tx1"/>
                </a:solidFill>
                <a:latin typeface="Times New Roman"/>
                <a:ea typeface="Times New Roman"/>
              </a:rPr>
              <a:t>acordate </a:t>
            </a:r>
            <a:r>
              <a:rPr lang="ro-RO" sz="2500" b="1" dirty="0">
                <a:solidFill>
                  <a:schemeClr val="tx1"/>
                </a:solidFill>
                <a:latin typeface="Times New Roman"/>
                <a:ea typeface="Times New Roman"/>
              </a:rPr>
              <a:t>participantilor la ADS – invatamant secundar inferior</a:t>
            </a:r>
            <a:r>
              <a:rPr lang="ro-RO" sz="2500" b="1" spc="-130" dirty="0">
                <a:solidFill>
                  <a:schemeClr val="tx1"/>
                </a:solidFill>
                <a:latin typeface="Times New Roman"/>
                <a:ea typeface="Times New Roman"/>
              </a:rPr>
              <a:t> </a:t>
            </a:r>
            <a:r>
              <a:rPr lang="ro-RO" sz="2500" b="1" dirty="0" smtClean="0">
                <a:solidFill>
                  <a:schemeClr val="tx1"/>
                </a:solidFill>
                <a:latin typeface="Times New Roman"/>
                <a:ea typeface="Times New Roman"/>
              </a:rPr>
              <a:t>finalizat;</a:t>
            </a:r>
          </a:p>
          <a:p>
            <a:pPr marR="0" lvl="0">
              <a:spcBef>
                <a:spcPts val="575"/>
              </a:spcBef>
              <a:spcAft>
                <a:spcPts val="0"/>
              </a:spcAft>
              <a:buFont typeface="Wingdings" pitchFamily="2" charset="2"/>
              <a:buChar char="Ø"/>
              <a:tabLst>
                <a:tab pos="675005" algn="l"/>
                <a:tab pos="675640" algn="l"/>
              </a:tabLst>
            </a:pPr>
            <a:r>
              <a:rPr lang="ro-RO" sz="2500" b="1" smtClean="0">
                <a:solidFill>
                  <a:schemeClr val="tx1"/>
                </a:solidFill>
                <a:latin typeface="Times New Roman"/>
                <a:ea typeface="Times New Roman"/>
              </a:rPr>
              <a:t>500</a:t>
            </a:r>
            <a:r>
              <a:rPr lang="ro-RO" sz="2500" b="1" spc="410" smtClean="0">
                <a:solidFill>
                  <a:schemeClr val="tx1"/>
                </a:solidFill>
                <a:latin typeface="Times New Roman"/>
                <a:ea typeface="Times New Roman"/>
              </a:rPr>
              <a:t> de s</a:t>
            </a:r>
            <a:r>
              <a:rPr lang="ro-RO" sz="2500" b="1" smtClean="0">
                <a:solidFill>
                  <a:schemeClr val="tx1"/>
                </a:solidFill>
                <a:latin typeface="Times New Roman"/>
                <a:ea typeface="Times New Roman"/>
              </a:rPr>
              <a:t>ubventii</a:t>
            </a:r>
            <a:r>
              <a:rPr lang="ro-RO" sz="2500" b="1" spc="405" smtClean="0">
                <a:solidFill>
                  <a:schemeClr val="tx1"/>
                </a:solidFill>
                <a:latin typeface="Times New Roman"/>
                <a:ea typeface="Times New Roman"/>
              </a:rPr>
              <a:t> </a:t>
            </a:r>
            <a:r>
              <a:rPr lang="ro-RO" sz="2500" b="1" dirty="0">
                <a:solidFill>
                  <a:schemeClr val="tx1"/>
                </a:solidFill>
                <a:latin typeface="Times New Roman"/>
                <a:ea typeface="Times New Roman"/>
              </a:rPr>
              <a:t>acordate</a:t>
            </a:r>
            <a:r>
              <a:rPr lang="ro-RO" sz="2500" b="1" spc="405" dirty="0">
                <a:solidFill>
                  <a:schemeClr val="tx1"/>
                </a:solidFill>
                <a:latin typeface="Times New Roman"/>
                <a:ea typeface="Times New Roman"/>
              </a:rPr>
              <a:t> </a:t>
            </a:r>
            <a:r>
              <a:rPr lang="ro-RO" sz="2500" b="1" dirty="0">
                <a:solidFill>
                  <a:schemeClr val="tx1"/>
                </a:solidFill>
                <a:latin typeface="Times New Roman"/>
                <a:ea typeface="Times New Roman"/>
              </a:rPr>
              <a:t>pentru</a:t>
            </a:r>
            <a:r>
              <a:rPr lang="ro-RO" sz="2500" b="1" spc="420" dirty="0">
                <a:solidFill>
                  <a:schemeClr val="tx1"/>
                </a:solidFill>
                <a:latin typeface="Times New Roman"/>
                <a:ea typeface="Times New Roman"/>
              </a:rPr>
              <a:t> </a:t>
            </a:r>
            <a:r>
              <a:rPr lang="ro-RO" sz="2500" b="1" dirty="0">
                <a:solidFill>
                  <a:schemeClr val="tx1"/>
                </a:solidFill>
                <a:latin typeface="Times New Roman"/>
                <a:ea typeface="Times New Roman"/>
              </a:rPr>
              <a:t>transport</a:t>
            </a:r>
            <a:r>
              <a:rPr lang="ro-RO" sz="2500" b="1" spc="405" dirty="0">
                <a:solidFill>
                  <a:schemeClr val="tx1"/>
                </a:solidFill>
                <a:latin typeface="Times New Roman"/>
                <a:ea typeface="Times New Roman"/>
              </a:rPr>
              <a:t> </a:t>
            </a:r>
            <a:r>
              <a:rPr lang="ro-RO" sz="2500" b="1" dirty="0">
                <a:solidFill>
                  <a:schemeClr val="tx1"/>
                </a:solidFill>
                <a:latin typeface="Times New Roman"/>
                <a:ea typeface="Times New Roman"/>
              </a:rPr>
              <a:t>in</a:t>
            </a:r>
            <a:r>
              <a:rPr lang="ro-RO" sz="2500" b="1" spc="415" dirty="0">
                <a:solidFill>
                  <a:schemeClr val="tx1"/>
                </a:solidFill>
                <a:latin typeface="Times New Roman"/>
                <a:ea typeface="Times New Roman"/>
              </a:rPr>
              <a:t> </a:t>
            </a:r>
            <a:r>
              <a:rPr lang="ro-RO" sz="2500" b="1" dirty="0">
                <a:solidFill>
                  <a:schemeClr val="tx1"/>
                </a:solidFill>
                <a:latin typeface="Times New Roman"/>
                <a:ea typeface="Times New Roman"/>
              </a:rPr>
              <a:t>cunatum</a:t>
            </a:r>
            <a:r>
              <a:rPr lang="ro-RO" sz="2500" b="1" spc="405" dirty="0">
                <a:solidFill>
                  <a:schemeClr val="tx1"/>
                </a:solidFill>
                <a:latin typeface="Times New Roman"/>
                <a:ea typeface="Times New Roman"/>
              </a:rPr>
              <a:t> </a:t>
            </a:r>
            <a:r>
              <a:rPr lang="ro-RO" sz="2500" b="1" dirty="0">
                <a:solidFill>
                  <a:schemeClr val="tx1"/>
                </a:solidFill>
                <a:latin typeface="Times New Roman"/>
                <a:ea typeface="Times New Roman"/>
              </a:rPr>
              <a:t>de</a:t>
            </a:r>
            <a:r>
              <a:rPr lang="ro-RO" sz="2500" b="1" spc="400" dirty="0">
                <a:solidFill>
                  <a:schemeClr val="tx1"/>
                </a:solidFill>
                <a:latin typeface="Times New Roman"/>
                <a:ea typeface="Times New Roman"/>
              </a:rPr>
              <a:t> </a:t>
            </a:r>
            <a:r>
              <a:rPr lang="ro-RO" sz="2500" b="1" dirty="0">
                <a:solidFill>
                  <a:schemeClr val="tx1"/>
                </a:solidFill>
                <a:latin typeface="Times New Roman"/>
                <a:ea typeface="Times New Roman"/>
              </a:rPr>
              <a:t>50</a:t>
            </a:r>
            <a:r>
              <a:rPr lang="ro-RO" sz="2500" b="1" spc="410" dirty="0">
                <a:solidFill>
                  <a:schemeClr val="tx1"/>
                </a:solidFill>
                <a:latin typeface="Times New Roman"/>
                <a:ea typeface="Times New Roman"/>
              </a:rPr>
              <a:t> </a:t>
            </a:r>
            <a:r>
              <a:rPr lang="ro-RO" sz="2500" b="1" dirty="0" smtClean="0">
                <a:solidFill>
                  <a:schemeClr val="tx1"/>
                </a:solidFill>
                <a:latin typeface="Times New Roman"/>
                <a:ea typeface="Times New Roman"/>
              </a:rPr>
              <a:t>lei/luna </a:t>
            </a:r>
            <a:r>
              <a:rPr lang="ro-RO" sz="2500" b="1" dirty="0">
                <a:solidFill>
                  <a:schemeClr val="tx1"/>
                </a:solidFill>
                <a:latin typeface="Times New Roman"/>
                <a:ea typeface="Times New Roman"/>
              </a:rPr>
              <a:t>tinp de 20 </a:t>
            </a:r>
            <a:r>
              <a:rPr lang="ro-RO" sz="2500" b="1" dirty="0" smtClean="0">
                <a:solidFill>
                  <a:schemeClr val="tx1"/>
                </a:solidFill>
                <a:latin typeface="Times New Roman"/>
                <a:ea typeface="Times New Roman"/>
              </a:rPr>
              <a:t>luni;</a:t>
            </a:r>
          </a:p>
          <a:p>
            <a:pPr marR="0" lvl="0">
              <a:spcBef>
                <a:spcPts val="575"/>
              </a:spcBef>
              <a:spcAft>
                <a:spcPts val="0"/>
              </a:spcAft>
              <a:buFont typeface="Wingdings" pitchFamily="2" charset="2"/>
              <a:buChar char="Ø"/>
              <a:tabLst>
                <a:tab pos="675005" algn="l"/>
                <a:tab pos="675640" algn="l"/>
              </a:tabLst>
            </a:pPr>
            <a:r>
              <a:rPr lang="ro-RO" sz="2500" b="1" dirty="0" smtClean="0">
                <a:solidFill>
                  <a:schemeClr val="tx1"/>
                </a:solidFill>
                <a:latin typeface="Times New Roman"/>
                <a:ea typeface="Times New Roman"/>
              </a:rPr>
              <a:t>250 </a:t>
            </a:r>
            <a:r>
              <a:rPr lang="ro-RO" sz="2500" b="1" dirty="0">
                <a:solidFill>
                  <a:schemeClr val="tx1"/>
                </a:solidFill>
                <a:latin typeface="Times New Roman"/>
                <a:ea typeface="Times New Roman"/>
              </a:rPr>
              <a:t>de participanti la excursii / program de invatare informala </a:t>
            </a:r>
            <a:r>
              <a:rPr lang="ro-RO" sz="2500" b="1" dirty="0" smtClean="0">
                <a:solidFill>
                  <a:schemeClr val="tx1"/>
                </a:solidFill>
                <a:latin typeface="Times New Roman"/>
                <a:ea typeface="Times New Roman"/>
              </a:rPr>
              <a:t>si non formală.</a:t>
            </a:r>
            <a:endParaRPr lang="en-US" sz="2500" b="1" dirty="0">
              <a:solidFill>
                <a:schemeClr val="tx1"/>
              </a:solidFill>
              <a:latin typeface="Times New Roman"/>
              <a:ea typeface="Times New Roman"/>
            </a:endParaRPr>
          </a:p>
          <a:p>
            <a:endParaRPr lang="en-US" sz="1800" dirty="0"/>
          </a:p>
        </p:txBody>
      </p:sp>
    </p:spTree>
    <p:extLst>
      <p:ext uri="{BB962C8B-B14F-4D97-AF65-F5344CB8AC3E}">
        <p14:creationId xmlns:p14="http://schemas.microsoft.com/office/powerpoint/2010/main" val="187186691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2819400"/>
            <a:ext cx="7967133" cy="3306763"/>
          </a:xfrm>
        </p:spPr>
        <p:txBody>
          <a:bodyPr/>
          <a:lstStyle/>
          <a:p>
            <a:pPr lvl="0"/>
            <a:endParaRPr lang="ro-RO" sz="3600" b="1" dirty="0" smtClean="0"/>
          </a:p>
          <a:p>
            <a:pPr lvl="0"/>
            <a:r>
              <a:rPr lang="ro-RO" sz="3600" b="1" dirty="0" smtClean="0"/>
              <a:t>Fundația </a:t>
            </a:r>
            <a:r>
              <a:rPr lang="ro-RO" sz="3600" b="1" dirty="0"/>
              <a:t>Convergente Europene</a:t>
            </a:r>
            <a:endParaRPr lang="en-US" sz="3600" b="1" dirty="0"/>
          </a:p>
          <a:p>
            <a:r>
              <a:rPr lang="ro-RO" sz="3600" b="1" dirty="0" smtClean="0"/>
              <a:t>Inspectoratul </a:t>
            </a:r>
            <a:r>
              <a:rPr lang="ro-RO" sz="3600" b="1" dirty="0"/>
              <a:t>Școlar al Județului Ilfov</a:t>
            </a:r>
            <a:endParaRPr lang="en-US" sz="3600" b="1" dirty="0"/>
          </a:p>
          <a:p>
            <a:pPr lvl="0"/>
            <a:r>
              <a:rPr lang="ro-RO" sz="3600" b="1" dirty="0"/>
              <a:t>Inspectoratul Școlar al Municipiului București</a:t>
            </a:r>
            <a:endParaRPr lang="en-US" sz="3600" b="1" dirty="0"/>
          </a:p>
          <a:p>
            <a:endParaRPr lang="en-US" dirty="0"/>
          </a:p>
        </p:txBody>
      </p:sp>
      <p:sp>
        <p:nvSpPr>
          <p:cNvPr id="3" name="Title 2"/>
          <p:cNvSpPr>
            <a:spLocks noGrp="1"/>
          </p:cNvSpPr>
          <p:nvPr>
            <p:ph type="title"/>
          </p:nvPr>
        </p:nvSpPr>
        <p:spPr>
          <a:xfrm>
            <a:off x="838200" y="1667077"/>
            <a:ext cx="8229600" cy="1252728"/>
          </a:xfrm>
        </p:spPr>
        <p:txBody>
          <a:bodyPr/>
          <a:lstStyle/>
          <a:p>
            <a:endParaRPr lang="en-US" b="1" dirty="0">
              <a:solidFill>
                <a:schemeClr val="accent6">
                  <a:lumMod val="60000"/>
                  <a:lumOff val="40000"/>
                </a:schemeClr>
              </a:solidFill>
            </a:endParaRPr>
          </a:p>
        </p:txBody>
      </p:sp>
      <p:sp>
        <p:nvSpPr>
          <p:cNvPr id="8" name="Rectangle 7"/>
          <p:cNvSpPr/>
          <p:nvPr/>
        </p:nvSpPr>
        <p:spPr>
          <a:xfrm>
            <a:off x="838200" y="1524000"/>
            <a:ext cx="7467600" cy="1446550"/>
          </a:xfrm>
          <a:prstGeom prst="rect">
            <a:avLst/>
          </a:prstGeom>
        </p:spPr>
        <p:txBody>
          <a:bodyPr wrap="square">
            <a:spAutoFit/>
          </a:bodyPr>
          <a:lstStyle/>
          <a:p>
            <a:endParaRPr lang="ro-RO" sz="4400" b="1" dirty="0" smtClean="0">
              <a:solidFill>
                <a:srgbClr val="05E0DB">
                  <a:lumMod val="60000"/>
                  <a:lumOff val="40000"/>
                </a:srgbClr>
              </a:solidFill>
              <a:latin typeface="Times New Roman"/>
              <a:ea typeface="Times New Roman"/>
              <a:cs typeface="+mj-cs"/>
            </a:endParaRPr>
          </a:p>
          <a:p>
            <a:pPr algn="ctr"/>
            <a:r>
              <a:rPr lang="ro-RO" sz="4400" b="1" dirty="0" smtClean="0">
                <a:solidFill>
                  <a:schemeClr val="accent6">
                    <a:lumMod val="50000"/>
                  </a:schemeClr>
                </a:solidFill>
                <a:latin typeface="Times New Roman"/>
                <a:ea typeface="Times New Roman"/>
                <a:cs typeface="+mj-cs"/>
              </a:rPr>
              <a:t>PARTENERI </a:t>
            </a:r>
            <a:r>
              <a:rPr lang="ro-RO" sz="4400" b="1" dirty="0">
                <a:solidFill>
                  <a:schemeClr val="accent6">
                    <a:lumMod val="50000"/>
                  </a:schemeClr>
                </a:solidFill>
                <a:latin typeface="Times New Roman"/>
                <a:ea typeface="Times New Roman"/>
                <a:cs typeface="+mj-cs"/>
              </a:rPr>
              <a:t>ÎN PROIECT</a:t>
            </a:r>
            <a:endParaRPr lang="en-US" dirty="0">
              <a:solidFill>
                <a:schemeClr val="accent6">
                  <a:lumMod val="50000"/>
                </a:schemeClr>
              </a:solidFill>
            </a:endParaRPr>
          </a:p>
        </p:txBody>
      </p:sp>
      <p:pic>
        <p:nvPicPr>
          <p:cNvPr id="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12912" y="152400"/>
            <a:ext cx="5413375" cy="798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81200" y="950913"/>
            <a:ext cx="5480050" cy="2084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365357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1981200"/>
            <a:ext cx="7408333" cy="4144963"/>
          </a:xfrm>
        </p:spPr>
        <p:txBody>
          <a:bodyPr>
            <a:normAutofit fontScale="92500"/>
          </a:bodyPr>
          <a:lstStyle/>
          <a:p>
            <a:pPr marL="342900" marR="469265" lvl="0" indent="-342900" algn="just">
              <a:lnSpc>
                <a:spcPct val="103000"/>
              </a:lnSpc>
              <a:spcBef>
                <a:spcPts val="3700"/>
              </a:spcBef>
              <a:spcAft>
                <a:spcPts val="0"/>
              </a:spcAft>
              <a:buClr>
                <a:srgbClr val="A9A47B"/>
              </a:buClr>
              <a:buSzPts val="2300"/>
              <a:buFont typeface="Wingdings"/>
              <a:buChar char=""/>
              <a:tabLst>
                <a:tab pos="690245" algn="l"/>
              </a:tabLst>
            </a:pPr>
            <a:endParaRPr lang="ro-RO" dirty="0" smtClean="0">
              <a:solidFill>
                <a:schemeClr val="accent6">
                  <a:lumMod val="50000"/>
                </a:schemeClr>
              </a:solidFill>
              <a:latin typeface="Times New Roman"/>
              <a:ea typeface="Wingdings"/>
              <a:cs typeface="Wingdings"/>
            </a:endParaRPr>
          </a:p>
          <a:p>
            <a:pPr marL="342900" marR="469265" lvl="0" indent="-342900" algn="just">
              <a:lnSpc>
                <a:spcPct val="103000"/>
              </a:lnSpc>
              <a:spcBef>
                <a:spcPts val="3700"/>
              </a:spcBef>
              <a:spcAft>
                <a:spcPts val="0"/>
              </a:spcAft>
              <a:buClr>
                <a:srgbClr val="A9A47B"/>
              </a:buClr>
              <a:buSzPts val="2300"/>
              <a:buFont typeface="Wingdings"/>
              <a:buChar char=""/>
              <a:tabLst>
                <a:tab pos="690245" algn="l"/>
              </a:tabLst>
            </a:pPr>
            <a:r>
              <a:rPr lang="ro-RO" dirty="0" smtClean="0">
                <a:solidFill>
                  <a:schemeClr val="tx1"/>
                </a:solidFill>
                <a:latin typeface="Times New Roman"/>
                <a:ea typeface="Wingdings"/>
                <a:cs typeface="Wingdings"/>
              </a:rPr>
              <a:t>420 </a:t>
            </a:r>
            <a:r>
              <a:rPr lang="ro-RO" dirty="0">
                <a:solidFill>
                  <a:schemeClr val="tx1"/>
                </a:solidFill>
                <a:latin typeface="Times New Roman"/>
                <a:ea typeface="Wingdings"/>
                <a:cs typeface="Wingdings"/>
              </a:rPr>
              <a:t>persoane care fac parte din categoriile de personal </a:t>
            </a:r>
            <a:r>
              <a:rPr lang="ro-RO" dirty="0" smtClean="0">
                <a:solidFill>
                  <a:schemeClr val="tx1"/>
                </a:solidFill>
                <a:latin typeface="Times New Roman"/>
                <a:ea typeface="Wingdings"/>
                <a:cs typeface="Wingdings"/>
              </a:rPr>
              <a:t>didactic/personal </a:t>
            </a:r>
            <a:r>
              <a:rPr lang="ro-RO" dirty="0">
                <a:solidFill>
                  <a:schemeClr val="tx1"/>
                </a:solidFill>
                <a:latin typeface="Times New Roman"/>
                <a:ea typeface="Wingdings"/>
                <a:cs typeface="Wingdings"/>
              </a:rPr>
              <a:t>de sprijin care beneficiază de programe de formare, provenit, în general din unitățile școlare parteneri asociați, precum </a:t>
            </a:r>
            <a:r>
              <a:rPr lang="ro-RO" dirty="0" smtClean="0">
                <a:solidFill>
                  <a:schemeClr val="tx1"/>
                </a:solidFill>
                <a:latin typeface="Times New Roman"/>
                <a:ea typeface="Wingdings"/>
                <a:cs typeface="Wingdings"/>
              </a:rPr>
              <a:t>şi unități </a:t>
            </a:r>
            <a:r>
              <a:rPr lang="ro-RO" dirty="0">
                <a:solidFill>
                  <a:schemeClr val="tx1"/>
                </a:solidFill>
                <a:latin typeface="Times New Roman"/>
                <a:ea typeface="Wingdings"/>
                <a:cs typeface="Wingdings"/>
              </a:rPr>
              <a:t>școlare din </a:t>
            </a:r>
            <a:r>
              <a:rPr lang="ro-RO" dirty="0" smtClean="0">
                <a:solidFill>
                  <a:schemeClr val="tx1"/>
                </a:solidFill>
                <a:latin typeface="Times New Roman"/>
                <a:ea typeface="Wingdings"/>
                <a:cs typeface="Wingdings"/>
              </a:rPr>
              <a:t>județul</a:t>
            </a:r>
            <a:r>
              <a:rPr lang="ro-RO" spc="-125" dirty="0" smtClean="0">
                <a:solidFill>
                  <a:schemeClr val="tx1"/>
                </a:solidFill>
                <a:latin typeface="Times New Roman"/>
                <a:ea typeface="Wingdings"/>
                <a:cs typeface="Wingdings"/>
              </a:rPr>
              <a:t> </a:t>
            </a:r>
            <a:r>
              <a:rPr lang="ro-RO" spc="-30" dirty="0" smtClean="0">
                <a:solidFill>
                  <a:schemeClr val="tx1"/>
                </a:solidFill>
                <a:latin typeface="Times New Roman"/>
                <a:ea typeface="Wingdings"/>
                <a:cs typeface="Wingdings"/>
              </a:rPr>
              <a:t>Ilfov şi din Municipiul Bucureşti</a:t>
            </a:r>
            <a:endParaRPr lang="en-US" sz="1100" dirty="0">
              <a:solidFill>
                <a:schemeClr val="tx1"/>
              </a:solidFill>
              <a:latin typeface="Times New Roman"/>
              <a:ea typeface="Wingdings"/>
              <a:cs typeface="Wingdings"/>
            </a:endParaRPr>
          </a:p>
          <a:p>
            <a:pPr marL="342900" marR="470535" lvl="0" indent="-342900" algn="just">
              <a:lnSpc>
                <a:spcPct val="103000"/>
              </a:lnSpc>
              <a:spcBef>
                <a:spcPts val="625"/>
              </a:spcBef>
              <a:spcAft>
                <a:spcPts val="0"/>
              </a:spcAft>
              <a:buClr>
                <a:srgbClr val="A9A47B"/>
              </a:buClr>
              <a:buSzPts val="2300"/>
              <a:buFont typeface="Wingdings"/>
              <a:buChar char=""/>
              <a:tabLst>
                <a:tab pos="690245" algn="l"/>
              </a:tabLst>
            </a:pPr>
            <a:r>
              <a:rPr lang="ro-RO" dirty="0">
                <a:solidFill>
                  <a:schemeClr val="tx1"/>
                </a:solidFill>
                <a:latin typeface="Times New Roman"/>
                <a:ea typeface="Wingdings"/>
                <a:cs typeface="Wingdings"/>
              </a:rPr>
              <a:t>500 de persoane beneficiare ale programului de „A Doua Șansă” ce vor fi înmatriculate, în general, în unitățile școlare parteneri asociați, precum: unități școlare </a:t>
            </a:r>
            <a:r>
              <a:rPr lang="ro-RO" dirty="0" smtClean="0">
                <a:solidFill>
                  <a:schemeClr val="tx1"/>
                </a:solidFill>
                <a:latin typeface="Times New Roman"/>
                <a:ea typeface="Wingdings"/>
                <a:cs typeface="Wingdings"/>
              </a:rPr>
              <a:t>din </a:t>
            </a:r>
            <a:r>
              <a:rPr lang="ro-RO" dirty="0">
                <a:solidFill>
                  <a:schemeClr val="tx1"/>
                </a:solidFill>
                <a:latin typeface="Times New Roman"/>
                <a:ea typeface="Wingdings"/>
                <a:cs typeface="Wingdings"/>
              </a:rPr>
              <a:t>județul</a:t>
            </a:r>
            <a:r>
              <a:rPr lang="ro-RO" spc="-115" dirty="0">
                <a:solidFill>
                  <a:schemeClr val="tx1"/>
                </a:solidFill>
                <a:latin typeface="Times New Roman"/>
                <a:ea typeface="Wingdings"/>
                <a:cs typeface="Wingdings"/>
              </a:rPr>
              <a:t> </a:t>
            </a:r>
            <a:r>
              <a:rPr lang="ro-RO" spc="-30" dirty="0" smtClean="0">
                <a:solidFill>
                  <a:schemeClr val="tx1"/>
                </a:solidFill>
                <a:latin typeface="Times New Roman"/>
                <a:ea typeface="Wingdings"/>
                <a:cs typeface="Wingdings"/>
              </a:rPr>
              <a:t>Ilfov </a:t>
            </a:r>
            <a:r>
              <a:rPr lang="ro-RO" spc="-30" dirty="0">
                <a:solidFill>
                  <a:schemeClr val="tx1"/>
                </a:solidFill>
                <a:latin typeface="Times New Roman"/>
                <a:ea typeface="Wingdings"/>
                <a:cs typeface="Wingdings"/>
              </a:rPr>
              <a:t>din Municipiul </a:t>
            </a:r>
            <a:r>
              <a:rPr lang="ro-RO" spc="-30" dirty="0" smtClean="0">
                <a:solidFill>
                  <a:schemeClr val="tx1"/>
                </a:solidFill>
                <a:latin typeface="Times New Roman"/>
                <a:ea typeface="Wingdings"/>
                <a:cs typeface="Wingdings"/>
              </a:rPr>
              <a:t>Bucureşti</a:t>
            </a:r>
            <a:endParaRPr lang="en-US" sz="1100" dirty="0">
              <a:solidFill>
                <a:schemeClr val="tx1"/>
              </a:solidFill>
              <a:latin typeface="Times New Roman"/>
              <a:ea typeface="Wingdings"/>
              <a:cs typeface="Wingdings"/>
            </a:endParaRPr>
          </a:p>
          <a:p>
            <a:endParaRPr lang="en-US" dirty="0"/>
          </a:p>
        </p:txBody>
      </p:sp>
      <p:sp>
        <p:nvSpPr>
          <p:cNvPr id="3" name="Title 2"/>
          <p:cNvSpPr>
            <a:spLocks noGrp="1"/>
          </p:cNvSpPr>
          <p:nvPr>
            <p:ph type="title"/>
          </p:nvPr>
        </p:nvSpPr>
        <p:spPr/>
        <p:txBody>
          <a:bodyPr>
            <a:normAutofit fontScale="90000"/>
          </a:bodyPr>
          <a:lstStyle/>
          <a:p>
            <a:r>
              <a:rPr lang="ro-RO" b="1" dirty="0" smtClean="0">
                <a:solidFill>
                  <a:schemeClr val="accent6">
                    <a:lumMod val="60000"/>
                    <a:lumOff val="40000"/>
                  </a:schemeClr>
                </a:solidFill>
                <a:latin typeface="Times New Roman"/>
                <a:ea typeface="Times New Roman"/>
              </a:rPr>
              <a:t/>
            </a:r>
            <a:br>
              <a:rPr lang="ro-RO" b="1" dirty="0" smtClean="0">
                <a:solidFill>
                  <a:schemeClr val="accent6">
                    <a:lumMod val="60000"/>
                    <a:lumOff val="40000"/>
                  </a:schemeClr>
                </a:solidFill>
                <a:latin typeface="Times New Roman"/>
                <a:ea typeface="Times New Roman"/>
              </a:rPr>
            </a:br>
            <a:r>
              <a:rPr lang="ro-RO" b="1" dirty="0">
                <a:solidFill>
                  <a:schemeClr val="accent6">
                    <a:lumMod val="60000"/>
                    <a:lumOff val="40000"/>
                  </a:schemeClr>
                </a:solidFill>
                <a:latin typeface="Times New Roman"/>
                <a:ea typeface="Times New Roman"/>
              </a:rPr>
              <a:t/>
            </a:r>
            <a:br>
              <a:rPr lang="ro-RO" b="1" dirty="0">
                <a:solidFill>
                  <a:schemeClr val="accent6">
                    <a:lumMod val="60000"/>
                    <a:lumOff val="40000"/>
                  </a:schemeClr>
                </a:solidFill>
                <a:latin typeface="Times New Roman"/>
                <a:ea typeface="Times New Roman"/>
              </a:rPr>
            </a:br>
            <a:r>
              <a:rPr lang="ro-RO" b="1" dirty="0" smtClean="0">
                <a:solidFill>
                  <a:schemeClr val="accent6">
                    <a:lumMod val="60000"/>
                    <a:lumOff val="40000"/>
                  </a:schemeClr>
                </a:solidFill>
                <a:latin typeface="Times New Roman"/>
                <a:ea typeface="Times New Roman"/>
              </a:rPr>
              <a:t/>
            </a:r>
            <a:br>
              <a:rPr lang="ro-RO" b="1" dirty="0" smtClean="0">
                <a:solidFill>
                  <a:schemeClr val="accent6">
                    <a:lumMod val="60000"/>
                    <a:lumOff val="40000"/>
                  </a:schemeClr>
                </a:solidFill>
                <a:latin typeface="Times New Roman"/>
                <a:ea typeface="Times New Roman"/>
              </a:rPr>
            </a:br>
            <a:r>
              <a:rPr lang="ro-RO" sz="1200" b="1" dirty="0">
                <a:solidFill>
                  <a:prstClr val="black"/>
                </a:solidFill>
                <a:latin typeface="Times New Roman"/>
                <a:ea typeface="Times New Roman"/>
              </a:rPr>
              <a:t>ADSE – A Doua Şansă pentru Educaţie  </a:t>
            </a:r>
            <a:br>
              <a:rPr lang="ro-RO" sz="1200" b="1" dirty="0">
                <a:solidFill>
                  <a:prstClr val="black"/>
                </a:solidFill>
                <a:latin typeface="Times New Roman"/>
                <a:ea typeface="Times New Roman"/>
              </a:rPr>
            </a:br>
            <a:r>
              <a:rPr lang="ro-RO" sz="1200" b="1" dirty="0">
                <a:solidFill>
                  <a:prstClr val="black"/>
                </a:solidFill>
                <a:latin typeface="Times New Roman"/>
                <a:ea typeface="Times New Roman"/>
              </a:rPr>
              <a:t>Contract : POCU/666/6/23/136066</a:t>
            </a:r>
            <a:r>
              <a:rPr lang="ro-RO" b="1" dirty="0" smtClean="0">
                <a:solidFill>
                  <a:schemeClr val="accent6">
                    <a:lumMod val="60000"/>
                    <a:lumOff val="40000"/>
                  </a:schemeClr>
                </a:solidFill>
                <a:latin typeface="Times New Roman"/>
                <a:ea typeface="Times New Roman"/>
              </a:rPr>
              <a:t/>
            </a:r>
            <a:br>
              <a:rPr lang="ro-RO" b="1" dirty="0" smtClean="0">
                <a:solidFill>
                  <a:schemeClr val="accent6">
                    <a:lumMod val="60000"/>
                    <a:lumOff val="40000"/>
                  </a:schemeClr>
                </a:solidFill>
                <a:latin typeface="Times New Roman"/>
                <a:ea typeface="Times New Roman"/>
              </a:rPr>
            </a:br>
            <a:r>
              <a:rPr lang="en-GB" sz="1300" b="1" dirty="0" err="1">
                <a:solidFill>
                  <a:srgbClr val="231F20"/>
                </a:solidFill>
                <a:latin typeface="Times New Roman"/>
                <a:ea typeface="Calibri"/>
                <a:cs typeface="+mn-cs"/>
              </a:rPr>
              <a:t>Proiect</a:t>
            </a:r>
            <a:r>
              <a:rPr lang="en-GB" sz="1300" b="1" dirty="0">
                <a:solidFill>
                  <a:srgbClr val="231F20"/>
                </a:solidFill>
                <a:latin typeface="Times New Roman"/>
                <a:ea typeface="Calibri"/>
                <a:cs typeface="+mn-cs"/>
              </a:rPr>
              <a:t> </a:t>
            </a:r>
            <a:r>
              <a:rPr lang="en-GB" sz="1300" b="1" dirty="0" err="1">
                <a:solidFill>
                  <a:srgbClr val="231F20"/>
                </a:solidFill>
                <a:latin typeface="Times New Roman"/>
                <a:ea typeface="Calibri"/>
                <a:cs typeface="+mn-cs"/>
              </a:rPr>
              <a:t>cofinanțat</a:t>
            </a:r>
            <a:r>
              <a:rPr lang="en-GB" sz="1300" b="1" dirty="0">
                <a:solidFill>
                  <a:srgbClr val="231F20"/>
                </a:solidFill>
                <a:latin typeface="Times New Roman"/>
                <a:ea typeface="Calibri"/>
                <a:cs typeface="+mn-cs"/>
              </a:rPr>
              <a:t> din FSE </a:t>
            </a:r>
            <a:r>
              <a:rPr lang="en-GB" sz="1300" b="1" dirty="0" err="1">
                <a:solidFill>
                  <a:srgbClr val="231F20"/>
                </a:solidFill>
                <a:latin typeface="Times New Roman"/>
                <a:ea typeface="Calibri"/>
                <a:cs typeface="+mn-cs"/>
              </a:rPr>
              <a:t>prin</a:t>
            </a:r>
            <a:r>
              <a:rPr lang="en-GB" sz="1300" b="1" dirty="0">
                <a:solidFill>
                  <a:srgbClr val="231F20"/>
                </a:solidFill>
                <a:latin typeface="Times New Roman"/>
                <a:ea typeface="Calibri"/>
                <a:cs typeface="+mn-cs"/>
              </a:rPr>
              <a:t> </a:t>
            </a:r>
            <a:r>
              <a:rPr lang="en-GB" sz="1300" b="1" dirty="0" err="1">
                <a:solidFill>
                  <a:srgbClr val="231F20"/>
                </a:solidFill>
                <a:latin typeface="Times New Roman"/>
                <a:ea typeface="Calibri"/>
                <a:cs typeface="+mn-cs"/>
              </a:rPr>
              <a:t>ProgramulOperațional</a:t>
            </a:r>
            <a:r>
              <a:rPr lang="en-GB" sz="1300" b="1" dirty="0">
                <a:solidFill>
                  <a:srgbClr val="231F20"/>
                </a:solidFill>
                <a:latin typeface="Times New Roman"/>
                <a:ea typeface="Calibri"/>
                <a:cs typeface="+mn-cs"/>
              </a:rPr>
              <a:t> Capital </a:t>
            </a:r>
            <a:r>
              <a:rPr lang="en-GB" sz="1300" b="1" dirty="0" err="1">
                <a:solidFill>
                  <a:srgbClr val="231F20"/>
                </a:solidFill>
                <a:latin typeface="Times New Roman"/>
                <a:ea typeface="Calibri"/>
                <a:cs typeface="+mn-cs"/>
              </a:rPr>
              <a:t>Uman</a:t>
            </a:r>
            <a:r>
              <a:rPr lang="en-GB" sz="1300" b="1" dirty="0">
                <a:solidFill>
                  <a:srgbClr val="231F20"/>
                </a:solidFill>
                <a:latin typeface="Times New Roman"/>
                <a:ea typeface="Calibri"/>
                <a:cs typeface="+mn-cs"/>
              </a:rPr>
              <a:t> 2014-2020</a:t>
            </a:r>
            <a:r>
              <a:rPr lang="ro-RO" b="1" dirty="0" smtClean="0">
                <a:solidFill>
                  <a:schemeClr val="accent6">
                    <a:lumMod val="60000"/>
                    <a:lumOff val="40000"/>
                  </a:schemeClr>
                </a:solidFill>
                <a:latin typeface="Times New Roman"/>
                <a:ea typeface="Times New Roman"/>
              </a:rPr>
              <a:t/>
            </a:r>
            <a:br>
              <a:rPr lang="ro-RO" b="1" dirty="0" smtClean="0">
                <a:solidFill>
                  <a:schemeClr val="accent6">
                    <a:lumMod val="60000"/>
                    <a:lumOff val="40000"/>
                  </a:schemeClr>
                </a:solidFill>
                <a:latin typeface="Times New Roman"/>
                <a:ea typeface="Times New Roman"/>
              </a:rPr>
            </a:br>
            <a:r>
              <a:rPr lang="ro-RO" b="1" dirty="0" smtClean="0">
                <a:solidFill>
                  <a:schemeClr val="accent6">
                    <a:lumMod val="60000"/>
                    <a:lumOff val="40000"/>
                  </a:schemeClr>
                </a:solidFill>
                <a:latin typeface="Times New Roman"/>
                <a:ea typeface="Times New Roman"/>
              </a:rPr>
              <a:t/>
            </a:r>
            <a:br>
              <a:rPr lang="ro-RO" b="1" dirty="0" smtClean="0">
                <a:solidFill>
                  <a:schemeClr val="accent6">
                    <a:lumMod val="60000"/>
                    <a:lumOff val="40000"/>
                  </a:schemeClr>
                </a:solidFill>
                <a:latin typeface="Times New Roman"/>
                <a:ea typeface="Times New Roman"/>
              </a:rPr>
            </a:br>
            <a:r>
              <a:rPr lang="ro-RO" b="1" dirty="0" smtClean="0">
                <a:solidFill>
                  <a:schemeClr val="accent6">
                    <a:lumMod val="50000"/>
                  </a:schemeClr>
                </a:solidFill>
                <a:latin typeface="Times New Roman"/>
                <a:ea typeface="Times New Roman"/>
              </a:rPr>
              <a:t>GRUPUL ȚINTĂ</a:t>
            </a:r>
            <a:endParaRPr lang="en-US" dirty="0">
              <a:solidFill>
                <a:schemeClr val="accent6">
                  <a:lumMod val="50000"/>
                </a:schemeClr>
              </a:solidFill>
            </a:endParaRP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304801"/>
            <a:ext cx="54102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738166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2286000"/>
            <a:ext cx="7408333" cy="3840163"/>
          </a:xfrm>
        </p:spPr>
        <p:txBody>
          <a:bodyPr>
            <a:normAutofit fontScale="92500"/>
          </a:bodyPr>
          <a:lstStyle/>
          <a:p>
            <a:r>
              <a:rPr lang="ro-RO" sz="4000" b="1" dirty="0" smtClean="0">
                <a:solidFill>
                  <a:schemeClr val="accent6">
                    <a:lumMod val="50000"/>
                  </a:schemeClr>
                </a:solidFill>
                <a:latin typeface="Times New Roman"/>
                <a:ea typeface="Times New Roman"/>
                <a:cs typeface="+mj-cs"/>
              </a:rPr>
              <a:t>      OBIECTIVUL GENERAL</a:t>
            </a:r>
            <a:endParaRPr lang="ro-RO" b="1" dirty="0" smtClean="0">
              <a:solidFill>
                <a:schemeClr val="accent6">
                  <a:lumMod val="50000"/>
                </a:schemeClr>
              </a:solidFill>
              <a:latin typeface="Times New Roman"/>
              <a:ea typeface="Times New Roman"/>
            </a:endParaRPr>
          </a:p>
          <a:p>
            <a:r>
              <a:rPr lang="ro-RO" b="1" dirty="0">
                <a:solidFill>
                  <a:schemeClr val="tx1"/>
                </a:solidFill>
                <a:latin typeface="Times New Roman"/>
                <a:ea typeface="Times New Roman"/>
              </a:rPr>
              <a:t>Remedierea fenomenului de abandon </a:t>
            </a:r>
            <a:r>
              <a:rPr lang="ro-RO" b="1" dirty="0" smtClean="0">
                <a:solidFill>
                  <a:schemeClr val="tx1"/>
                </a:solidFill>
                <a:latin typeface="Times New Roman"/>
                <a:ea typeface="Times New Roman"/>
              </a:rPr>
              <a:t>școlar </a:t>
            </a:r>
            <a:r>
              <a:rPr lang="ro-RO" b="1" dirty="0">
                <a:solidFill>
                  <a:schemeClr val="tx1"/>
                </a:solidFill>
                <a:latin typeface="Times New Roman"/>
                <a:ea typeface="Times New Roman"/>
              </a:rPr>
              <a:t>în Regiunea de dezvoltare București - Ilfov prin implementarea de măsuri integrate de sustinere a educației de tip “A Doua Șansă”, destinate stimulării reîntoarcerii în sistemul formal de educație si formare a tinerilor și </a:t>
            </a:r>
            <a:r>
              <a:rPr lang="ro-RO" b="1" spc="-15" dirty="0">
                <a:solidFill>
                  <a:schemeClr val="tx1"/>
                </a:solidFill>
                <a:latin typeface="Times New Roman"/>
                <a:ea typeface="Times New Roman"/>
              </a:rPr>
              <a:t>adultilor, </a:t>
            </a:r>
            <a:r>
              <a:rPr lang="ro-RO" b="1" dirty="0">
                <a:solidFill>
                  <a:schemeClr val="tx1"/>
                </a:solidFill>
                <a:latin typeface="Times New Roman"/>
                <a:ea typeface="Times New Roman"/>
              </a:rPr>
              <a:t>care nu și-au finalizat educația obligatorie, și îmbunătățirii competențelor personalului didactic din învățământul preuniversitar în vederea promovării unor </a:t>
            </a:r>
            <a:r>
              <a:rPr lang="ro-RO" b="1" spc="-15" dirty="0">
                <a:solidFill>
                  <a:schemeClr val="tx1"/>
                </a:solidFill>
                <a:latin typeface="Times New Roman"/>
                <a:ea typeface="Times New Roman"/>
              </a:rPr>
              <a:t>servicii </a:t>
            </a:r>
            <a:r>
              <a:rPr lang="ro-RO" b="1" dirty="0">
                <a:solidFill>
                  <a:schemeClr val="tx1"/>
                </a:solidFill>
                <a:latin typeface="Times New Roman"/>
                <a:ea typeface="Times New Roman"/>
              </a:rPr>
              <a:t>educaționale de</a:t>
            </a:r>
            <a:r>
              <a:rPr lang="ro-RO" b="1" spc="-50" dirty="0">
                <a:solidFill>
                  <a:schemeClr val="tx1"/>
                </a:solidFill>
                <a:latin typeface="Times New Roman"/>
                <a:ea typeface="Times New Roman"/>
              </a:rPr>
              <a:t> </a:t>
            </a:r>
            <a:r>
              <a:rPr lang="ro-RO" b="1" dirty="0">
                <a:solidFill>
                  <a:schemeClr val="tx1"/>
                </a:solidFill>
                <a:latin typeface="Times New Roman"/>
                <a:ea typeface="Times New Roman"/>
              </a:rPr>
              <a:t>calitate</a:t>
            </a:r>
            <a:endParaRPr lang="en-US" b="1" dirty="0">
              <a:solidFill>
                <a:schemeClr val="tx1"/>
              </a:solidFill>
            </a:endParaRPr>
          </a:p>
        </p:txBody>
      </p:sp>
      <p:sp>
        <p:nvSpPr>
          <p:cNvPr id="3" name="Title 2"/>
          <p:cNvSpPr>
            <a:spLocks noGrp="1"/>
          </p:cNvSpPr>
          <p:nvPr>
            <p:ph type="title"/>
          </p:nvPr>
        </p:nvSpPr>
        <p:spPr>
          <a:xfrm>
            <a:off x="457200" y="338328"/>
            <a:ext cx="8229600" cy="1871472"/>
          </a:xfrm>
        </p:spPr>
        <p:txBody>
          <a:bodyPr>
            <a:normAutofit/>
          </a:bodyPr>
          <a:lstStyle/>
          <a:p>
            <a:r>
              <a:rPr lang="ro-RO" sz="1200" b="1" dirty="0" smtClean="0">
                <a:solidFill>
                  <a:prstClr val="black"/>
                </a:solidFill>
                <a:latin typeface="Times New Roman"/>
                <a:ea typeface="Times New Roman"/>
              </a:rPr>
              <a:t>ADSE </a:t>
            </a:r>
            <a:r>
              <a:rPr lang="ro-RO" sz="1200" b="1" dirty="0">
                <a:solidFill>
                  <a:prstClr val="black"/>
                </a:solidFill>
                <a:latin typeface="Times New Roman"/>
                <a:ea typeface="Times New Roman"/>
              </a:rPr>
              <a:t>– A Doua Şansă pentru Educaţie  </a:t>
            </a:r>
            <a:br>
              <a:rPr lang="ro-RO" sz="1200" b="1" dirty="0">
                <a:solidFill>
                  <a:prstClr val="black"/>
                </a:solidFill>
                <a:latin typeface="Times New Roman"/>
                <a:ea typeface="Times New Roman"/>
              </a:rPr>
            </a:br>
            <a:r>
              <a:rPr lang="ro-RO" sz="1200" b="1" dirty="0" smtClean="0">
                <a:solidFill>
                  <a:prstClr val="black"/>
                </a:solidFill>
                <a:latin typeface="Times New Roman"/>
                <a:ea typeface="Times New Roman"/>
              </a:rPr>
              <a:t>Contract : </a:t>
            </a:r>
            <a:r>
              <a:rPr lang="ro-RO" sz="1200" b="1" dirty="0">
                <a:solidFill>
                  <a:prstClr val="black"/>
                </a:solidFill>
                <a:latin typeface="Times New Roman"/>
                <a:ea typeface="Times New Roman"/>
              </a:rPr>
              <a:t>POCU/666/6/23/136066</a:t>
            </a:r>
            <a:endParaRPr lang="en-US" dirty="0">
              <a:solidFill>
                <a:schemeClr val="accent6">
                  <a:lumMod val="60000"/>
                  <a:lumOff val="40000"/>
                </a:schemeClr>
              </a:solidFill>
            </a:endParaRP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304800"/>
            <a:ext cx="5410200" cy="797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5"/>
          <p:cNvSpPr/>
          <p:nvPr/>
        </p:nvSpPr>
        <p:spPr>
          <a:xfrm>
            <a:off x="1524000" y="1524000"/>
            <a:ext cx="6096000" cy="769441"/>
          </a:xfrm>
          <a:prstGeom prst="rect">
            <a:avLst/>
          </a:prstGeom>
        </p:spPr>
        <p:txBody>
          <a:bodyPr wrap="square">
            <a:spAutoFit/>
          </a:bodyPr>
          <a:lstStyle/>
          <a:p>
            <a:r>
              <a:rPr lang="en-GB" sz="1300" b="1" dirty="0" err="1">
                <a:solidFill>
                  <a:srgbClr val="231F20"/>
                </a:solidFill>
                <a:latin typeface="Times New Roman"/>
                <a:ea typeface="Calibri"/>
                <a:cs typeface="+mj-cs"/>
              </a:rPr>
              <a:t>Proiect</a:t>
            </a:r>
            <a:r>
              <a:rPr lang="en-GB" sz="1300" b="1" dirty="0">
                <a:solidFill>
                  <a:srgbClr val="231F20"/>
                </a:solidFill>
                <a:latin typeface="Times New Roman"/>
                <a:ea typeface="Calibri"/>
                <a:cs typeface="+mj-cs"/>
              </a:rPr>
              <a:t> </a:t>
            </a:r>
            <a:r>
              <a:rPr lang="en-GB" sz="1300" b="1" dirty="0" err="1">
                <a:solidFill>
                  <a:srgbClr val="231F20"/>
                </a:solidFill>
                <a:latin typeface="Times New Roman"/>
                <a:ea typeface="Calibri"/>
                <a:cs typeface="+mj-cs"/>
              </a:rPr>
              <a:t>cofinanțat</a:t>
            </a:r>
            <a:r>
              <a:rPr lang="en-GB" sz="1300" b="1" dirty="0">
                <a:solidFill>
                  <a:srgbClr val="231F20"/>
                </a:solidFill>
                <a:latin typeface="Times New Roman"/>
                <a:ea typeface="Calibri"/>
                <a:cs typeface="+mj-cs"/>
              </a:rPr>
              <a:t> din FSE </a:t>
            </a:r>
            <a:r>
              <a:rPr lang="en-GB" sz="1300" b="1" dirty="0" err="1">
                <a:solidFill>
                  <a:srgbClr val="231F20"/>
                </a:solidFill>
                <a:latin typeface="Times New Roman"/>
                <a:ea typeface="Calibri"/>
                <a:cs typeface="+mj-cs"/>
              </a:rPr>
              <a:t>prin</a:t>
            </a:r>
            <a:r>
              <a:rPr lang="en-GB" sz="1300" b="1" dirty="0">
                <a:solidFill>
                  <a:srgbClr val="231F20"/>
                </a:solidFill>
                <a:latin typeface="Times New Roman"/>
                <a:ea typeface="Calibri"/>
                <a:cs typeface="+mj-cs"/>
              </a:rPr>
              <a:t> </a:t>
            </a:r>
            <a:r>
              <a:rPr lang="en-GB" sz="1300" b="1" dirty="0" err="1">
                <a:solidFill>
                  <a:srgbClr val="231F20"/>
                </a:solidFill>
                <a:latin typeface="Times New Roman"/>
                <a:ea typeface="Calibri"/>
                <a:cs typeface="+mj-cs"/>
              </a:rPr>
              <a:t>ProgramulOperațional</a:t>
            </a:r>
            <a:r>
              <a:rPr lang="en-GB" sz="1300" b="1" dirty="0">
                <a:solidFill>
                  <a:srgbClr val="231F20"/>
                </a:solidFill>
                <a:latin typeface="Times New Roman"/>
                <a:ea typeface="Calibri"/>
                <a:cs typeface="+mj-cs"/>
              </a:rPr>
              <a:t> Capital </a:t>
            </a:r>
            <a:r>
              <a:rPr lang="en-GB" sz="1300" b="1" dirty="0" err="1">
                <a:solidFill>
                  <a:srgbClr val="231F20"/>
                </a:solidFill>
                <a:latin typeface="Times New Roman"/>
                <a:ea typeface="Calibri"/>
                <a:cs typeface="+mj-cs"/>
              </a:rPr>
              <a:t>Uman</a:t>
            </a:r>
            <a:r>
              <a:rPr lang="en-GB" sz="1300" b="1" dirty="0">
                <a:solidFill>
                  <a:srgbClr val="231F20"/>
                </a:solidFill>
                <a:latin typeface="Times New Roman"/>
                <a:ea typeface="Calibri"/>
                <a:cs typeface="+mj-cs"/>
              </a:rPr>
              <a:t> 2014-2020</a:t>
            </a:r>
            <a:r>
              <a:rPr lang="en-US" sz="1300" b="1" dirty="0">
                <a:solidFill>
                  <a:srgbClr val="073E87"/>
                </a:solidFill>
                <a:ea typeface="+mj-ea"/>
                <a:cs typeface="+mj-cs"/>
              </a:rPr>
              <a:t/>
            </a:r>
            <a:br>
              <a:rPr lang="en-US" sz="1300" b="1" dirty="0">
                <a:solidFill>
                  <a:srgbClr val="073E87"/>
                </a:solidFill>
                <a:ea typeface="+mj-ea"/>
                <a:cs typeface="+mj-cs"/>
              </a:rPr>
            </a:br>
            <a:r>
              <a:rPr lang="ro-RO" sz="1300" b="1" dirty="0">
                <a:solidFill>
                  <a:srgbClr val="05E0DB">
                    <a:lumMod val="60000"/>
                    <a:lumOff val="40000"/>
                  </a:srgbClr>
                </a:solidFill>
                <a:latin typeface="Times New Roman"/>
                <a:ea typeface="Times New Roman"/>
                <a:cs typeface="+mj-cs"/>
              </a:rPr>
              <a:t/>
            </a:r>
            <a:br>
              <a:rPr lang="ro-RO" sz="1300" b="1" dirty="0">
                <a:solidFill>
                  <a:srgbClr val="05E0DB">
                    <a:lumMod val="60000"/>
                    <a:lumOff val="40000"/>
                  </a:srgbClr>
                </a:solidFill>
                <a:latin typeface="Times New Roman"/>
                <a:ea typeface="Times New Roman"/>
                <a:cs typeface="+mj-cs"/>
              </a:rPr>
            </a:br>
            <a:endParaRPr lang="en-US" dirty="0"/>
          </a:p>
        </p:txBody>
      </p:sp>
    </p:spTree>
    <p:extLst>
      <p:ext uri="{BB962C8B-B14F-4D97-AF65-F5344CB8AC3E}">
        <p14:creationId xmlns:p14="http://schemas.microsoft.com/office/powerpoint/2010/main" val="101127256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01782" y="2057400"/>
            <a:ext cx="8381999" cy="4373563"/>
          </a:xfrm>
        </p:spPr>
        <p:txBody>
          <a:bodyPr>
            <a:normAutofit fontScale="77500" lnSpcReduction="20000"/>
          </a:bodyPr>
          <a:lstStyle/>
          <a:p>
            <a:pPr marL="342900" marR="469265" lvl="0" indent="-342900" algn="just">
              <a:lnSpc>
                <a:spcPct val="103000"/>
              </a:lnSpc>
              <a:spcBef>
                <a:spcPts val="675"/>
              </a:spcBef>
              <a:spcAft>
                <a:spcPts val="0"/>
              </a:spcAft>
              <a:buFont typeface="Arial"/>
              <a:buChar char="•"/>
              <a:tabLst>
                <a:tab pos="675640" algn="l"/>
              </a:tabLst>
            </a:pPr>
            <a:endParaRPr lang="ro-RO" sz="2200" b="1" dirty="0" smtClean="0">
              <a:solidFill>
                <a:schemeClr val="accent6">
                  <a:lumMod val="50000"/>
                </a:schemeClr>
              </a:solidFill>
              <a:latin typeface="Times New Roman"/>
              <a:ea typeface="Times New Roman"/>
            </a:endParaRPr>
          </a:p>
          <a:p>
            <a:pPr marL="342900" marR="469265" lvl="0" indent="-342900" algn="just">
              <a:lnSpc>
                <a:spcPct val="103000"/>
              </a:lnSpc>
              <a:spcBef>
                <a:spcPts val="675"/>
              </a:spcBef>
              <a:spcAft>
                <a:spcPts val="0"/>
              </a:spcAft>
              <a:buFont typeface="Arial"/>
              <a:buChar char="•"/>
              <a:tabLst>
                <a:tab pos="675640" algn="l"/>
              </a:tabLst>
            </a:pPr>
            <a:endParaRPr lang="ro-RO" sz="2200" b="1" dirty="0" smtClean="0">
              <a:solidFill>
                <a:schemeClr val="accent6">
                  <a:lumMod val="50000"/>
                </a:schemeClr>
              </a:solidFill>
              <a:latin typeface="Times New Roman"/>
              <a:ea typeface="Times New Roman"/>
            </a:endParaRPr>
          </a:p>
          <a:p>
            <a:pPr marL="342900" marR="469265" lvl="0" indent="-342900" algn="just">
              <a:lnSpc>
                <a:spcPct val="103000"/>
              </a:lnSpc>
              <a:spcBef>
                <a:spcPts val="675"/>
              </a:spcBef>
              <a:spcAft>
                <a:spcPts val="0"/>
              </a:spcAft>
              <a:buFont typeface="Arial"/>
              <a:buChar char="•"/>
              <a:tabLst>
                <a:tab pos="675640" algn="l"/>
              </a:tabLst>
            </a:pPr>
            <a:r>
              <a:rPr lang="ro-RO" sz="2200" b="1" dirty="0" smtClean="0">
                <a:solidFill>
                  <a:schemeClr val="tx1"/>
                </a:solidFill>
                <a:latin typeface="Times New Roman"/>
                <a:ea typeface="Times New Roman"/>
              </a:rPr>
              <a:t>OS.1 </a:t>
            </a:r>
            <a:r>
              <a:rPr lang="ro-RO" sz="2200" b="1" dirty="0">
                <a:solidFill>
                  <a:schemeClr val="tx1"/>
                </a:solidFill>
                <a:latin typeface="Times New Roman"/>
                <a:ea typeface="Times New Roman"/>
              </a:rPr>
              <a:t>Creșterea gradului de conștientizare a unui număr de 1000 de tineri si adulți care nu și-au finalizat educația obligatorie din Regiunea de Dezvoltare București Ilfov privind beneficiile reîntoarcerii în sistemul de educație și</a:t>
            </a:r>
            <a:r>
              <a:rPr lang="ro-RO" sz="2200" b="1" spc="-130" dirty="0">
                <a:solidFill>
                  <a:schemeClr val="tx1"/>
                </a:solidFill>
                <a:latin typeface="Times New Roman"/>
                <a:ea typeface="Times New Roman"/>
              </a:rPr>
              <a:t> </a:t>
            </a:r>
            <a:r>
              <a:rPr lang="ro-RO" sz="2200" b="1" dirty="0">
                <a:solidFill>
                  <a:schemeClr val="tx1"/>
                </a:solidFill>
                <a:latin typeface="Times New Roman"/>
                <a:ea typeface="Times New Roman"/>
              </a:rPr>
              <a:t>formare.</a:t>
            </a:r>
            <a:endParaRPr lang="en-US" sz="2200" b="1" dirty="0">
              <a:solidFill>
                <a:schemeClr val="tx1"/>
              </a:solidFill>
              <a:latin typeface="Times New Roman"/>
              <a:ea typeface="Times New Roman"/>
            </a:endParaRPr>
          </a:p>
          <a:p>
            <a:pPr marL="342900" marR="468630" lvl="0" indent="-342900" algn="just">
              <a:lnSpc>
                <a:spcPct val="103000"/>
              </a:lnSpc>
              <a:spcBef>
                <a:spcPts val="510"/>
              </a:spcBef>
              <a:spcAft>
                <a:spcPts val="0"/>
              </a:spcAft>
              <a:buFont typeface="Arial"/>
              <a:buChar char="•"/>
              <a:tabLst>
                <a:tab pos="675640" algn="l"/>
              </a:tabLst>
            </a:pPr>
            <a:r>
              <a:rPr lang="ro-RO" sz="2200" b="1" dirty="0">
                <a:solidFill>
                  <a:schemeClr val="tx1"/>
                </a:solidFill>
                <a:latin typeface="Times New Roman"/>
                <a:ea typeface="Times New Roman"/>
              </a:rPr>
              <a:t>OS.2. Cresterea si diversificarea competențelor profesionale a 420 de cadre didactice și personal de sprijin din unitățile de învățământ preuniversitar din Regiunea de Dezvoltare București</a:t>
            </a:r>
            <a:r>
              <a:rPr lang="ro-RO" sz="2200" b="1" spc="-155" dirty="0">
                <a:solidFill>
                  <a:schemeClr val="tx1"/>
                </a:solidFill>
                <a:latin typeface="Times New Roman"/>
                <a:ea typeface="Times New Roman"/>
              </a:rPr>
              <a:t> </a:t>
            </a:r>
            <a:r>
              <a:rPr lang="ro-RO" sz="2200" b="1" dirty="0">
                <a:solidFill>
                  <a:schemeClr val="tx1"/>
                </a:solidFill>
                <a:latin typeface="Times New Roman"/>
                <a:ea typeface="Times New Roman"/>
              </a:rPr>
              <a:t>Ilfov</a:t>
            </a:r>
            <a:endParaRPr lang="en-US" sz="2200" b="1" dirty="0">
              <a:solidFill>
                <a:schemeClr val="tx1"/>
              </a:solidFill>
              <a:latin typeface="Times New Roman"/>
              <a:ea typeface="Times New Roman"/>
            </a:endParaRPr>
          </a:p>
          <a:p>
            <a:pPr marL="342900" marR="469265" lvl="0" indent="-342900" algn="just">
              <a:lnSpc>
                <a:spcPct val="103000"/>
              </a:lnSpc>
              <a:spcBef>
                <a:spcPts val="495"/>
              </a:spcBef>
              <a:spcAft>
                <a:spcPts val="0"/>
              </a:spcAft>
              <a:buFont typeface="Arial"/>
              <a:buChar char="•"/>
              <a:tabLst>
                <a:tab pos="675640" algn="l"/>
              </a:tabLst>
            </a:pPr>
            <a:r>
              <a:rPr lang="ro-RO" sz="2200" b="1" dirty="0">
                <a:solidFill>
                  <a:schemeClr val="tx1"/>
                </a:solidFill>
                <a:latin typeface="Times New Roman"/>
                <a:ea typeface="Times New Roman"/>
              </a:rPr>
              <a:t>OS3.Îmbunătățirea traseului educațional și profesional a 500 de de tineri și adulți care nu și-au finalizat educația obligatorie din Regiunea de Dezvoltare București Ilfov și care beneficiază de servicii de consiliere și orientare </a:t>
            </a:r>
            <a:endParaRPr lang="ro-RO" sz="2200" b="1" dirty="0" smtClean="0">
              <a:solidFill>
                <a:schemeClr val="tx1"/>
              </a:solidFill>
              <a:latin typeface="Times New Roman"/>
              <a:ea typeface="Times New Roman"/>
            </a:endParaRPr>
          </a:p>
          <a:p>
            <a:pPr marL="342900" marR="469265" lvl="0" indent="-342900" algn="just">
              <a:lnSpc>
                <a:spcPct val="103000"/>
              </a:lnSpc>
              <a:spcBef>
                <a:spcPts val="495"/>
              </a:spcBef>
              <a:spcAft>
                <a:spcPts val="0"/>
              </a:spcAft>
              <a:buFont typeface="Arial"/>
              <a:buChar char="•"/>
              <a:tabLst>
                <a:tab pos="675640" algn="l"/>
              </a:tabLst>
            </a:pPr>
            <a:r>
              <a:rPr lang="ro-RO" sz="2200" b="1" dirty="0" smtClean="0">
                <a:solidFill>
                  <a:schemeClr val="tx1"/>
                </a:solidFill>
                <a:latin typeface="Times New Roman"/>
                <a:ea typeface="Times New Roman"/>
              </a:rPr>
              <a:t>OS.4 </a:t>
            </a:r>
            <a:r>
              <a:rPr lang="ro-RO" sz="2200" b="1" dirty="0">
                <a:solidFill>
                  <a:schemeClr val="tx1"/>
                </a:solidFill>
                <a:latin typeface="Times New Roman"/>
                <a:ea typeface="Times New Roman"/>
              </a:rPr>
              <a:t>Sprijinirea finalizării învățământului obligatoriu și obținerii unei calificări profesionale pentru 500 de tinerii și adulții din Regiunea de Dezvoltare București Ilfov prin facilitarea accesului la programul "A doua șansă" (ADS) și acordarea de măsuri de sprijin în scopul susținerii participării la procesului</a:t>
            </a:r>
            <a:r>
              <a:rPr lang="ro-RO" sz="2200" b="1" spc="-165" dirty="0">
                <a:solidFill>
                  <a:schemeClr val="tx1"/>
                </a:solidFill>
                <a:latin typeface="Times New Roman"/>
                <a:ea typeface="Times New Roman"/>
              </a:rPr>
              <a:t> </a:t>
            </a:r>
            <a:r>
              <a:rPr lang="ro-RO" sz="2200" b="1" dirty="0">
                <a:solidFill>
                  <a:schemeClr val="tx1"/>
                </a:solidFill>
                <a:latin typeface="Times New Roman"/>
                <a:ea typeface="Times New Roman"/>
              </a:rPr>
              <a:t>educational.</a:t>
            </a:r>
            <a:endParaRPr lang="en-US" sz="2200" b="1" dirty="0">
              <a:solidFill>
                <a:schemeClr val="tx1"/>
              </a:solidFill>
              <a:latin typeface="Times New Roman"/>
              <a:ea typeface="Times New Roman"/>
            </a:endParaRPr>
          </a:p>
          <a:p>
            <a:endParaRPr lang="en-US" dirty="0"/>
          </a:p>
        </p:txBody>
      </p:sp>
      <p:sp>
        <p:nvSpPr>
          <p:cNvPr id="3" name="Title 2"/>
          <p:cNvSpPr>
            <a:spLocks noGrp="1"/>
          </p:cNvSpPr>
          <p:nvPr>
            <p:ph type="title"/>
          </p:nvPr>
        </p:nvSpPr>
        <p:spPr/>
        <p:txBody>
          <a:bodyPr>
            <a:normAutofit fontScale="90000"/>
          </a:bodyPr>
          <a:lstStyle/>
          <a:p>
            <a:r>
              <a:rPr lang="ro-RO" b="1" dirty="0" smtClean="0">
                <a:solidFill>
                  <a:schemeClr val="accent6">
                    <a:lumMod val="60000"/>
                    <a:lumOff val="40000"/>
                  </a:schemeClr>
                </a:solidFill>
                <a:latin typeface="Times New Roman"/>
                <a:ea typeface="Times New Roman"/>
              </a:rPr>
              <a:t/>
            </a:r>
            <a:br>
              <a:rPr lang="ro-RO" b="1" dirty="0" smtClean="0">
                <a:solidFill>
                  <a:schemeClr val="accent6">
                    <a:lumMod val="60000"/>
                    <a:lumOff val="40000"/>
                  </a:schemeClr>
                </a:solidFill>
                <a:latin typeface="Times New Roman"/>
                <a:ea typeface="Times New Roman"/>
              </a:rPr>
            </a:br>
            <a:r>
              <a:rPr lang="ro-RO" b="1" dirty="0" smtClean="0">
                <a:solidFill>
                  <a:schemeClr val="accent6">
                    <a:lumMod val="60000"/>
                    <a:lumOff val="40000"/>
                  </a:schemeClr>
                </a:solidFill>
                <a:latin typeface="Times New Roman"/>
                <a:ea typeface="Times New Roman"/>
              </a:rPr>
              <a:t/>
            </a:r>
            <a:br>
              <a:rPr lang="ro-RO" b="1" dirty="0" smtClean="0">
                <a:solidFill>
                  <a:schemeClr val="accent6">
                    <a:lumMod val="60000"/>
                    <a:lumOff val="40000"/>
                  </a:schemeClr>
                </a:solidFill>
                <a:latin typeface="Times New Roman"/>
                <a:ea typeface="Times New Roman"/>
              </a:rPr>
            </a:br>
            <a:r>
              <a:rPr lang="ro-RO" b="1" dirty="0">
                <a:solidFill>
                  <a:schemeClr val="accent6">
                    <a:lumMod val="60000"/>
                    <a:lumOff val="40000"/>
                  </a:schemeClr>
                </a:solidFill>
                <a:latin typeface="Times New Roman"/>
                <a:ea typeface="Times New Roman"/>
              </a:rPr>
              <a:t/>
            </a:r>
            <a:br>
              <a:rPr lang="ro-RO" b="1" dirty="0">
                <a:solidFill>
                  <a:schemeClr val="accent6">
                    <a:lumMod val="60000"/>
                    <a:lumOff val="40000"/>
                  </a:schemeClr>
                </a:solidFill>
                <a:latin typeface="Times New Roman"/>
                <a:ea typeface="Times New Roman"/>
              </a:rPr>
            </a:br>
            <a:r>
              <a:rPr lang="ro-RO" b="1" dirty="0" smtClean="0">
                <a:solidFill>
                  <a:schemeClr val="accent6">
                    <a:lumMod val="60000"/>
                    <a:lumOff val="40000"/>
                  </a:schemeClr>
                </a:solidFill>
                <a:latin typeface="Times New Roman"/>
                <a:ea typeface="Times New Roman"/>
              </a:rPr>
              <a:t/>
            </a:r>
            <a:br>
              <a:rPr lang="ro-RO" b="1" dirty="0" smtClean="0">
                <a:solidFill>
                  <a:schemeClr val="accent6">
                    <a:lumMod val="60000"/>
                    <a:lumOff val="40000"/>
                  </a:schemeClr>
                </a:solidFill>
                <a:latin typeface="Times New Roman"/>
                <a:ea typeface="Times New Roman"/>
              </a:rPr>
            </a:br>
            <a:r>
              <a:rPr lang="ro-RO" sz="1200" b="1" dirty="0" smtClean="0">
                <a:solidFill>
                  <a:prstClr val="black"/>
                </a:solidFill>
                <a:latin typeface="Times New Roman"/>
                <a:ea typeface="Times New Roman"/>
              </a:rPr>
              <a:t>ADSE </a:t>
            </a:r>
            <a:r>
              <a:rPr lang="ro-RO" sz="1200" b="1" dirty="0">
                <a:solidFill>
                  <a:prstClr val="black"/>
                </a:solidFill>
                <a:latin typeface="Times New Roman"/>
                <a:ea typeface="Times New Roman"/>
              </a:rPr>
              <a:t>– A Doua Şansă pentru Educaţie  </a:t>
            </a:r>
            <a:br>
              <a:rPr lang="ro-RO" sz="1200" b="1" dirty="0">
                <a:solidFill>
                  <a:prstClr val="black"/>
                </a:solidFill>
                <a:latin typeface="Times New Roman"/>
                <a:ea typeface="Times New Roman"/>
              </a:rPr>
            </a:br>
            <a:r>
              <a:rPr lang="ro-RO" sz="1200" b="1" dirty="0">
                <a:solidFill>
                  <a:prstClr val="black"/>
                </a:solidFill>
                <a:latin typeface="Times New Roman"/>
                <a:ea typeface="Times New Roman"/>
              </a:rPr>
              <a:t>Contract : POCU/666/6/23/136066</a:t>
            </a:r>
            <a:r>
              <a:rPr lang="ro-RO" b="1" dirty="0">
                <a:solidFill>
                  <a:srgbClr val="05E0DB">
                    <a:lumMod val="60000"/>
                    <a:lumOff val="40000"/>
                  </a:srgbClr>
                </a:solidFill>
                <a:latin typeface="Times New Roman"/>
                <a:ea typeface="Times New Roman"/>
              </a:rPr>
              <a:t/>
            </a:r>
            <a:br>
              <a:rPr lang="ro-RO" b="1" dirty="0">
                <a:solidFill>
                  <a:srgbClr val="05E0DB">
                    <a:lumMod val="60000"/>
                    <a:lumOff val="40000"/>
                  </a:srgbClr>
                </a:solidFill>
                <a:latin typeface="Times New Roman"/>
                <a:ea typeface="Times New Roman"/>
              </a:rPr>
            </a:br>
            <a:r>
              <a:rPr lang="en-GB" sz="1300" b="1" dirty="0" err="1">
                <a:solidFill>
                  <a:srgbClr val="231F20"/>
                </a:solidFill>
                <a:latin typeface="Times New Roman"/>
                <a:ea typeface="Calibri"/>
              </a:rPr>
              <a:t>Proiect</a:t>
            </a:r>
            <a:r>
              <a:rPr lang="en-GB" sz="1300" b="1" dirty="0">
                <a:solidFill>
                  <a:srgbClr val="231F20"/>
                </a:solidFill>
                <a:latin typeface="Times New Roman"/>
                <a:ea typeface="Calibri"/>
              </a:rPr>
              <a:t> </a:t>
            </a:r>
            <a:r>
              <a:rPr lang="en-GB" sz="1300" b="1" dirty="0" err="1">
                <a:solidFill>
                  <a:srgbClr val="231F20"/>
                </a:solidFill>
                <a:latin typeface="Times New Roman"/>
                <a:ea typeface="Calibri"/>
              </a:rPr>
              <a:t>cofinanțat</a:t>
            </a:r>
            <a:r>
              <a:rPr lang="en-GB" sz="1300" b="1" dirty="0">
                <a:solidFill>
                  <a:srgbClr val="231F20"/>
                </a:solidFill>
                <a:latin typeface="Times New Roman"/>
                <a:ea typeface="Calibri"/>
              </a:rPr>
              <a:t> din FSE </a:t>
            </a:r>
            <a:r>
              <a:rPr lang="en-GB" sz="1300" b="1" dirty="0" err="1">
                <a:solidFill>
                  <a:srgbClr val="231F20"/>
                </a:solidFill>
                <a:latin typeface="Times New Roman"/>
                <a:ea typeface="Calibri"/>
              </a:rPr>
              <a:t>prin</a:t>
            </a:r>
            <a:r>
              <a:rPr lang="en-GB" sz="1300" b="1" dirty="0">
                <a:solidFill>
                  <a:srgbClr val="231F20"/>
                </a:solidFill>
                <a:latin typeface="Times New Roman"/>
                <a:ea typeface="Calibri"/>
              </a:rPr>
              <a:t> </a:t>
            </a:r>
            <a:r>
              <a:rPr lang="en-GB" sz="1300" b="1" dirty="0" err="1">
                <a:solidFill>
                  <a:srgbClr val="231F20"/>
                </a:solidFill>
                <a:latin typeface="Times New Roman"/>
                <a:ea typeface="Calibri"/>
              </a:rPr>
              <a:t>ProgramulOperațional</a:t>
            </a:r>
            <a:r>
              <a:rPr lang="en-GB" sz="1300" b="1" dirty="0">
                <a:solidFill>
                  <a:srgbClr val="231F20"/>
                </a:solidFill>
                <a:latin typeface="Times New Roman"/>
                <a:ea typeface="Calibri"/>
              </a:rPr>
              <a:t> Capital </a:t>
            </a:r>
            <a:r>
              <a:rPr lang="en-GB" sz="1300" b="1" dirty="0" err="1">
                <a:solidFill>
                  <a:srgbClr val="231F20"/>
                </a:solidFill>
                <a:latin typeface="Times New Roman"/>
                <a:ea typeface="Calibri"/>
              </a:rPr>
              <a:t>Uman</a:t>
            </a:r>
            <a:r>
              <a:rPr lang="en-GB" sz="1300" b="1" dirty="0">
                <a:solidFill>
                  <a:srgbClr val="231F20"/>
                </a:solidFill>
                <a:latin typeface="Times New Roman"/>
                <a:ea typeface="Calibri"/>
              </a:rPr>
              <a:t> 2014-2020</a:t>
            </a:r>
            <a:r>
              <a:rPr lang="ro-RO" b="1" dirty="0">
                <a:solidFill>
                  <a:srgbClr val="05E0DB">
                    <a:lumMod val="60000"/>
                    <a:lumOff val="40000"/>
                  </a:srgbClr>
                </a:solidFill>
                <a:latin typeface="Times New Roman"/>
                <a:ea typeface="Times New Roman"/>
              </a:rPr>
              <a:t/>
            </a:r>
            <a:br>
              <a:rPr lang="ro-RO" b="1" dirty="0">
                <a:solidFill>
                  <a:srgbClr val="05E0DB">
                    <a:lumMod val="60000"/>
                    <a:lumOff val="40000"/>
                  </a:srgbClr>
                </a:solidFill>
                <a:latin typeface="Times New Roman"/>
                <a:ea typeface="Times New Roman"/>
              </a:rPr>
            </a:br>
            <a:r>
              <a:rPr lang="ro-RO" b="1" dirty="0" smtClean="0">
                <a:solidFill>
                  <a:srgbClr val="05E0DB">
                    <a:lumMod val="60000"/>
                    <a:lumOff val="40000"/>
                  </a:srgbClr>
                </a:solidFill>
                <a:latin typeface="Times New Roman"/>
                <a:ea typeface="Times New Roman"/>
              </a:rPr>
              <a:t/>
            </a:r>
            <a:br>
              <a:rPr lang="ro-RO" b="1" dirty="0" smtClean="0">
                <a:solidFill>
                  <a:srgbClr val="05E0DB">
                    <a:lumMod val="60000"/>
                    <a:lumOff val="40000"/>
                  </a:srgbClr>
                </a:solidFill>
                <a:latin typeface="Times New Roman"/>
                <a:ea typeface="Times New Roman"/>
              </a:rPr>
            </a:br>
            <a:r>
              <a:rPr lang="ro-RO" sz="4000" b="1" dirty="0" smtClean="0">
                <a:solidFill>
                  <a:srgbClr val="05E0DB">
                    <a:lumMod val="50000"/>
                  </a:srgbClr>
                </a:solidFill>
                <a:latin typeface="Times New Roman"/>
                <a:ea typeface="Times New Roman"/>
              </a:rPr>
              <a:t>OBIECTIVE </a:t>
            </a:r>
            <a:r>
              <a:rPr lang="ro-RO" sz="4000" b="1" dirty="0">
                <a:solidFill>
                  <a:srgbClr val="05E0DB">
                    <a:lumMod val="50000"/>
                  </a:srgbClr>
                </a:solidFill>
                <a:latin typeface="Times New Roman"/>
                <a:ea typeface="Times New Roman"/>
              </a:rPr>
              <a:t>SPECIFICE</a:t>
            </a:r>
            <a:r>
              <a:rPr lang="ro-RO" b="1" dirty="0">
                <a:solidFill>
                  <a:schemeClr val="accent6">
                    <a:lumMod val="60000"/>
                    <a:lumOff val="40000"/>
                  </a:schemeClr>
                </a:solidFill>
                <a:latin typeface="Times New Roman"/>
                <a:ea typeface="Times New Roman"/>
              </a:rPr>
              <a:t/>
            </a:r>
            <a:br>
              <a:rPr lang="ro-RO" b="1" dirty="0">
                <a:solidFill>
                  <a:schemeClr val="accent6">
                    <a:lumMod val="60000"/>
                    <a:lumOff val="40000"/>
                  </a:schemeClr>
                </a:solidFill>
                <a:latin typeface="Times New Roman"/>
                <a:ea typeface="Times New Roman"/>
              </a:rPr>
            </a:br>
            <a:r>
              <a:rPr lang="ro-RO" b="1" dirty="0" smtClean="0">
                <a:solidFill>
                  <a:schemeClr val="accent6">
                    <a:lumMod val="60000"/>
                    <a:lumOff val="40000"/>
                  </a:schemeClr>
                </a:solidFill>
                <a:latin typeface="Times New Roman"/>
                <a:ea typeface="Times New Roman"/>
              </a:rPr>
              <a:t/>
            </a:r>
            <a:br>
              <a:rPr lang="ro-RO" b="1" dirty="0" smtClean="0">
                <a:solidFill>
                  <a:schemeClr val="accent6">
                    <a:lumMod val="60000"/>
                    <a:lumOff val="40000"/>
                  </a:schemeClr>
                </a:solidFill>
                <a:latin typeface="Times New Roman"/>
                <a:ea typeface="Times New Roman"/>
              </a:rPr>
            </a:br>
            <a:endParaRPr lang="en-US" sz="4000" dirty="0">
              <a:solidFill>
                <a:schemeClr val="accent6">
                  <a:lumMod val="50000"/>
                </a:schemeClr>
              </a:solidFill>
            </a:endParaRPr>
          </a:p>
        </p:txBody>
      </p:sp>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0"/>
            <a:ext cx="6477000"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8206571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ro-RO" b="1" dirty="0" smtClean="0">
                <a:solidFill>
                  <a:schemeClr val="accent6">
                    <a:lumMod val="60000"/>
                    <a:lumOff val="40000"/>
                  </a:schemeClr>
                </a:solidFill>
                <a:latin typeface="Times New Roman"/>
                <a:ea typeface="Times New Roman"/>
              </a:rPr>
              <a:t/>
            </a:r>
            <a:br>
              <a:rPr lang="ro-RO" b="1" dirty="0" smtClean="0">
                <a:solidFill>
                  <a:schemeClr val="accent6">
                    <a:lumMod val="60000"/>
                    <a:lumOff val="40000"/>
                  </a:schemeClr>
                </a:solidFill>
                <a:latin typeface="Times New Roman"/>
                <a:ea typeface="Times New Roman"/>
              </a:rPr>
            </a:br>
            <a:r>
              <a:rPr lang="ro-RO" b="1" dirty="0" smtClean="0">
                <a:solidFill>
                  <a:schemeClr val="accent6">
                    <a:lumMod val="60000"/>
                    <a:lumOff val="40000"/>
                  </a:schemeClr>
                </a:solidFill>
                <a:latin typeface="Times New Roman"/>
                <a:ea typeface="Times New Roman"/>
              </a:rPr>
              <a:t/>
            </a:r>
            <a:br>
              <a:rPr lang="ro-RO" b="1" dirty="0" smtClean="0">
                <a:solidFill>
                  <a:schemeClr val="accent6">
                    <a:lumMod val="60000"/>
                    <a:lumOff val="40000"/>
                  </a:schemeClr>
                </a:solidFill>
                <a:latin typeface="Times New Roman"/>
                <a:ea typeface="Times New Roman"/>
              </a:rPr>
            </a:br>
            <a:r>
              <a:rPr lang="ro-RO" sz="1200" b="1" dirty="0" smtClean="0">
                <a:solidFill>
                  <a:prstClr val="black"/>
                </a:solidFill>
                <a:latin typeface="Times New Roman"/>
                <a:ea typeface="Times New Roman"/>
              </a:rPr>
              <a:t>ADSE </a:t>
            </a:r>
            <a:r>
              <a:rPr lang="ro-RO" sz="1200" b="1" dirty="0">
                <a:solidFill>
                  <a:prstClr val="black"/>
                </a:solidFill>
                <a:latin typeface="Times New Roman"/>
                <a:ea typeface="Times New Roman"/>
              </a:rPr>
              <a:t>– A Doua Şansă pentru Educaţie  </a:t>
            </a:r>
            <a:br>
              <a:rPr lang="ro-RO" sz="1200" b="1" dirty="0">
                <a:solidFill>
                  <a:prstClr val="black"/>
                </a:solidFill>
                <a:latin typeface="Times New Roman"/>
                <a:ea typeface="Times New Roman"/>
              </a:rPr>
            </a:br>
            <a:r>
              <a:rPr lang="ro-RO" sz="1200" b="1" dirty="0">
                <a:solidFill>
                  <a:prstClr val="black"/>
                </a:solidFill>
                <a:latin typeface="Times New Roman"/>
                <a:ea typeface="Times New Roman"/>
              </a:rPr>
              <a:t>Contract : POCU/666/6/23/136066</a:t>
            </a:r>
            <a:r>
              <a:rPr lang="ro-RO" b="1" dirty="0">
                <a:solidFill>
                  <a:srgbClr val="05E0DB">
                    <a:lumMod val="60000"/>
                    <a:lumOff val="40000"/>
                  </a:srgbClr>
                </a:solidFill>
                <a:latin typeface="Times New Roman"/>
                <a:ea typeface="Times New Roman"/>
              </a:rPr>
              <a:t/>
            </a:r>
            <a:br>
              <a:rPr lang="ro-RO" b="1" dirty="0">
                <a:solidFill>
                  <a:srgbClr val="05E0DB">
                    <a:lumMod val="60000"/>
                    <a:lumOff val="40000"/>
                  </a:srgbClr>
                </a:solidFill>
                <a:latin typeface="Times New Roman"/>
                <a:ea typeface="Times New Roman"/>
              </a:rPr>
            </a:br>
            <a:r>
              <a:rPr lang="en-GB" sz="1300" b="1" dirty="0" err="1">
                <a:solidFill>
                  <a:srgbClr val="231F20"/>
                </a:solidFill>
                <a:latin typeface="Times New Roman"/>
                <a:ea typeface="Calibri"/>
              </a:rPr>
              <a:t>Proiect</a:t>
            </a:r>
            <a:r>
              <a:rPr lang="en-GB" sz="1300" b="1" dirty="0">
                <a:solidFill>
                  <a:srgbClr val="231F20"/>
                </a:solidFill>
                <a:latin typeface="Times New Roman"/>
                <a:ea typeface="Calibri"/>
              </a:rPr>
              <a:t> </a:t>
            </a:r>
            <a:r>
              <a:rPr lang="en-GB" sz="1300" b="1" dirty="0" err="1">
                <a:solidFill>
                  <a:srgbClr val="231F20"/>
                </a:solidFill>
                <a:latin typeface="Times New Roman"/>
                <a:ea typeface="Calibri"/>
              </a:rPr>
              <a:t>cofinanțat</a:t>
            </a:r>
            <a:r>
              <a:rPr lang="en-GB" sz="1300" b="1" dirty="0">
                <a:solidFill>
                  <a:srgbClr val="231F20"/>
                </a:solidFill>
                <a:latin typeface="Times New Roman"/>
                <a:ea typeface="Calibri"/>
              </a:rPr>
              <a:t> din FSE </a:t>
            </a:r>
            <a:r>
              <a:rPr lang="en-GB" sz="1300" b="1" dirty="0" err="1">
                <a:solidFill>
                  <a:srgbClr val="231F20"/>
                </a:solidFill>
                <a:latin typeface="Times New Roman"/>
                <a:ea typeface="Calibri"/>
              </a:rPr>
              <a:t>prin</a:t>
            </a:r>
            <a:r>
              <a:rPr lang="en-GB" sz="1300" b="1" dirty="0">
                <a:solidFill>
                  <a:srgbClr val="231F20"/>
                </a:solidFill>
                <a:latin typeface="Times New Roman"/>
                <a:ea typeface="Calibri"/>
              </a:rPr>
              <a:t> </a:t>
            </a:r>
            <a:r>
              <a:rPr lang="en-GB" sz="1300" b="1" dirty="0" err="1">
                <a:solidFill>
                  <a:srgbClr val="231F20"/>
                </a:solidFill>
                <a:latin typeface="Times New Roman"/>
                <a:ea typeface="Calibri"/>
              </a:rPr>
              <a:t>ProgramulOperațional</a:t>
            </a:r>
            <a:r>
              <a:rPr lang="en-GB" sz="1300" b="1" dirty="0">
                <a:solidFill>
                  <a:srgbClr val="231F20"/>
                </a:solidFill>
                <a:latin typeface="Times New Roman"/>
                <a:ea typeface="Calibri"/>
              </a:rPr>
              <a:t> Capital </a:t>
            </a:r>
            <a:r>
              <a:rPr lang="en-GB" sz="1300" b="1" dirty="0" err="1">
                <a:solidFill>
                  <a:srgbClr val="231F20"/>
                </a:solidFill>
                <a:latin typeface="Times New Roman"/>
                <a:ea typeface="Calibri"/>
              </a:rPr>
              <a:t>Uman</a:t>
            </a:r>
            <a:r>
              <a:rPr lang="en-GB" sz="1300" b="1" dirty="0">
                <a:solidFill>
                  <a:srgbClr val="231F20"/>
                </a:solidFill>
                <a:latin typeface="Times New Roman"/>
                <a:ea typeface="Calibri"/>
              </a:rPr>
              <a:t> 2014-2020</a:t>
            </a:r>
            <a:r>
              <a:rPr lang="ro-RO" b="1" dirty="0">
                <a:solidFill>
                  <a:srgbClr val="05E0DB">
                    <a:lumMod val="60000"/>
                    <a:lumOff val="40000"/>
                  </a:srgbClr>
                </a:solidFill>
                <a:latin typeface="Times New Roman"/>
                <a:ea typeface="Times New Roman"/>
              </a:rPr>
              <a:t/>
            </a:r>
            <a:br>
              <a:rPr lang="ro-RO" b="1" dirty="0">
                <a:solidFill>
                  <a:srgbClr val="05E0DB">
                    <a:lumMod val="60000"/>
                    <a:lumOff val="40000"/>
                  </a:srgbClr>
                </a:solidFill>
                <a:latin typeface="Times New Roman"/>
                <a:ea typeface="Times New Roman"/>
              </a:rPr>
            </a:br>
            <a:r>
              <a:rPr lang="ro-RO" b="1" dirty="0" smtClean="0">
                <a:solidFill>
                  <a:srgbClr val="05E0DB">
                    <a:lumMod val="60000"/>
                    <a:lumOff val="40000"/>
                  </a:srgbClr>
                </a:solidFill>
                <a:latin typeface="Times New Roman"/>
                <a:ea typeface="Times New Roman"/>
              </a:rPr>
              <a:t/>
            </a:r>
            <a:br>
              <a:rPr lang="ro-RO" b="1" dirty="0" smtClean="0">
                <a:solidFill>
                  <a:srgbClr val="05E0DB">
                    <a:lumMod val="60000"/>
                    <a:lumOff val="40000"/>
                  </a:srgbClr>
                </a:solidFill>
                <a:latin typeface="Times New Roman"/>
                <a:ea typeface="Times New Roman"/>
              </a:rPr>
            </a:br>
            <a:r>
              <a:rPr lang="ro-RO" sz="4000" b="1" dirty="0" smtClean="0">
                <a:solidFill>
                  <a:schemeClr val="accent6">
                    <a:lumMod val="50000"/>
                  </a:schemeClr>
                </a:solidFill>
                <a:latin typeface="Times New Roman"/>
                <a:ea typeface="Times New Roman"/>
              </a:rPr>
              <a:t>ACTIVITĂȚI</a:t>
            </a:r>
            <a:endParaRPr lang="en-US" sz="4000" b="1" dirty="0">
              <a:solidFill>
                <a:schemeClr val="accent6">
                  <a:lumMod val="50000"/>
                </a:schemeClr>
              </a:solidFill>
            </a:endParaRPr>
          </a:p>
        </p:txBody>
      </p:sp>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0"/>
            <a:ext cx="6477000"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Content Placeholder 3"/>
          <p:cNvSpPr>
            <a:spLocks noGrp="1"/>
          </p:cNvSpPr>
          <p:nvPr>
            <p:ph idx="1"/>
          </p:nvPr>
        </p:nvSpPr>
        <p:spPr/>
        <p:txBody>
          <a:bodyPr>
            <a:normAutofit fontScale="77500" lnSpcReduction="20000"/>
          </a:bodyPr>
          <a:lstStyle/>
          <a:p>
            <a:pPr marR="73660" lvl="0" algn="just">
              <a:lnSpc>
                <a:spcPct val="103000"/>
              </a:lnSpc>
              <a:spcBef>
                <a:spcPts val="1900"/>
              </a:spcBef>
              <a:spcAft>
                <a:spcPts val="0"/>
              </a:spcAft>
              <a:buClr>
                <a:srgbClr val="A9A47B"/>
              </a:buClr>
              <a:buSzPts val="2300"/>
              <a:buFont typeface="Wingdings" pitchFamily="2" charset="2"/>
              <a:buChar char="Ø"/>
              <a:tabLst>
                <a:tab pos="385445" algn="l"/>
              </a:tabLst>
            </a:pPr>
            <a:r>
              <a:rPr lang="ro-RO" b="1" spc="-20" dirty="0">
                <a:solidFill>
                  <a:srgbClr val="2E2B1F"/>
                </a:solidFill>
                <a:latin typeface="Times New Roman"/>
                <a:ea typeface="Wingdings"/>
                <a:cs typeface="Wingdings"/>
              </a:rPr>
              <a:t>A1.CAMPANIE </a:t>
            </a:r>
            <a:r>
              <a:rPr lang="ro-RO" b="1" dirty="0">
                <a:solidFill>
                  <a:srgbClr val="2E2B1F"/>
                </a:solidFill>
                <a:latin typeface="Times New Roman"/>
                <a:ea typeface="Wingdings"/>
                <a:cs typeface="Wingdings"/>
              </a:rPr>
              <a:t>DE </a:t>
            </a:r>
            <a:r>
              <a:rPr lang="ro-RO" b="1" spc="-35" dirty="0">
                <a:solidFill>
                  <a:srgbClr val="2E2B1F"/>
                </a:solidFill>
                <a:latin typeface="Times New Roman"/>
                <a:ea typeface="Wingdings"/>
                <a:cs typeface="Wingdings"/>
              </a:rPr>
              <a:t>PROMOVARE </a:t>
            </a:r>
            <a:r>
              <a:rPr lang="ro-RO" b="1" dirty="0">
                <a:solidFill>
                  <a:srgbClr val="2E2B1F"/>
                </a:solidFill>
                <a:latin typeface="Times New Roman"/>
                <a:ea typeface="Wingdings"/>
                <a:cs typeface="Wingdings"/>
              </a:rPr>
              <a:t>A PROGRAMULUI "A DOUA ȘANSĂ" ȘI A MĂSURILOR </a:t>
            </a:r>
            <a:r>
              <a:rPr lang="ro-RO" b="1" spc="-15" dirty="0" smtClean="0">
                <a:solidFill>
                  <a:srgbClr val="2E2B1F"/>
                </a:solidFill>
                <a:latin typeface="Times New Roman"/>
                <a:ea typeface="Wingdings"/>
                <a:cs typeface="Wingdings"/>
              </a:rPr>
              <a:t>COMPLEMENTARE</a:t>
            </a:r>
          </a:p>
          <a:p>
            <a:pPr marL="0" marR="73660" lvl="0" indent="0" algn="just">
              <a:lnSpc>
                <a:spcPct val="103000"/>
              </a:lnSpc>
              <a:spcBef>
                <a:spcPts val="1900"/>
              </a:spcBef>
              <a:spcAft>
                <a:spcPts val="0"/>
              </a:spcAft>
              <a:buClr>
                <a:srgbClr val="A9A47B"/>
              </a:buClr>
              <a:buSzPts val="2300"/>
              <a:buNone/>
              <a:tabLst>
                <a:tab pos="385445" algn="l"/>
              </a:tabLst>
            </a:pPr>
            <a:r>
              <a:rPr lang="ro-RO" b="1" dirty="0" smtClean="0">
                <a:solidFill>
                  <a:srgbClr val="2E2B1F"/>
                </a:solidFill>
                <a:latin typeface="Times New Roman"/>
                <a:ea typeface="Arial"/>
              </a:rPr>
              <a:t>A1.1</a:t>
            </a:r>
            <a:r>
              <a:rPr lang="ro-RO" b="1" dirty="0">
                <a:solidFill>
                  <a:srgbClr val="2E2B1F"/>
                </a:solidFill>
                <a:latin typeface="Times New Roman"/>
                <a:ea typeface="Arial"/>
              </a:rPr>
              <a:t>. Campanie de promovare a programului "A doua șansă" și a măsurilor</a:t>
            </a:r>
            <a:r>
              <a:rPr lang="ro-RO" b="1" spc="-20" dirty="0">
                <a:solidFill>
                  <a:srgbClr val="2E2B1F"/>
                </a:solidFill>
                <a:latin typeface="Times New Roman"/>
                <a:ea typeface="Arial"/>
              </a:rPr>
              <a:t> </a:t>
            </a:r>
            <a:r>
              <a:rPr lang="ro-RO" b="1" dirty="0">
                <a:solidFill>
                  <a:srgbClr val="2E2B1F"/>
                </a:solidFill>
                <a:latin typeface="Times New Roman"/>
                <a:ea typeface="Arial"/>
              </a:rPr>
              <a:t>complementare</a:t>
            </a:r>
            <a:endParaRPr lang="en-US" sz="1100" b="1" dirty="0">
              <a:latin typeface="Times New Roman"/>
              <a:ea typeface="Arial"/>
            </a:endParaRPr>
          </a:p>
          <a:p>
            <a:pPr marL="0" marR="0" indent="0" algn="just">
              <a:spcBef>
                <a:spcPts val="595"/>
              </a:spcBef>
              <a:spcAft>
                <a:spcPts val="0"/>
              </a:spcAft>
              <a:buNone/>
            </a:pPr>
            <a:r>
              <a:rPr lang="ro-RO" b="1" dirty="0">
                <a:solidFill>
                  <a:srgbClr val="2E2B1F"/>
                </a:solidFill>
                <a:latin typeface="Times New Roman"/>
                <a:ea typeface="Times New Roman"/>
              </a:rPr>
              <a:t>Perioada: </a:t>
            </a:r>
            <a:r>
              <a:rPr lang="ro-RO" b="1" dirty="0" smtClean="0">
                <a:solidFill>
                  <a:srgbClr val="2E2B1F"/>
                </a:solidFill>
                <a:latin typeface="Times New Roman"/>
                <a:ea typeface="Times New Roman"/>
              </a:rPr>
              <a:t>24.12.2020 – 23.12.2023</a:t>
            </a:r>
            <a:endParaRPr lang="en-US" sz="1100" b="1" dirty="0">
              <a:latin typeface="Times New Roman"/>
              <a:ea typeface="Times New Roman"/>
            </a:endParaRPr>
          </a:p>
          <a:p>
            <a:pPr marL="0" marR="88900" indent="0" algn="just">
              <a:lnSpc>
                <a:spcPct val="103000"/>
              </a:lnSpc>
              <a:spcBef>
                <a:spcPts val="700"/>
              </a:spcBef>
              <a:spcAft>
                <a:spcPts val="0"/>
              </a:spcAft>
              <a:buNone/>
            </a:pPr>
            <a:r>
              <a:rPr lang="ro-RO" b="1" dirty="0">
                <a:solidFill>
                  <a:srgbClr val="2E2B1F"/>
                </a:solidFill>
                <a:latin typeface="Times New Roman"/>
                <a:ea typeface="Times New Roman"/>
              </a:rPr>
              <a:t>Parteneri: Inspectoratul Școlar al Municipiului București; Fundația Convergente Europene; Inspectoratul Școlar al Județului</a:t>
            </a:r>
            <a:r>
              <a:rPr lang="ro-RO" b="1" spc="-30" dirty="0">
                <a:solidFill>
                  <a:srgbClr val="2E2B1F"/>
                </a:solidFill>
                <a:latin typeface="Times New Roman"/>
                <a:ea typeface="Times New Roman"/>
              </a:rPr>
              <a:t> </a:t>
            </a:r>
            <a:r>
              <a:rPr lang="ro-RO" b="1" dirty="0">
                <a:solidFill>
                  <a:srgbClr val="2E2B1F"/>
                </a:solidFill>
                <a:latin typeface="Times New Roman"/>
                <a:ea typeface="Times New Roman"/>
              </a:rPr>
              <a:t>Ilfov</a:t>
            </a:r>
            <a:endParaRPr lang="en-US" sz="1100" b="1" dirty="0">
              <a:latin typeface="Times New Roman"/>
              <a:ea typeface="Times New Roman"/>
            </a:endParaRPr>
          </a:p>
          <a:p>
            <a:pPr marL="0" marR="2261870" lvl="0" indent="0" algn="just">
              <a:lnSpc>
                <a:spcPct val="125000"/>
              </a:lnSpc>
              <a:spcBef>
                <a:spcPts val="595"/>
              </a:spcBef>
              <a:spcAft>
                <a:spcPts val="0"/>
              </a:spcAft>
              <a:buClr>
                <a:srgbClr val="A9A47B"/>
              </a:buClr>
              <a:buSzPts val="2400"/>
              <a:buNone/>
              <a:tabLst>
                <a:tab pos="370840" algn="l"/>
              </a:tabLst>
            </a:pPr>
            <a:r>
              <a:rPr lang="ro-RO" b="1" dirty="0">
                <a:solidFill>
                  <a:srgbClr val="2E2B1F"/>
                </a:solidFill>
                <a:latin typeface="Times New Roman"/>
                <a:ea typeface="Arial"/>
              </a:rPr>
              <a:t>A1.2. Selectarea si inregistrarea grupului</a:t>
            </a:r>
            <a:r>
              <a:rPr lang="ro-RO" b="1" spc="-70" dirty="0">
                <a:solidFill>
                  <a:srgbClr val="2E2B1F"/>
                </a:solidFill>
                <a:latin typeface="Times New Roman"/>
                <a:ea typeface="Arial"/>
              </a:rPr>
              <a:t> </a:t>
            </a:r>
            <a:r>
              <a:rPr lang="ro-RO" b="1" spc="-70" dirty="0" smtClean="0">
                <a:solidFill>
                  <a:srgbClr val="2E2B1F"/>
                </a:solidFill>
                <a:latin typeface="Times New Roman"/>
                <a:ea typeface="Arial"/>
              </a:rPr>
              <a:t> </a:t>
            </a:r>
            <a:r>
              <a:rPr lang="ro-RO" b="1" dirty="0" smtClean="0">
                <a:solidFill>
                  <a:srgbClr val="2E2B1F"/>
                </a:solidFill>
                <a:latin typeface="Times New Roman"/>
                <a:ea typeface="Arial"/>
              </a:rPr>
              <a:t>tinta </a:t>
            </a:r>
            <a:r>
              <a:rPr lang="ro-RO" b="1" dirty="0">
                <a:solidFill>
                  <a:srgbClr val="2E2B1F"/>
                </a:solidFill>
                <a:latin typeface="Times New Roman"/>
                <a:ea typeface="Arial"/>
              </a:rPr>
              <a:t>Perioada: </a:t>
            </a:r>
            <a:r>
              <a:rPr lang="ro-RO" sz="2500" b="1" dirty="0">
                <a:solidFill>
                  <a:srgbClr val="2E2B1F"/>
                </a:solidFill>
                <a:latin typeface="Times New Roman"/>
                <a:ea typeface="Times New Roman"/>
              </a:rPr>
              <a:t>24.12.2020 </a:t>
            </a:r>
            <a:r>
              <a:rPr lang="ro-RO" b="1" dirty="0" smtClean="0">
                <a:solidFill>
                  <a:srgbClr val="2E2B1F"/>
                </a:solidFill>
                <a:latin typeface="Times New Roman"/>
                <a:ea typeface="Arial"/>
              </a:rPr>
              <a:t>- </a:t>
            </a:r>
            <a:r>
              <a:rPr lang="ro-RO" sz="2500" b="1" dirty="0" smtClean="0">
                <a:solidFill>
                  <a:srgbClr val="2E2B1F"/>
                </a:solidFill>
                <a:latin typeface="Times New Roman"/>
                <a:ea typeface="Times New Roman"/>
              </a:rPr>
              <a:t>23.12.2021 </a:t>
            </a:r>
          </a:p>
          <a:p>
            <a:pPr marL="0" marR="88900" lvl="0" indent="0" algn="just">
              <a:lnSpc>
                <a:spcPct val="103000"/>
              </a:lnSpc>
              <a:spcBef>
                <a:spcPts val="700"/>
              </a:spcBef>
              <a:buClr>
                <a:srgbClr val="31B6FD"/>
              </a:buClr>
              <a:buNone/>
            </a:pPr>
            <a:r>
              <a:rPr lang="ro-RO" b="1" dirty="0" smtClean="0">
                <a:solidFill>
                  <a:srgbClr val="2E2B1F"/>
                </a:solidFill>
                <a:latin typeface="Times New Roman"/>
                <a:ea typeface="Times New Roman"/>
              </a:rPr>
              <a:t>Parteneri</a:t>
            </a:r>
            <a:r>
              <a:rPr lang="ro-RO" b="1" dirty="0">
                <a:solidFill>
                  <a:srgbClr val="2E2B1F"/>
                </a:solidFill>
                <a:latin typeface="Times New Roman"/>
                <a:ea typeface="Times New Roman"/>
              </a:rPr>
              <a:t>: Fundația Convergente </a:t>
            </a:r>
            <a:r>
              <a:rPr lang="ro-RO" b="1" dirty="0" smtClean="0">
                <a:solidFill>
                  <a:srgbClr val="2E2B1F"/>
                </a:solidFill>
                <a:latin typeface="Times New Roman"/>
                <a:ea typeface="Times New Roman"/>
              </a:rPr>
              <a:t>Europene, </a:t>
            </a:r>
            <a:r>
              <a:rPr lang="ro-RO" sz="2500" b="1" dirty="0">
                <a:solidFill>
                  <a:srgbClr val="2E2B1F"/>
                </a:solidFill>
                <a:latin typeface="Times New Roman"/>
                <a:ea typeface="Times New Roman"/>
              </a:rPr>
              <a:t>Inspectoratul Școlar al Județului</a:t>
            </a:r>
            <a:r>
              <a:rPr lang="ro-RO" sz="2500" b="1" spc="-30" dirty="0">
                <a:solidFill>
                  <a:srgbClr val="2E2B1F"/>
                </a:solidFill>
                <a:latin typeface="Times New Roman"/>
                <a:ea typeface="Times New Roman"/>
              </a:rPr>
              <a:t> </a:t>
            </a:r>
            <a:r>
              <a:rPr lang="ro-RO" sz="2500" b="1" dirty="0" smtClean="0">
                <a:solidFill>
                  <a:srgbClr val="2E2B1F"/>
                </a:solidFill>
                <a:latin typeface="Times New Roman"/>
                <a:ea typeface="Times New Roman"/>
              </a:rPr>
              <a:t>Ilfov, </a:t>
            </a:r>
            <a:r>
              <a:rPr lang="ro-RO" sz="2500" b="1" dirty="0">
                <a:solidFill>
                  <a:srgbClr val="2E2B1F"/>
                </a:solidFill>
                <a:latin typeface="Times New Roman"/>
                <a:ea typeface="Times New Roman"/>
              </a:rPr>
              <a:t>Inspectoratul Școlar al Municipiului București</a:t>
            </a:r>
            <a:endParaRPr lang="en-US" sz="1200" b="1" dirty="0">
              <a:solidFill>
                <a:srgbClr val="073E87"/>
              </a:solidFill>
              <a:latin typeface="Times New Roman"/>
              <a:ea typeface="Times New Roman"/>
            </a:endParaRPr>
          </a:p>
          <a:p>
            <a:pPr marL="0" marR="2261870" lvl="0" indent="0" algn="just">
              <a:lnSpc>
                <a:spcPct val="125000"/>
              </a:lnSpc>
              <a:spcBef>
                <a:spcPts val="595"/>
              </a:spcBef>
              <a:spcAft>
                <a:spcPts val="0"/>
              </a:spcAft>
              <a:buClr>
                <a:srgbClr val="A9A47B"/>
              </a:buClr>
              <a:buSzPts val="2400"/>
              <a:buNone/>
              <a:tabLst>
                <a:tab pos="370840" algn="l"/>
              </a:tabLst>
            </a:pPr>
            <a:endParaRPr lang="en-US" sz="1100" b="1" dirty="0">
              <a:effectLst/>
              <a:latin typeface="Times New Roman"/>
              <a:ea typeface="Times New Roman"/>
            </a:endParaRPr>
          </a:p>
        </p:txBody>
      </p:sp>
    </p:spTree>
    <p:extLst>
      <p:ext uri="{BB962C8B-B14F-4D97-AF65-F5344CB8AC3E}">
        <p14:creationId xmlns:p14="http://schemas.microsoft.com/office/powerpoint/2010/main" val="38085699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ro-RO" b="1" dirty="0" smtClean="0">
                <a:solidFill>
                  <a:schemeClr val="accent6">
                    <a:lumMod val="60000"/>
                    <a:lumOff val="40000"/>
                  </a:schemeClr>
                </a:solidFill>
                <a:latin typeface="Times New Roman"/>
                <a:ea typeface="Times New Roman"/>
              </a:rPr>
              <a:t/>
            </a:r>
            <a:br>
              <a:rPr lang="ro-RO" b="1" dirty="0" smtClean="0">
                <a:solidFill>
                  <a:schemeClr val="accent6">
                    <a:lumMod val="60000"/>
                    <a:lumOff val="40000"/>
                  </a:schemeClr>
                </a:solidFill>
                <a:latin typeface="Times New Roman"/>
                <a:ea typeface="Times New Roman"/>
              </a:rPr>
            </a:br>
            <a:r>
              <a:rPr lang="ro-RO" b="1" dirty="0" smtClean="0">
                <a:solidFill>
                  <a:schemeClr val="accent6">
                    <a:lumMod val="60000"/>
                    <a:lumOff val="40000"/>
                  </a:schemeClr>
                </a:solidFill>
                <a:latin typeface="Times New Roman"/>
                <a:ea typeface="Times New Roman"/>
              </a:rPr>
              <a:t/>
            </a:r>
            <a:br>
              <a:rPr lang="ro-RO" b="1" dirty="0" smtClean="0">
                <a:solidFill>
                  <a:schemeClr val="accent6">
                    <a:lumMod val="60000"/>
                    <a:lumOff val="40000"/>
                  </a:schemeClr>
                </a:solidFill>
                <a:latin typeface="Times New Roman"/>
                <a:ea typeface="Times New Roman"/>
              </a:rPr>
            </a:br>
            <a:r>
              <a:rPr lang="ro-RO" sz="1200" b="1" dirty="0" smtClean="0">
                <a:solidFill>
                  <a:prstClr val="black"/>
                </a:solidFill>
                <a:latin typeface="Times New Roman"/>
                <a:ea typeface="Times New Roman"/>
              </a:rPr>
              <a:t>ADSE </a:t>
            </a:r>
            <a:r>
              <a:rPr lang="ro-RO" sz="1200" b="1" dirty="0">
                <a:solidFill>
                  <a:prstClr val="black"/>
                </a:solidFill>
                <a:latin typeface="Times New Roman"/>
                <a:ea typeface="Times New Roman"/>
              </a:rPr>
              <a:t>– A Doua Şansă pentru Educaţie  </a:t>
            </a:r>
            <a:br>
              <a:rPr lang="ro-RO" sz="1200" b="1" dirty="0">
                <a:solidFill>
                  <a:prstClr val="black"/>
                </a:solidFill>
                <a:latin typeface="Times New Roman"/>
                <a:ea typeface="Times New Roman"/>
              </a:rPr>
            </a:br>
            <a:r>
              <a:rPr lang="ro-RO" sz="1200" b="1" dirty="0">
                <a:solidFill>
                  <a:prstClr val="black"/>
                </a:solidFill>
                <a:latin typeface="Times New Roman"/>
                <a:ea typeface="Times New Roman"/>
              </a:rPr>
              <a:t>Contract : POCU/666/6/23/136066</a:t>
            </a:r>
            <a:r>
              <a:rPr lang="ro-RO" b="1" dirty="0">
                <a:solidFill>
                  <a:srgbClr val="05E0DB">
                    <a:lumMod val="60000"/>
                    <a:lumOff val="40000"/>
                  </a:srgbClr>
                </a:solidFill>
                <a:latin typeface="Times New Roman"/>
                <a:ea typeface="Times New Roman"/>
              </a:rPr>
              <a:t/>
            </a:r>
            <a:br>
              <a:rPr lang="ro-RO" b="1" dirty="0">
                <a:solidFill>
                  <a:srgbClr val="05E0DB">
                    <a:lumMod val="60000"/>
                    <a:lumOff val="40000"/>
                  </a:srgbClr>
                </a:solidFill>
                <a:latin typeface="Times New Roman"/>
                <a:ea typeface="Times New Roman"/>
              </a:rPr>
            </a:br>
            <a:r>
              <a:rPr lang="en-GB" sz="1300" b="1" dirty="0" err="1">
                <a:solidFill>
                  <a:srgbClr val="231F20"/>
                </a:solidFill>
                <a:latin typeface="Times New Roman"/>
                <a:ea typeface="Calibri"/>
              </a:rPr>
              <a:t>Proiect</a:t>
            </a:r>
            <a:r>
              <a:rPr lang="en-GB" sz="1300" b="1" dirty="0">
                <a:solidFill>
                  <a:srgbClr val="231F20"/>
                </a:solidFill>
                <a:latin typeface="Times New Roman"/>
                <a:ea typeface="Calibri"/>
              </a:rPr>
              <a:t> </a:t>
            </a:r>
            <a:r>
              <a:rPr lang="en-GB" sz="1300" b="1" dirty="0" err="1">
                <a:solidFill>
                  <a:srgbClr val="231F20"/>
                </a:solidFill>
                <a:latin typeface="Times New Roman"/>
                <a:ea typeface="Calibri"/>
              </a:rPr>
              <a:t>cofinanțat</a:t>
            </a:r>
            <a:r>
              <a:rPr lang="en-GB" sz="1300" b="1" dirty="0">
                <a:solidFill>
                  <a:srgbClr val="231F20"/>
                </a:solidFill>
                <a:latin typeface="Times New Roman"/>
                <a:ea typeface="Calibri"/>
              </a:rPr>
              <a:t> din FSE </a:t>
            </a:r>
            <a:r>
              <a:rPr lang="en-GB" sz="1300" b="1" dirty="0" err="1">
                <a:solidFill>
                  <a:srgbClr val="231F20"/>
                </a:solidFill>
                <a:latin typeface="Times New Roman"/>
                <a:ea typeface="Calibri"/>
              </a:rPr>
              <a:t>prin</a:t>
            </a:r>
            <a:r>
              <a:rPr lang="en-GB" sz="1300" b="1" dirty="0">
                <a:solidFill>
                  <a:srgbClr val="231F20"/>
                </a:solidFill>
                <a:latin typeface="Times New Roman"/>
                <a:ea typeface="Calibri"/>
              </a:rPr>
              <a:t> </a:t>
            </a:r>
            <a:r>
              <a:rPr lang="en-GB" sz="1300" b="1" dirty="0" err="1">
                <a:solidFill>
                  <a:srgbClr val="231F20"/>
                </a:solidFill>
                <a:latin typeface="Times New Roman"/>
                <a:ea typeface="Calibri"/>
              </a:rPr>
              <a:t>ProgramulOperațional</a:t>
            </a:r>
            <a:r>
              <a:rPr lang="en-GB" sz="1300" b="1" dirty="0">
                <a:solidFill>
                  <a:srgbClr val="231F20"/>
                </a:solidFill>
                <a:latin typeface="Times New Roman"/>
                <a:ea typeface="Calibri"/>
              </a:rPr>
              <a:t> Capital </a:t>
            </a:r>
            <a:r>
              <a:rPr lang="en-GB" sz="1300" b="1" dirty="0" err="1">
                <a:solidFill>
                  <a:srgbClr val="231F20"/>
                </a:solidFill>
                <a:latin typeface="Times New Roman"/>
                <a:ea typeface="Calibri"/>
              </a:rPr>
              <a:t>Uman</a:t>
            </a:r>
            <a:r>
              <a:rPr lang="en-GB" sz="1300" b="1" dirty="0">
                <a:solidFill>
                  <a:srgbClr val="231F20"/>
                </a:solidFill>
                <a:latin typeface="Times New Roman"/>
                <a:ea typeface="Calibri"/>
              </a:rPr>
              <a:t> 2014-2020</a:t>
            </a:r>
            <a:r>
              <a:rPr lang="ro-RO" b="1" dirty="0">
                <a:solidFill>
                  <a:srgbClr val="05E0DB">
                    <a:lumMod val="60000"/>
                    <a:lumOff val="40000"/>
                  </a:srgbClr>
                </a:solidFill>
                <a:latin typeface="Times New Roman"/>
                <a:ea typeface="Times New Roman"/>
              </a:rPr>
              <a:t/>
            </a:r>
            <a:br>
              <a:rPr lang="ro-RO" b="1" dirty="0">
                <a:solidFill>
                  <a:srgbClr val="05E0DB">
                    <a:lumMod val="60000"/>
                    <a:lumOff val="40000"/>
                  </a:srgbClr>
                </a:solidFill>
                <a:latin typeface="Times New Roman"/>
                <a:ea typeface="Times New Roman"/>
              </a:rPr>
            </a:br>
            <a:r>
              <a:rPr lang="ro-RO" b="1" dirty="0" smtClean="0">
                <a:solidFill>
                  <a:srgbClr val="05E0DB">
                    <a:lumMod val="60000"/>
                    <a:lumOff val="40000"/>
                  </a:srgbClr>
                </a:solidFill>
                <a:latin typeface="Times New Roman"/>
                <a:ea typeface="Times New Roman"/>
              </a:rPr>
              <a:t/>
            </a:r>
            <a:br>
              <a:rPr lang="ro-RO" b="1" dirty="0" smtClean="0">
                <a:solidFill>
                  <a:srgbClr val="05E0DB">
                    <a:lumMod val="60000"/>
                    <a:lumOff val="40000"/>
                  </a:srgbClr>
                </a:solidFill>
                <a:latin typeface="Times New Roman"/>
                <a:ea typeface="Times New Roman"/>
              </a:rPr>
            </a:br>
            <a:r>
              <a:rPr lang="ro-RO" sz="4000" b="1" dirty="0" smtClean="0">
                <a:solidFill>
                  <a:schemeClr val="accent6">
                    <a:lumMod val="50000"/>
                  </a:schemeClr>
                </a:solidFill>
                <a:latin typeface="Times New Roman"/>
                <a:ea typeface="Times New Roman"/>
              </a:rPr>
              <a:t>ACTIVITĂȚI</a:t>
            </a:r>
            <a:endParaRPr lang="en-US" sz="4000" b="1" dirty="0">
              <a:solidFill>
                <a:schemeClr val="accent6">
                  <a:lumMod val="50000"/>
                </a:schemeClr>
              </a:solidFill>
            </a:endParaRPr>
          </a:p>
        </p:txBody>
      </p:sp>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0"/>
            <a:ext cx="6477000"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Content Placeholder 1"/>
          <p:cNvSpPr>
            <a:spLocks noGrp="1"/>
          </p:cNvSpPr>
          <p:nvPr>
            <p:ph idx="1"/>
          </p:nvPr>
        </p:nvSpPr>
        <p:spPr>
          <a:xfrm>
            <a:off x="872067" y="2362200"/>
            <a:ext cx="7408333" cy="3763963"/>
          </a:xfrm>
        </p:spPr>
        <p:txBody>
          <a:bodyPr>
            <a:normAutofit fontScale="70000" lnSpcReduction="20000"/>
          </a:bodyPr>
          <a:lstStyle/>
          <a:p>
            <a:pPr>
              <a:buFont typeface="Wingdings" pitchFamily="2" charset="2"/>
              <a:buChar char="Ø"/>
            </a:pPr>
            <a:endParaRPr lang="ro-RO" sz="2100" b="1" dirty="0" smtClean="0">
              <a:solidFill>
                <a:schemeClr val="tx1"/>
              </a:solidFill>
              <a:latin typeface="Times New Roman"/>
              <a:ea typeface="Times New Roman"/>
            </a:endParaRPr>
          </a:p>
          <a:p>
            <a:pPr>
              <a:buFont typeface="Wingdings" pitchFamily="2" charset="2"/>
              <a:buChar char="Ø"/>
            </a:pPr>
            <a:r>
              <a:rPr lang="ro-RO" sz="2100" b="1" dirty="0" smtClean="0">
                <a:solidFill>
                  <a:schemeClr val="tx1"/>
                </a:solidFill>
                <a:latin typeface="Times New Roman"/>
                <a:ea typeface="Times New Roman"/>
              </a:rPr>
              <a:t>A </a:t>
            </a:r>
            <a:r>
              <a:rPr lang="ro-RO" sz="2100" b="1" dirty="0">
                <a:solidFill>
                  <a:schemeClr val="tx1"/>
                </a:solidFill>
                <a:latin typeface="Times New Roman"/>
                <a:ea typeface="Times New Roman"/>
              </a:rPr>
              <a:t>2. </a:t>
            </a:r>
            <a:r>
              <a:rPr lang="ro-RO" sz="2100" b="1" dirty="0" smtClean="0">
                <a:solidFill>
                  <a:schemeClr val="tx1"/>
                </a:solidFill>
                <a:latin typeface="Times New Roman"/>
                <a:ea typeface="Times New Roman"/>
              </a:rPr>
              <a:t>ÎMBUNĂTĂȚIREA COMPETENȚELOR PERSONALULUI DIDACTIC, A PERSONALULUI DE SPRIJIN </a:t>
            </a:r>
            <a:r>
              <a:rPr lang="ro-RO" sz="2100" b="1" dirty="0">
                <a:solidFill>
                  <a:schemeClr val="tx1"/>
                </a:solidFill>
                <a:latin typeface="Times New Roman"/>
                <a:ea typeface="Times New Roman"/>
              </a:rPr>
              <a:t>ȘI DIDACTIC AUXILIAR DIN ÎNVĂȚĂMÂNTUL</a:t>
            </a:r>
            <a:r>
              <a:rPr lang="ro-RO" sz="2100" b="1" spc="-15" dirty="0">
                <a:solidFill>
                  <a:schemeClr val="tx1"/>
                </a:solidFill>
                <a:latin typeface="Times New Roman"/>
                <a:ea typeface="Times New Roman"/>
              </a:rPr>
              <a:t> </a:t>
            </a:r>
            <a:r>
              <a:rPr lang="ro-RO" sz="2100" b="1" spc="-15" dirty="0" smtClean="0">
                <a:solidFill>
                  <a:schemeClr val="tx1"/>
                </a:solidFill>
                <a:latin typeface="Times New Roman"/>
                <a:ea typeface="Times New Roman"/>
              </a:rPr>
              <a:t>PREUNIVERSITAR</a:t>
            </a:r>
          </a:p>
          <a:p>
            <a:pPr marL="0" marR="165735" lvl="0" indent="0" algn="just">
              <a:lnSpc>
                <a:spcPct val="103000"/>
              </a:lnSpc>
              <a:spcBef>
                <a:spcPts val="545"/>
              </a:spcBef>
              <a:spcAft>
                <a:spcPts val="0"/>
              </a:spcAft>
              <a:buNone/>
              <a:tabLst>
                <a:tab pos="294640" algn="l"/>
              </a:tabLst>
            </a:pPr>
            <a:endParaRPr lang="ro-RO" sz="2100" b="1" dirty="0" smtClean="0">
              <a:solidFill>
                <a:schemeClr val="tx1"/>
              </a:solidFill>
              <a:latin typeface="Times New Roman"/>
              <a:ea typeface="Times New Roman"/>
            </a:endParaRPr>
          </a:p>
          <a:p>
            <a:pPr marL="0" marR="165735" lvl="0" indent="0" algn="just">
              <a:lnSpc>
                <a:spcPct val="103000"/>
              </a:lnSpc>
              <a:spcBef>
                <a:spcPts val="545"/>
              </a:spcBef>
              <a:spcAft>
                <a:spcPts val="0"/>
              </a:spcAft>
              <a:buNone/>
              <a:tabLst>
                <a:tab pos="294640" algn="l"/>
              </a:tabLst>
            </a:pPr>
            <a:r>
              <a:rPr lang="ro-RO" sz="2100" b="1" dirty="0" smtClean="0">
                <a:solidFill>
                  <a:schemeClr val="tx1"/>
                </a:solidFill>
                <a:latin typeface="Times New Roman"/>
                <a:ea typeface="Times New Roman"/>
              </a:rPr>
              <a:t>A2.1 </a:t>
            </a:r>
            <a:r>
              <a:rPr lang="ro-RO" sz="2100" b="1" dirty="0">
                <a:solidFill>
                  <a:schemeClr val="tx1"/>
                </a:solidFill>
                <a:latin typeface="Times New Roman"/>
                <a:ea typeface="Times New Roman"/>
              </a:rPr>
              <a:t>Organizarea și furnizarea de programe de formare continuă pentru îmbunătățirea competențelor personalului didactic, personalului de sprijin și didactic auxiliar din învățământul </a:t>
            </a:r>
            <a:r>
              <a:rPr lang="ro-RO" sz="2100" b="1" dirty="0" smtClean="0">
                <a:solidFill>
                  <a:schemeClr val="tx1"/>
                </a:solidFill>
                <a:latin typeface="Times New Roman"/>
                <a:ea typeface="Times New Roman"/>
              </a:rPr>
              <a:t>preuniversitar.</a:t>
            </a:r>
          </a:p>
          <a:p>
            <a:pPr marL="0" marR="165735" lvl="0" indent="0" algn="just">
              <a:lnSpc>
                <a:spcPct val="103000"/>
              </a:lnSpc>
              <a:spcBef>
                <a:spcPts val="545"/>
              </a:spcBef>
              <a:spcAft>
                <a:spcPts val="0"/>
              </a:spcAft>
              <a:buNone/>
              <a:tabLst>
                <a:tab pos="294640" algn="l"/>
              </a:tabLst>
            </a:pPr>
            <a:r>
              <a:rPr lang="ro-RO" sz="2100" b="1" dirty="0" smtClean="0">
                <a:solidFill>
                  <a:schemeClr val="tx1"/>
                </a:solidFill>
                <a:latin typeface="Times New Roman"/>
                <a:ea typeface="Times New Roman"/>
              </a:rPr>
              <a:t>Perioada</a:t>
            </a:r>
            <a:r>
              <a:rPr lang="ro-RO" sz="2100" b="1" dirty="0">
                <a:solidFill>
                  <a:schemeClr val="tx1"/>
                </a:solidFill>
                <a:latin typeface="Times New Roman"/>
                <a:ea typeface="Times New Roman"/>
              </a:rPr>
              <a:t>: </a:t>
            </a:r>
            <a:r>
              <a:rPr lang="ro-RO" sz="2100" b="1" dirty="0" smtClean="0">
                <a:solidFill>
                  <a:schemeClr val="tx1"/>
                </a:solidFill>
                <a:latin typeface="Times New Roman"/>
                <a:ea typeface="Times New Roman"/>
              </a:rPr>
              <a:t>24.02.2021 – 23.03.</a:t>
            </a:r>
            <a:r>
              <a:rPr lang="ro-RO" sz="2100" b="1" spc="-75" dirty="0" smtClean="0">
                <a:solidFill>
                  <a:schemeClr val="tx1"/>
                </a:solidFill>
                <a:latin typeface="Times New Roman"/>
                <a:ea typeface="Times New Roman"/>
              </a:rPr>
              <a:t> </a:t>
            </a:r>
            <a:r>
              <a:rPr lang="ro-RO" sz="2100" b="1" dirty="0" smtClean="0">
                <a:solidFill>
                  <a:schemeClr val="tx1"/>
                </a:solidFill>
                <a:latin typeface="Times New Roman"/>
                <a:ea typeface="Times New Roman"/>
              </a:rPr>
              <a:t>2022 </a:t>
            </a:r>
          </a:p>
          <a:p>
            <a:pPr marL="0" marR="165735" lvl="0" indent="0" algn="just">
              <a:lnSpc>
                <a:spcPct val="103000"/>
              </a:lnSpc>
              <a:spcBef>
                <a:spcPts val="545"/>
              </a:spcBef>
              <a:spcAft>
                <a:spcPts val="0"/>
              </a:spcAft>
              <a:buNone/>
              <a:tabLst>
                <a:tab pos="294640" algn="l"/>
              </a:tabLst>
            </a:pPr>
            <a:r>
              <a:rPr lang="ro-RO" sz="2100" b="1" dirty="0" smtClean="0">
                <a:solidFill>
                  <a:schemeClr val="tx1"/>
                </a:solidFill>
                <a:latin typeface="Times New Roman"/>
                <a:ea typeface="Times New Roman"/>
              </a:rPr>
              <a:t>Parteneri</a:t>
            </a:r>
            <a:r>
              <a:rPr lang="ro-RO" sz="2100" b="1" dirty="0">
                <a:solidFill>
                  <a:schemeClr val="tx1"/>
                </a:solidFill>
                <a:latin typeface="Times New Roman"/>
                <a:ea typeface="Times New Roman"/>
              </a:rPr>
              <a:t>: Fundația Convergente</a:t>
            </a:r>
            <a:r>
              <a:rPr lang="ro-RO" sz="2100" b="1" spc="-105" dirty="0">
                <a:solidFill>
                  <a:schemeClr val="tx1"/>
                </a:solidFill>
                <a:latin typeface="Times New Roman"/>
                <a:ea typeface="Times New Roman"/>
              </a:rPr>
              <a:t> </a:t>
            </a:r>
            <a:r>
              <a:rPr lang="ro-RO" sz="2100" b="1" dirty="0" smtClean="0">
                <a:solidFill>
                  <a:schemeClr val="tx1"/>
                </a:solidFill>
                <a:latin typeface="Times New Roman"/>
                <a:ea typeface="Times New Roman"/>
              </a:rPr>
              <a:t>Europene</a:t>
            </a:r>
          </a:p>
          <a:p>
            <a:pPr marL="0" marR="165735" lvl="0" indent="0" algn="just">
              <a:lnSpc>
                <a:spcPct val="103000"/>
              </a:lnSpc>
              <a:spcBef>
                <a:spcPts val="545"/>
              </a:spcBef>
              <a:spcAft>
                <a:spcPts val="0"/>
              </a:spcAft>
              <a:buNone/>
              <a:tabLst>
                <a:tab pos="294640" algn="l"/>
              </a:tabLst>
            </a:pPr>
            <a:endParaRPr lang="en-US" sz="2100" b="1" dirty="0">
              <a:solidFill>
                <a:schemeClr val="tx1"/>
              </a:solidFill>
              <a:latin typeface="Times New Roman"/>
              <a:ea typeface="Times New Roman"/>
            </a:endParaRPr>
          </a:p>
          <a:p>
            <a:pPr marL="0" marR="165100" lvl="0" indent="0" algn="just">
              <a:lnSpc>
                <a:spcPct val="103000"/>
              </a:lnSpc>
              <a:spcBef>
                <a:spcPts val="5"/>
              </a:spcBef>
              <a:spcAft>
                <a:spcPts val="0"/>
              </a:spcAft>
              <a:buNone/>
              <a:tabLst>
                <a:tab pos="294640" algn="l"/>
              </a:tabLst>
            </a:pPr>
            <a:r>
              <a:rPr lang="ro-RO" sz="2100" b="1" dirty="0">
                <a:solidFill>
                  <a:schemeClr val="tx1"/>
                </a:solidFill>
                <a:latin typeface="Times New Roman"/>
                <a:ea typeface="Times New Roman"/>
              </a:rPr>
              <a:t>A2.2 Organizarea și furnizarea de programe suport pentru consolidarea competențelor personalului didactic, personalului de sprijin și didactic auxiliar din învățământul</a:t>
            </a:r>
            <a:r>
              <a:rPr lang="ro-RO" sz="2100" b="1" spc="-65" dirty="0">
                <a:solidFill>
                  <a:schemeClr val="tx1"/>
                </a:solidFill>
                <a:latin typeface="Times New Roman"/>
                <a:ea typeface="Times New Roman"/>
              </a:rPr>
              <a:t> </a:t>
            </a:r>
            <a:r>
              <a:rPr lang="ro-RO" sz="2100" b="1" dirty="0" smtClean="0">
                <a:solidFill>
                  <a:schemeClr val="tx1"/>
                </a:solidFill>
                <a:latin typeface="Times New Roman"/>
                <a:ea typeface="Times New Roman"/>
              </a:rPr>
              <a:t>preuniversitar</a:t>
            </a:r>
          </a:p>
          <a:p>
            <a:pPr marL="0" marR="165100" lvl="0" indent="0" algn="just">
              <a:lnSpc>
                <a:spcPct val="103000"/>
              </a:lnSpc>
              <a:spcBef>
                <a:spcPts val="5"/>
              </a:spcBef>
              <a:spcAft>
                <a:spcPts val="0"/>
              </a:spcAft>
              <a:buNone/>
              <a:tabLst>
                <a:tab pos="294640" algn="l"/>
              </a:tabLst>
            </a:pPr>
            <a:r>
              <a:rPr lang="ro-RO" sz="2100" b="1" dirty="0" smtClean="0">
                <a:solidFill>
                  <a:schemeClr val="tx1"/>
                </a:solidFill>
                <a:latin typeface="Times New Roman"/>
                <a:ea typeface="Times New Roman"/>
              </a:rPr>
              <a:t>Perioada</a:t>
            </a:r>
            <a:r>
              <a:rPr lang="ro-RO" sz="2100" b="1" dirty="0">
                <a:solidFill>
                  <a:schemeClr val="tx1"/>
                </a:solidFill>
                <a:latin typeface="Times New Roman"/>
                <a:ea typeface="Times New Roman"/>
              </a:rPr>
              <a:t>: </a:t>
            </a:r>
            <a:r>
              <a:rPr lang="ro-RO" sz="2100" b="1" dirty="0" smtClean="0">
                <a:solidFill>
                  <a:schemeClr val="tx1"/>
                </a:solidFill>
                <a:latin typeface="Times New Roman"/>
                <a:ea typeface="Times New Roman"/>
              </a:rPr>
              <a:t>24.03. 2022- 23.03.</a:t>
            </a:r>
            <a:r>
              <a:rPr lang="ro-RO" sz="2100" b="1" spc="-75" dirty="0" smtClean="0">
                <a:solidFill>
                  <a:schemeClr val="tx1"/>
                </a:solidFill>
                <a:latin typeface="Times New Roman"/>
                <a:ea typeface="Times New Roman"/>
              </a:rPr>
              <a:t> 202</a:t>
            </a:r>
            <a:r>
              <a:rPr lang="ro-RO" sz="1800" b="1" dirty="0">
                <a:solidFill>
                  <a:schemeClr val="tx1"/>
                </a:solidFill>
                <a:latin typeface="Times New Roman"/>
                <a:ea typeface="Times New Roman"/>
              </a:rPr>
              <a:t>3</a:t>
            </a:r>
            <a:endParaRPr lang="ro-RO" sz="1800" b="1" dirty="0" smtClean="0">
              <a:solidFill>
                <a:schemeClr val="tx1"/>
              </a:solidFill>
              <a:latin typeface="Times New Roman"/>
              <a:ea typeface="Times New Roman"/>
            </a:endParaRPr>
          </a:p>
          <a:p>
            <a:pPr marL="0" marR="165100" lvl="0" indent="0" algn="just">
              <a:lnSpc>
                <a:spcPct val="103000"/>
              </a:lnSpc>
              <a:spcBef>
                <a:spcPts val="5"/>
              </a:spcBef>
              <a:spcAft>
                <a:spcPts val="0"/>
              </a:spcAft>
              <a:buNone/>
              <a:tabLst>
                <a:tab pos="294640" algn="l"/>
              </a:tabLst>
            </a:pPr>
            <a:r>
              <a:rPr lang="ro-RO" sz="2100" b="1" dirty="0" smtClean="0">
                <a:solidFill>
                  <a:schemeClr val="tx1"/>
                </a:solidFill>
                <a:latin typeface="Times New Roman"/>
                <a:ea typeface="Times New Roman"/>
              </a:rPr>
              <a:t>Parteneri</a:t>
            </a:r>
            <a:r>
              <a:rPr lang="ro-RO" sz="2100" b="1" dirty="0">
                <a:solidFill>
                  <a:schemeClr val="tx1"/>
                </a:solidFill>
                <a:latin typeface="Times New Roman"/>
                <a:ea typeface="Times New Roman"/>
              </a:rPr>
              <a:t>: Fundația Convergente</a:t>
            </a:r>
            <a:r>
              <a:rPr lang="ro-RO" sz="2100" b="1" spc="-100" dirty="0">
                <a:solidFill>
                  <a:schemeClr val="tx1"/>
                </a:solidFill>
                <a:latin typeface="Times New Roman"/>
                <a:ea typeface="Times New Roman"/>
              </a:rPr>
              <a:t> </a:t>
            </a:r>
            <a:r>
              <a:rPr lang="ro-RO" sz="2100" b="1" dirty="0">
                <a:solidFill>
                  <a:schemeClr val="tx1"/>
                </a:solidFill>
                <a:latin typeface="Times New Roman"/>
                <a:ea typeface="Times New Roman"/>
              </a:rPr>
              <a:t>Europene</a:t>
            </a:r>
            <a:endParaRPr lang="en-US" sz="2100" b="1" dirty="0">
              <a:solidFill>
                <a:schemeClr val="tx1"/>
              </a:solidFill>
              <a:latin typeface="Times New Roman"/>
              <a:ea typeface="Times New Roman"/>
            </a:endParaRPr>
          </a:p>
          <a:p>
            <a:r>
              <a:rPr lang="ro-RO" sz="1050" dirty="0">
                <a:latin typeface="Times New Roman"/>
                <a:ea typeface="Times New Roman"/>
              </a:rPr>
              <a:t/>
            </a:r>
            <a:br>
              <a:rPr lang="ro-RO" sz="1050" dirty="0">
                <a:latin typeface="Times New Roman"/>
                <a:ea typeface="Times New Roman"/>
              </a:rPr>
            </a:br>
            <a:endParaRPr lang="en-US" sz="1800" dirty="0"/>
          </a:p>
        </p:txBody>
      </p:sp>
    </p:spTree>
    <p:extLst>
      <p:ext uri="{BB962C8B-B14F-4D97-AF65-F5344CB8AC3E}">
        <p14:creationId xmlns:p14="http://schemas.microsoft.com/office/powerpoint/2010/main" val="366260630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ro-RO" b="1" dirty="0" smtClean="0">
                <a:solidFill>
                  <a:schemeClr val="accent6">
                    <a:lumMod val="60000"/>
                    <a:lumOff val="40000"/>
                  </a:schemeClr>
                </a:solidFill>
                <a:latin typeface="Times New Roman"/>
                <a:ea typeface="Times New Roman"/>
              </a:rPr>
              <a:t/>
            </a:r>
            <a:br>
              <a:rPr lang="ro-RO" b="1" dirty="0" smtClean="0">
                <a:solidFill>
                  <a:schemeClr val="accent6">
                    <a:lumMod val="60000"/>
                    <a:lumOff val="40000"/>
                  </a:schemeClr>
                </a:solidFill>
                <a:latin typeface="Times New Roman"/>
                <a:ea typeface="Times New Roman"/>
              </a:rPr>
            </a:br>
            <a:r>
              <a:rPr lang="ro-RO" b="1" dirty="0" smtClean="0">
                <a:solidFill>
                  <a:schemeClr val="accent6">
                    <a:lumMod val="60000"/>
                    <a:lumOff val="40000"/>
                  </a:schemeClr>
                </a:solidFill>
                <a:latin typeface="Times New Roman"/>
                <a:ea typeface="Times New Roman"/>
              </a:rPr>
              <a:t/>
            </a:r>
            <a:br>
              <a:rPr lang="ro-RO" b="1" dirty="0" smtClean="0">
                <a:solidFill>
                  <a:schemeClr val="accent6">
                    <a:lumMod val="60000"/>
                    <a:lumOff val="40000"/>
                  </a:schemeClr>
                </a:solidFill>
                <a:latin typeface="Times New Roman"/>
                <a:ea typeface="Times New Roman"/>
              </a:rPr>
            </a:br>
            <a:r>
              <a:rPr lang="ro-RO" sz="1200" b="1" dirty="0" smtClean="0">
                <a:solidFill>
                  <a:prstClr val="black"/>
                </a:solidFill>
                <a:latin typeface="Times New Roman"/>
                <a:ea typeface="Times New Roman"/>
              </a:rPr>
              <a:t>ADSE </a:t>
            </a:r>
            <a:r>
              <a:rPr lang="ro-RO" sz="1200" b="1" dirty="0">
                <a:solidFill>
                  <a:prstClr val="black"/>
                </a:solidFill>
                <a:latin typeface="Times New Roman"/>
                <a:ea typeface="Times New Roman"/>
              </a:rPr>
              <a:t>– A Doua Şansă pentru Educaţie  </a:t>
            </a:r>
            <a:br>
              <a:rPr lang="ro-RO" sz="1200" b="1" dirty="0">
                <a:solidFill>
                  <a:prstClr val="black"/>
                </a:solidFill>
                <a:latin typeface="Times New Roman"/>
                <a:ea typeface="Times New Roman"/>
              </a:rPr>
            </a:br>
            <a:r>
              <a:rPr lang="ro-RO" sz="1200" b="1" dirty="0">
                <a:solidFill>
                  <a:prstClr val="black"/>
                </a:solidFill>
                <a:latin typeface="Times New Roman"/>
                <a:ea typeface="Times New Roman"/>
              </a:rPr>
              <a:t>Contract : POCU/666/6/23/136066</a:t>
            </a:r>
            <a:r>
              <a:rPr lang="ro-RO" b="1" dirty="0">
                <a:solidFill>
                  <a:srgbClr val="05E0DB">
                    <a:lumMod val="60000"/>
                    <a:lumOff val="40000"/>
                  </a:srgbClr>
                </a:solidFill>
                <a:latin typeface="Times New Roman"/>
                <a:ea typeface="Times New Roman"/>
              </a:rPr>
              <a:t/>
            </a:r>
            <a:br>
              <a:rPr lang="ro-RO" b="1" dirty="0">
                <a:solidFill>
                  <a:srgbClr val="05E0DB">
                    <a:lumMod val="60000"/>
                    <a:lumOff val="40000"/>
                  </a:srgbClr>
                </a:solidFill>
                <a:latin typeface="Times New Roman"/>
                <a:ea typeface="Times New Roman"/>
              </a:rPr>
            </a:br>
            <a:r>
              <a:rPr lang="en-GB" sz="1300" b="1" dirty="0" err="1">
                <a:solidFill>
                  <a:srgbClr val="231F20"/>
                </a:solidFill>
                <a:latin typeface="Times New Roman"/>
                <a:ea typeface="Calibri"/>
              </a:rPr>
              <a:t>Proiect</a:t>
            </a:r>
            <a:r>
              <a:rPr lang="en-GB" sz="1300" b="1" dirty="0">
                <a:solidFill>
                  <a:srgbClr val="231F20"/>
                </a:solidFill>
                <a:latin typeface="Times New Roman"/>
                <a:ea typeface="Calibri"/>
              </a:rPr>
              <a:t> </a:t>
            </a:r>
            <a:r>
              <a:rPr lang="en-GB" sz="1300" b="1" dirty="0" err="1">
                <a:solidFill>
                  <a:srgbClr val="231F20"/>
                </a:solidFill>
                <a:latin typeface="Times New Roman"/>
                <a:ea typeface="Calibri"/>
              </a:rPr>
              <a:t>cofinanțat</a:t>
            </a:r>
            <a:r>
              <a:rPr lang="en-GB" sz="1300" b="1" dirty="0">
                <a:solidFill>
                  <a:srgbClr val="231F20"/>
                </a:solidFill>
                <a:latin typeface="Times New Roman"/>
                <a:ea typeface="Calibri"/>
              </a:rPr>
              <a:t> din FSE </a:t>
            </a:r>
            <a:r>
              <a:rPr lang="en-GB" sz="1300" b="1" dirty="0" err="1">
                <a:solidFill>
                  <a:srgbClr val="231F20"/>
                </a:solidFill>
                <a:latin typeface="Times New Roman"/>
                <a:ea typeface="Calibri"/>
              </a:rPr>
              <a:t>prin</a:t>
            </a:r>
            <a:r>
              <a:rPr lang="en-GB" sz="1300" b="1" dirty="0">
                <a:solidFill>
                  <a:srgbClr val="231F20"/>
                </a:solidFill>
                <a:latin typeface="Times New Roman"/>
                <a:ea typeface="Calibri"/>
              </a:rPr>
              <a:t> </a:t>
            </a:r>
            <a:r>
              <a:rPr lang="en-GB" sz="1300" b="1" dirty="0" err="1">
                <a:solidFill>
                  <a:srgbClr val="231F20"/>
                </a:solidFill>
                <a:latin typeface="Times New Roman"/>
                <a:ea typeface="Calibri"/>
              </a:rPr>
              <a:t>ProgramulOperațional</a:t>
            </a:r>
            <a:r>
              <a:rPr lang="en-GB" sz="1300" b="1" dirty="0">
                <a:solidFill>
                  <a:srgbClr val="231F20"/>
                </a:solidFill>
                <a:latin typeface="Times New Roman"/>
                <a:ea typeface="Calibri"/>
              </a:rPr>
              <a:t> Capital </a:t>
            </a:r>
            <a:r>
              <a:rPr lang="en-GB" sz="1300" b="1" dirty="0" err="1">
                <a:solidFill>
                  <a:srgbClr val="231F20"/>
                </a:solidFill>
                <a:latin typeface="Times New Roman"/>
                <a:ea typeface="Calibri"/>
              </a:rPr>
              <a:t>Uman</a:t>
            </a:r>
            <a:r>
              <a:rPr lang="en-GB" sz="1300" b="1" dirty="0">
                <a:solidFill>
                  <a:srgbClr val="231F20"/>
                </a:solidFill>
                <a:latin typeface="Times New Roman"/>
                <a:ea typeface="Calibri"/>
              </a:rPr>
              <a:t> 2014-2020</a:t>
            </a:r>
            <a:r>
              <a:rPr lang="ro-RO" b="1" dirty="0">
                <a:solidFill>
                  <a:srgbClr val="05E0DB">
                    <a:lumMod val="60000"/>
                    <a:lumOff val="40000"/>
                  </a:srgbClr>
                </a:solidFill>
                <a:latin typeface="Times New Roman"/>
                <a:ea typeface="Times New Roman"/>
              </a:rPr>
              <a:t/>
            </a:r>
            <a:br>
              <a:rPr lang="ro-RO" b="1" dirty="0">
                <a:solidFill>
                  <a:srgbClr val="05E0DB">
                    <a:lumMod val="60000"/>
                    <a:lumOff val="40000"/>
                  </a:srgbClr>
                </a:solidFill>
                <a:latin typeface="Times New Roman"/>
                <a:ea typeface="Times New Roman"/>
              </a:rPr>
            </a:br>
            <a:r>
              <a:rPr lang="ro-RO" b="1" dirty="0" smtClean="0">
                <a:solidFill>
                  <a:srgbClr val="05E0DB">
                    <a:lumMod val="60000"/>
                    <a:lumOff val="40000"/>
                  </a:srgbClr>
                </a:solidFill>
                <a:latin typeface="Times New Roman"/>
                <a:ea typeface="Times New Roman"/>
              </a:rPr>
              <a:t/>
            </a:r>
            <a:br>
              <a:rPr lang="ro-RO" b="1" dirty="0" smtClean="0">
                <a:solidFill>
                  <a:srgbClr val="05E0DB">
                    <a:lumMod val="60000"/>
                    <a:lumOff val="40000"/>
                  </a:srgbClr>
                </a:solidFill>
                <a:latin typeface="Times New Roman"/>
                <a:ea typeface="Times New Roman"/>
              </a:rPr>
            </a:br>
            <a:r>
              <a:rPr lang="ro-RO" sz="4000" b="1" dirty="0" smtClean="0">
                <a:solidFill>
                  <a:schemeClr val="accent6">
                    <a:lumMod val="50000"/>
                  </a:schemeClr>
                </a:solidFill>
                <a:latin typeface="Times New Roman"/>
                <a:ea typeface="Times New Roman"/>
              </a:rPr>
              <a:t>ACTIVITĂȚI</a:t>
            </a:r>
            <a:endParaRPr lang="en-US" sz="4000" b="1" dirty="0">
              <a:solidFill>
                <a:schemeClr val="accent6">
                  <a:lumMod val="50000"/>
                </a:schemeClr>
              </a:solidFill>
            </a:endParaRPr>
          </a:p>
        </p:txBody>
      </p:sp>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0"/>
            <a:ext cx="6477000"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Content Placeholder 1"/>
          <p:cNvSpPr>
            <a:spLocks noGrp="1"/>
          </p:cNvSpPr>
          <p:nvPr>
            <p:ph idx="1"/>
          </p:nvPr>
        </p:nvSpPr>
        <p:spPr>
          <a:xfrm>
            <a:off x="872067" y="2362200"/>
            <a:ext cx="7967133" cy="3763963"/>
          </a:xfrm>
        </p:spPr>
        <p:txBody>
          <a:bodyPr>
            <a:normAutofit/>
          </a:bodyPr>
          <a:lstStyle/>
          <a:p>
            <a:pPr marR="0" lvl="0">
              <a:spcBef>
                <a:spcPts val="535"/>
              </a:spcBef>
              <a:spcAft>
                <a:spcPts val="0"/>
              </a:spcAft>
              <a:buClr>
                <a:srgbClr val="A9A47B"/>
              </a:buClr>
              <a:buSzPts val="2200"/>
              <a:buFont typeface="Wingdings" pitchFamily="2" charset="2"/>
              <a:buChar char="Ø"/>
              <a:tabLst>
                <a:tab pos="446405" algn="l"/>
                <a:tab pos="447040" algn="l"/>
              </a:tabLst>
            </a:pPr>
            <a:r>
              <a:rPr lang="ro-RO" sz="1800" b="1" dirty="0">
                <a:solidFill>
                  <a:schemeClr val="tx1"/>
                </a:solidFill>
                <a:latin typeface="Times New Roman"/>
                <a:ea typeface="Times New Roman"/>
              </a:rPr>
              <a:t>A3.FURNIZAREA DE </a:t>
            </a:r>
            <a:r>
              <a:rPr lang="ro-RO" sz="1800" b="1" spc="-25" dirty="0">
                <a:solidFill>
                  <a:schemeClr val="tx1"/>
                </a:solidFill>
                <a:latin typeface="Times New Roman"/>
                <a:ea typeface="Times New Roman"/>
              </a:rPr>
              <a:t>SERVICII INTEGRATE </a:t>
            </a:r>
            <a:r>
              <a:rPr lang="ro-RO" sz="1800" b="1" dirty="0">
                <a:solidFill>
                  <a:schemeClr val="tx1"/>
                </a:solidFill>
                <a:latin typeface="Times New Roman"/>
                <a:ea typeface="Times New Roman"/>
              </a:rPr>
              <a:t>DE </a:t>
            </a:r>
            <a:r>
              <a:rPr lang="ro-RO" sz="1800" b="1" spc="-20" dirty="0">
                <a:solidFill>
                  <a:schemeClr val="tx1"/>
                </a:solidFill>
                <a:latin typeface="Times New Roman"/>
                <a:ea typeface="Times New Roman"/>
              </a:rPr>
              <a:t>ORIENTARE, </a:t>
            </a:r>
            <a:r>
              <a:rPr lang="ro-RO" sz="1800" b="1" dirty="0">
                <a:solidFill>
                  <a:schemeClr val="tx1"/>
                </a:solidFill>
                <a:latin typeface="Times New Roman"/>
                <a:ea typeface="Times New Roman"/>
              </a:rPr>
              <a:t>CONSILIERE ȘI ASISTENȚĂ</a:t>
            </a:r>
            <a:r>
              <a:rPr lang="ro-RO" sz="1800" b="1" spc="-50" dirty="0">
                <a:solidFill>
                  <a:schemeClr val="tx1"/>
                </a:solidFill>
                <a:latin typeface="Times New Roman"/>
                <a:ea typeface="Times New Roman"/>
              </a:rPr>
              <a:t> </a:t>
            </a:r>
            <a:r>
              <a:rPr lang="ro-RO" sz="1800" b="1" dirty="0">
                <a:solidFill>
                  <a:schemeClr val="tx1"/>
                </a:solidFill>
                <a:latin typeface="Times New Roman"/>
                <a:ea typeface="Times New Roman"/>
              </a:rPr>
              <a:t>EDUCAȚIONALĂ</a:t>
            </a:r>
            <a:br>
              <a:rPr lang="ro-RO" sz="1800" b="1" dirty="0">
                <a:solidFill>
                  <a:schemeClr val="tx1"/>
                </a:solidFill>
                <a:latin typeface="Times New Roman"/>
                <a:ea typeface="Times New Roman"/>
              </a:rPr>
            </a:br>
            <a:endParaRPr lang="ro-RO" sz="1800" b="1" dirty="0" smtClean="0">
              <a:solidFill>
                <a:schemeClr val="tx1"/>
              </a:solidFill>
              <a:latin typeface="Times New Roman"/>
              <a:ea typeface="Times New Roman"/>
            </a:endParaRPr>
          </a:p>
          <a:p>
            <a:pPr marL="0" marR="0" lvl="0" indent="0">
              <a:spcBef>
                <a:spcPts val="535"/>
              </a:spcBef>
              <a:spcAft>
                <a:spcPts val="0"/>
              </a:spcAft>
              <a:buClr>
                <a:srgbClr val="A9A47B"/>
              </a:buClr>
              <a:buSzPts val="2200"/>
              <a:buNone/>
              <a:tabLst>
                <a:tab pos="446405" algn="l"/>
                <a:tab pos="447040" algn="l"/>
              </a:tabLst>
            </a:pPr>
            <a:r>
              <a:rPr lang="ro-RO" sz="1800" b="1" dirty="0" smtClean="0">
                <a:solidFill>
                  <a:schemeClr val="tx1"/>
                </a:solidFill>
                <a:latin typeface="Times New Roman"/>
                <a:ea typeface="Arial"/>
              </a:rPr>
              <a:t>A3.1</a:t>
            </a:r>
            <a:r>
              <a:rPr lang="ro-RO" sz="1800" b="1" dirty="0">
                <a:solidFill>
                  <a:schemeClr val="tx1"/>
                </a:solidFill>
                <a:latin typeface="Times New Roman"/>
                <a:ea typeface="Arial"/>
              </a:rPr>
              <a:t>. Organizarea si furnizarea de servicii de consiliere și</a:t>
            </a:r>
            <a:r>
              <a:rPr lang="ro-RO" sz="1800" b="1" spc="10" dirty="0">
                <a:solidFill>
                  <a:schemeClr val="tx1"/>
                </a:solidFill>
                <a:latin typeface="Times New Roman"/>
                <a:ea typeface="Arial"/>
              </a:rPr>
              <a:t> </a:t>
            </a:r>
            <a:r>
              <a:rPr lang="ro-RO" sz="1800" b="1" dirty="0">
                <a:solidFill>
                  <a:schemeClr val="tx1"/>
                </a:solidFill>
                <a:latin typeface="Times New Roman"/>
                <a:ea typeface="Arial"/>
              </a:rPr>
              <a:t>orientare</a:t>
            </a:r>
            <a:endParaRPr lang="en-US" sz="1800" b="1" dirty="0">
              <a:solidFill>
                <a:schemeClr val="tx1"/>
              </a:solidFill>
              <a:latin typeface="Times New Roman"/>
              <a:ea typeface="Arial"/>
            </a:endParaRPr>
          </a:p>
          <a:p>
            <a:pPr marL="218440" marR="3253740" indent="228600">
              <a:lnSpc>
                <a:spcPct val="125000"/>
              </a:lnSpc>
              <a:spcBef>
                <a:spcPts val="110"/>
              </a:spcBef>
              <a:spcAft>
                <a:spcPts val="0"/>
              </a:spcAft>
            </a:pPr>
            <a:r>
              <a:rPr lang="ro-RO" sz="1800" b="1" dirty="0">
                <a:solidFill>
                  <a:schemeClr val="tx1"/>
                </a:solidFill>
                <a:latin typeface="Times New Roman"/>
                <a:ea typeface="Times New Roman"/>
              </a:rPr>
              <a:t>a carierei pe tot parcursul vieții Perioada: </a:t>
            </a:r>
            <a:r>
              <a:rPr lang="ro-RO" sz="1800" b="1" dirty="0" smtClean="0">
                <a:solidFill>
                  <a:schemeClr val="tx1"/>
                </a:solidFill>
                <a:latin typeface="Times New Roman"/>
                <a:ea typeface="Times New Roman"/>
              </a:rPr>
              <a:t>aprilie 2021-  decembrie 2023 </a:t>
            </a:r>
          </a:p>
          <a:p>
            <a:pPr marL="218440" marR="3253740" indent="0">
              <a:lnSpc>
                <a:spcPct val="125000"/>
              </a:lnSpc>
              <a:spcBef>
                <a:spcPts val="110"/>
              </a:spcBef>
              <a:spcAft>
                <a:spcPts val="0"/>
              </a:spcAft>
              <a:buNone/>
            </a:pPr>
            <a:r>
              <a:rPr lang="ro-RO" sz="1800" b="1" dirty="0" smtClean="0">
                <a:solidFill>
                  <a:schemeClr val="tx1"/>
                </a:solidFill>
                <a:latin typeface="Times New Roman"/>
                <a:ea typeface="Times New Roman"/>
              </a:rPr>
              <a:t>Parteneri</a:t>
            </a:r>
            <a:r>
              <a:rPr lang="ro-RO" sz="1800" b="1" dirty="0">
                <a:solidFill>
                  <a:schemeClr val="tx1"/>
                </a:solidFill>
                <a:latin typeface="Times New Roman"/>
                <a:ea typeface="Times New Roman"/>
              </a:rPr>
              <a:t>: Fundația Convergente</a:t>
            </a:r>
            <a:r>
              <a:rPr lang="ro-RO" sz="1800" b="1" spc="-65" dirty="0">
                <a:solidFill>
                  <a:schemeClr val="tx1"/>
                </a:solidFill>
                <a:latin typeface="Times New Roman"/>
                <a:ea typeface="Times New Roman"/>
              </a:rPr>
              <a:t> </a:t>
            </a:r>
            <a:r>
              <a:rPr lang="ro-RO" sz="1800" b="1" dirty="0">
                <a:solidFill>
                  <a:schemeClr val="tx1"/>
                </a:solidFill>
                <a:latin typeface="Times New Roman"/>
                <a:ea typeface="Times New Roman"/>
              </a:rPr>
              <a:t>Europene</a:t>
            </a:r>
            <a:endParaRPr lang="en-US" sz="1800" b="1" dirty="0">
              <a:solidFill>
                <a:schemeClr val="tx1"/>
              </a:solidFill>
              <a:latin typeface="Times New Roman"/>
              <a:ea typeface="Times New Roman"/>
            </a:endParaRPr>
          </a:p>
          <a:p>
            <a:pPr marL="342900" marR="0" lvl="0" indent="-342900">
              <a:spcBef>
                <a:spcPts val="15"/>
              </a:spcBef>
              <a:spcAft>
                <a:spcPts val="0"/>
              </a:spcAft>
              <a:buClr>
                <a:srgbClr val="A9A47B"/>
              </a:buClr>
              <a:buSzPts val="2200"/>
              <a:buFont typeface="Arial"/>
              <a:buChar char="•"/>
              <a:tabLst>
                <a:tab pos="446405" algn="l"/>
                <a:tab pos="447040" algn="l"/>
              </a:tabLst>
            </a:pPr>
            <a:endParaRPr lang="ro-RO" sz="1800" b="1" dirty="0" smtClean="0">
              <a:solidFill>
                <a:schemeClr val="tx1"/>
              </a:solidFill>
              <a:latin typeface="Times New Roman"/>
              <a:ea typeface="Arial"/>
            </a:endParaRPr>
          </a:p>
          <a:p>
            <a:pPr marL="0" marR="0" lvl="0" indent="0">
              <a:spcBef>
                <a:spcPts val="15"/>
              </a:spcBef>
              <a:spcAft>
                <a:spcPts val="0"/>
              </a:spcAft>
              <a:buClr>
                <a:srgbClr val="A9A47B"/>
              </a:buClr>
              <a:buSzPts val="2200"/>
              <a:buNone/>
              <a:tabLst>
                <a:tab pos="446405" algn="l"/>
                <a:tab pos="447040" algn="l"/>
              </a:tabLst>
            </a:pPr>
            <a:r>
              <a:rPr lang="ro-RO" sz="1800" b="1" dirty="0" smtClean="0">
                <a:solidFill>
                  <a:schemeClr val="tx1"/>
                </a:solidFill>
                <a:latin typeface="Times New Roman"/>
                <a:ea typeface="Arial"/>
              </a:rPr>
              <a:t>A3.2</a:t>
            </a:r>
            <a:r>
              <a:rPr lang="ro-RO" sz="1800" b="1" dirty="0">
                <a:solidFill>
                  <a:schemeClr val="tx1"/>
                </a:solidFill>
                <a:latin typeface="Times New Roman"/>
                <a:ea typeface="Arial"/>
              </a:rPr>
              <a:t>. Furnizarea de programe de tip “Școala</a:t>
            </a:r>
            <a:r>
              <a:rPr lang="ro-RO" sz="1800" b="1" spc="5" dirty="0">
                <a:solidFill>
                  <a:schemeClr val="tx1"/>
                </a:solidFill>
                <a:latin typeface="Times New Roman"/>
                <a:ea typeface="Arial"/>
              </a:rPr>
              <a:t> </a:t>
            </a:r>
            <a:r>
              <a:rPr lang="ro-RO" sz="1800" b="1" dirty="0">
                <a:solidFill>
                  <a:schemeClr val="tx1"/>
                </a:solidFill>
                <a:latin typeface="Times New Roman"/>
                <a:ea typeface="Arial"/>
              </a:rPr>
              <a:t>părinților”</a:t>
            </a:r>
            <a:endParaRPr lang="en-US" sz="1800" b="1" dirty="0">
              <a:solidFill>
                <a:schemeClr val="tx1"/>
              </a:solidFill>
              <a:latin typeface="Times New Roman"/>
              <a:ea typeface="Arial"/>
            </a:endParaRPr>
          </a:p>
          <a:p>
            <a:pPr marL="218440" marR="3253740" lvl="0" indent="228600">
              <a:lnSpc>
                <a:spcPct val="125000"/>
              </a:lnSpc>
              <a:spcBef>
                <a:spcPts val="110"/>
              </a:spcBef>
              <a:buClr>
                <a:srgbClr val="31B6FD"/>
              </a:buClr>
            </a:pPr>
            <a:r>
              <a:rPr lang="ro-RO" sz="1800" b="1" dirty="0">
                <a:solidFill>
                  <a:schemeClr val="tx1"/>
                </a:solidFill>
                <a:latin typeface="Times New Roman"/>
                <a:ea typeface="Times New Roman"/>
              </a:rPr>
              <a:t>Perioada: </a:t>
            </a:r>
            <a:r>
              <a:rPr lang="ro-RO" sz="1800" b="1" dirty="0" smtClean="0">
                <a:solidFill>
                  <a:schemeClr val="tx1"/>
                </a:solidFill>
                <a:latin typeface="Times New Roman"/>
                <a:ea typeface="Times New Roman"/>
              </a:rPr>
              <a:t>martie 20201- </a:t>
            </a:r>
            <a:r>
              <a:rPr lang="ro-RO" sz="1800" b="1" dirty="0">
                <a:solidFill>
                  <a:prstClr val="black"/>
                </a:solidFill>
                <a:latin typeface="Times New Roman"/>
                <a:ea typeface="Times New Roman"/>
              </a:rPr>
              <a:t>decembrie 2023 </a:t>
            </a:r>
          </a:p>
          <a:p>
            <a:pPr marL="0" marR="2535555" indent="0">
              <a:lnSpc>
                <a:spcPct val="125000"/>
              </a:lnSpc>
              <a:spcBef>
                <a:spcPts val="640"/>
              </a:spcBef>
              <a:spcAft>
                <a:spcPts val="0"/>
              </a:spcAft>
              <a:buNone/>
            </a:pPr>
            <a:r>
              <a:rPr lang="ro-RO" sz="1800" b="1" dirty="0" smtClean="0">
                <a:solidFill>
                  <a:schemeClr val="tx1"/>
                </a:solidFill>
                <a:latin typeface="Times New Roman"/>
                <a:ea typeface="Times New Roman"/>
              </a:rPr>
              <a:t>Parteneri</a:t>
            </a:r>
            <a:r>
              <a:rPr lang="ro-RO" sz="1800" b="1" dirty="0">
                <a:solidFill>
                  <a:schemeClr val="tx1"/>
                </a:solidFill>
                <a:latin typeface="Times New Roman"/>
                <a:ea typeface="Times New Roman"/>
              </a:rPr>
              <a:t>: Fundația Convergente Europene</a:t>
            </a:r>
            <a:endParaRPr lang="en-US" sz="1800" b="1" dirty="0">
              <a:solidFill>
                <a:schemeClr val="tx1"/>
              </a:solidFill>
              <a:latin typeface="Times New Roman"/>
              <a:ea typeface="Times New Roman"/>
            </a:endParaRPr>
          </a:p>
          <a:p>
            <a:endParaRPr lang="en-US" sz="1800" dirty="0"/>
          </a:p>
        </p:txBody>
      </p:sp>
    </p:spTree>
    <p:extLst>
      <p:ext uri="{BB962C8B-B14F-4D97-AF65-F5344CB8AC3E}">
        <p14:creationId xmlns:p14="http://schemas.microsoft.com/office/powerpoint/2010/main" val="21560667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ro-RO" b="1" dirty="0" smtClean="0">
                <a:solidFill>
                  <a:schemeClr val="accent6">
                    <a:lumMod val="60000"/>
                    <a:lumOff val="40000"/>
                  </a:schemeClr>
                </a:solidFill>
                <a:latin typeface="Times New Roman"/>
                <a:ea typeface="Times New Roman"/>
              </a:rPr>
              <a:t/>
            </a:r>
            <a:br>
              <a:rPr lang="ro-RO" b="1" dirty="0" smtClean="0">
                <a:solidFill>
                  <a:schemeClr val="accent6">
                    <a:lumMod val="60000"/>
                    <a:lumOff val="40000"/>
                  </a:schemeClr>
                </a:solidFill>
                <a:latin typeface="Times New Roman"/>
                <a:ea typeface="Times New Roman"/>
              </a:rPr>
            </a:br>
            <a:r>
              <a:rPr lang="ro-RO" b="1" dirty="0" smtClean="0">
                <a:solidFill>
                  <a:schemeClr val="accent6">
                    <a:lumMod val="60000"/>
                    <a:lumOff val="40000"/>
                  </a:schemeClr>
                </a:solidFill>
                <a:latin typeface="Times New Roman"/>
                <a:ea typeface="Times New Roman"/>
              </a:rPr>
              <a:t/>
            </a:r>
            <a:br>
              <a:rPr lang="ro-RO" b="1" dirty="0" smtClean="0">
                <a:solidFill>
                  <a:schemeClr val="accent6">
                    <a:lumMod val="60000"/>
                    <a:lumOff val="40000"/>
                  </a:schemeClr>
                </a:solidFill>
                <a:latin typeface="Times New Roman"/>
                <a:ea typeface="Times New Roman"/>
              </a:rPr>
            </a:br>
            <a:r>
              <a:rPr lang="ro-RO" sz="1200" b="1" dirty="0" smtClean="0">
                <a:solidFill>
                  <a:prstClr val="black"/>
                </a:solidFill>
                <a:latin typeface="Times New Roman"/>
                <a:ea typeface="Times New Roman"/>
              </a:rPr>
              <a:t>ADSE </a:t>
            </a:r>
            <a:r>
              <a:rPr lang="ro-RO" sz="1200" b="1" dirty="0">
                <a:solidFill>
                  <a:prstClr val="black"/>
                </a:solidFill>
                <a:latin typeface="Times New Roman"/>
                <a:ea typeface="Times New Roman"/>
              </a:rPr>
              <a:t>– A Doua Şansă pentru Educaţie  </a:t>
            </a:r>
            <a:br>
              <a:rPr lang="ro-RO" sz="1200" b="1" dirty="0">
                <a:solidFill>
                  <a:prstClr val="black"/>
                </a:solidFill>
                <a:latin typeface="Times New Roman"/>
                <a:ea typeface="Times New Roman"/>
              </a:rPr>
            </a:br>
            <a:r>
              <a:rPr lang="ro-RO" sz="1200" b="1" dirty="0">
                <a:solidFill>
                  <a:prstClr val="black"/>
                </a:solidFill>
                <a:latin typeface="Times New Roman"/>
                <a:ea typeface="Times New Roman"/>
              </a:rPr>
              <a:t>Contract : POCU/666/6/23/136066</a:t>
            </a:r>
            <a:r>
              <a:rPr lang="ro-RO" b="1" dirty="0">
                <a:solidFill>
                  <a:srgbClr val="05E0DB">
                    <a:lumMod val="60000"/>
                    <a:lumOff val="40000"/>
                  </a:srgbClr>
                </a:solidFill>
                <a:latin typeface="Times New Roman"/>
                <a:ea typeface="Times New Roman"/>
              </a:rPr>
              <a:t/>
            </a:r>
            <a:br>
              <a:rPr lang="ro-RO" b="1" dirty="0">
                <a:solidFill>
                  <a:srgbClr val="05E0DB">
                    <a:lumMod val="60000"/>
                    <a:lumOff val="40000"/>
                  </a:srgbClr>
                </a:solidFill>
                <a:latin typeface="Times New Roman"/>
                <a:ea typeface="Times New Roman"/>
              </a:rPr>
            </a:br>
            <a:r>
              <a:rPr lang="en-GB" sz="1300" b="1" dirty="0" err="1">
                <a:solidFill>
                  <a:srgbClr val="231F20"/>
                </a:solidFill>
                <a:latin typeface="Times New Roman"/>
                <a:ea typeface="Calibri"/>
              </a:rPr>
              <a:t>Proiect</a:t>
            </a:r>
            <a:r>
              <a:rPr lang="en-GB" sz="1300" b="1" dirty="0">
                <a:solidFill>
                  <a:srgbClr val="231F20"/>
                </a:solidFill>
                <a:latin typeface="Times New Roman"/>
                <a:ea typeface="Calibri"/>
              </a:rPr>
              <a:t> </a:t>
            </a:r>
            <a:r>
              <a:rPr lang="en-GB" sz="1300" b="1" dirty="0" err="1">
                <a:solidFill>
                  <a:srgbClr val="231F20"/>
                </a:solidFill>
                <a:latin typeface="Times New Roman"/>
                <a:ea typeface="Calibri"/>
              </a:rPr>
              <a:t>cofinanțat</a:t>
            </a:r>
            <a:r>
              <a:rPr lang="en-GB" sz="1300" b="1" dirty="0">
                <a:solidFill>
                  <a:srgbClr val="231F20"/>
                </a:solidFill>
                <a:latin typeface="Times New Roman"/>
                <a:ea typeface="Calibri"/>
              </a:rPr>
              <a:t> din FSE </a:t>
            </a:r>
            <a:r>
              <a:rPr lang="en-GB" sz="1300" b="1" dirty="0" err="1">
                <a:solidFill>
                  <a:srgbClr val="231F20"/>
                </a:solidFill>
                <a:latin typeface="Times New Roman"/>
                <a:ea typeface="Calibri"/>
              </a:rPr>
              <a:t>prin</a:t>
            </a:r>
            <a:r>
              <a:rPr lang="en-GB" sz="1300" b="1" dirty="0">
                <a:solidFill>
                  <a:srgbClr val="231F20"/>
                </a:solidFill>
                <a:latin typeface="Times New Roman"/>
                <a:ea typeface="Calibri"/>
              </a:rPr>
              <a:t> </a:t>
            </a:r>
            <a:r>
              <a:rPr lang="en-GB" sz="1300" b="1" dirty="0" err="1">
                <a:solidFill>
                  <a:srgbClr val="231F20"/>
                </a:solidFill>
                <a:latin typeface="Times New Roman"/>
                <a:ea typeface="Calibri"/>
              </a:rPr>
              <a:t>ProgramulOperațional</a:t>
            </a:r>
            <a:r>
              <a:rPr lang="en-GB" sz="1300" b="1" dirty="0">
                <a:solidFill>
                  <a:srgbClr val="231F20"/>
                </a:solidFill>
                <a:latin typeface="Times New Roman"/>
                <a:ea typeface="Calibri"/>
              </a:rPr>
              <a:t> Capital </a:t>
            </a:r>
            <a:r>
              <a:rPr lang="en-GB" sz="1300" b="1" dirty="0" err="1">
                <a:solidFill>
                  <a:srgbClr val="231F20"/>
                </a:solidFill>
                <a:latin typeface="Times New Roman"/>
                <a:ea typeface="Calibri"/>
              </a:rPr>
              <a:t>Uman</a:t>
            </a:r>
            <a:r>
              <a:rPr lang="en-GB" sz="1300" b="1" dirty="0">
                <a:solidFill>
                  <a:srgbClr val="231F20"/>
                </a:solidFill>
                <a:latin typeface="Times New Roman"/>
                <a:ea typeface="Calibri"/>
              </a:rPr>
              <a:t> 2014-2020</a:t>
            </a:r>
            <a:r>
              <a:rPr lang="ro-RO" b="1" dirty="0">
                <a:solidFill>
                  <a:srgbClr val="05E0DB">
                    <a:lumMod val="60000"/>
                    <a:lumOff val="40000"/>
                  </a:srgbClr>
                </a:solidFill>
                <a:latin typeface="Times New Roman"/>
                <a:ea typeface="Times New Roman"/>
              </a:rPr>
              <a:t/>
            </a:r>
            <a:br>
              <a:rPr lang="ro-RO" b="1" dirty="0">
                <a:solidFill>
                  <a:srgbClr val="05E0DB">
                    <a:lumMod val="60000"/>
                    <a:lumOff val="40000"/>
                  </a:srgbClr>
                </a:solidFill>
                <a:latin typeface="Times New Roman"/>
                <a:ea typeface="Times New Roman"/>
              </a:rPr>
            </a:br>
            <a:r>
              <a:rPr lang="ro-RO" b="1" dirty="0" smtClean="0">
                <a:solidFill>
                  <a:srgbClr val="05E0DB">
                    <a:lumMod val="60000"/>
                    <a:lumOff val="40000"/>
                  </a:srgbClr>
                </a:solidFill>
                <a:latin typeface="Times New Roman"/>
                <a:ea typeface="Times New Roman"/>
              </a:rPr>
              <a:t/>
            </a:r>
            <a:br>
              <a:rPr lang="ro-RO" b="1" dirty="0" smtClean="0">
                <a:solidFill>
                  <a:srgbClr val="05E0DB">
                    <a:lumMod val="60000"/>
                    <a:lumOff val="40000"/>
                  </a:srgbClr>
                </a:solidFill>
                <a:latin typeface="Times New Roman"/>
                <a:ea typeface="Times New Roman"/>
              </a:rPr>
            </a:br>
            <a:r>
              <a:rPr lang="ro-RO" sz="3100" b="1" dirty="0" smtClean="0">
                <a:solidFill>
                  <a:schemeClr val="accent6">
                    <a:lumMod val="50000"/>
                  </a:schemeClr>
                </a:solidFill>
                <a:latin typeface="Times New Roman"/>
                <a:ea typeface="Times New Roman"/>
              </a:rPr>
              <a:t>ACTIVITĂȚI</a:t>
            </a:r>
            <a:endParaRPr lang="en-US" sz="3100" b="1" dirty="0">
              <a:solidFill>
                <a:schemeClr val="accent6">
                  <a:lumMod val="50000"/>
                </a:schemeClr>
              </a:solidFill>
            </a:endParaRPr>
          </a:p>
        </p:txBody>
      </p:sp>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9927" y="-76200"/>
            <a:ext cx="6477000"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Content Placeholder 1"/>
          <p:cNvSpPr>
            <a:spLocks noGrp="1"/>
          </p:cNvSpPr>
          <p:nvPr>
            <p:ph idx="1"/>
          </p:nvPr>
        </p:nvSpPr>
        <p:spPr>
          <a:xfrm>
            <a:off x="872067" y="2362200"/>
            <a:ext cx="7408333" cy="3763963"/>
          </a:xfrm>
        </p:spPr>
        <p:txBody>
          <a:bodyPr>
            <a:normAutofit/>
          </a:bodyPr>
          <a:lstStyle/>
          <a:p>
            <a:pPr>
              <a:buFont typeface="Wingdings" pitchFamily="2" charset="2"/>
              <a:buChar char="Ø"/>
            </a:pPr>
            <a:endParaRPr lang="ro-RO" sz="1700" b="1" dirty="0" smtClean="0">
              <a:solidFill>
                <a:schemeClr val="accent6">
                  <a:lumMod val="50000"/>
                </a:schemeClr>
              </a:solidFill>
              <a:latin typeface="Times New Roman"/>
              <a:ea typeface="Times New Roman"/>
            </a:endParaRPr>
          </a:p>
          <a:p>
            <a:pPr>
              <a:buFont typeface="Wingdings" pitchFamily="2" charset="2"/>
              <a:buChar char="Ø"/>
            </a:pPr>
            <a:r>
              <a:rPr lang="ro-RO" sz="1700" b="1" dirty="0" smtClean="0">
                <a:solidFill>
                  <a:schemeClr val="tx1"/>
                </a:solidFill>
                <a:latin typeface="Times New Roman"/>
                <a:ea typeface="Times New Roman"/>
              </a:rPr>
              <a:t>A4</a:t>
            </a:r>
            <a:r>
              <a:rPr lang="ro-RO" sz="1700" b="1" dirty="0">
                <a:solidFill>
                  <a:schemeClr val="tx1"/>
                </a:solidFill>
                <a:latin typeface="Times New Roman"/>
                <a:ea typeface="Times New Roman"/>
              </a:rPr>
              <a:t>. ORGANIZAREA ȘI FURNIZAREA</a:t>
            </a:r>
            <a:r>
              <a:rPr lang="ro-RO" sz="1700" b="1" spc="-345" dirty="0">
                <a:solidFill>
                  <a:schemeClr val="tx1"/>
                </a:solidFill>
                <a:latin typeface="Times New Roman"/>
                <a:ea typeface="Times New Roman"/>
              </a:rPr>
              <a:t> </a:t>
            </a:r>
            <a:r>
              <a:rPr lang="ro-RO" sz="1700" b="1" dirty="0">
                <a:solidFill>
                  <a:schemeClr val="tx1"/>
                </a:solidFill>
                <a:latin typeface="Times New Roman"/>
                <a:ea typeface="Times New Roman"/>
              </a:rPr>
              <a:t>PROGRAMELOR “A DOUA</a:t>
            </a:r>
            <a:r>
              <a:rPr lang="ro-RO" sz="1700" b="1" spc="-250" dirty="0">
                <a:solidFill>
                  <a:schemeClr val="tx1"/>
                </a:solidFill>
                <a:latin typeface="Times New Roman"/>
                <a:ea typeface="Times New Roman"/>
              </a:rPr>
              <a:t> </a:t>
            </a:r>
            <a:r>
              <a:rPr lang="ro-RO" sz="1700" b="1" dirty="0" smtClean="0">
                <a:solidFill>
                  <a:schemeClr val="tx1"/>
                </a:solidFill>
                <a:latin typeface="Times New Roman"/>
                <a:ea typeface="Times New Roman"/>
              </a:rPr>
              <a:t>ȘANSĂ</a:t>
            </a:r>
          </a:p>
          <a:p>
            <a:pPr marL="0" marR="256540" lvl="0" indent="0">
              <a:spcBef>
                <a:spcPts val="535"/>
              </a:spcBef>
              <a:spcAft>
                <a:spcPts val="0"/>
              </a:spcAft>
              <a:buNone/>
              <a:tabLst>
                <a:tab pos="227965" algn="l"/>
                <a:tab pos="675640" algn="l"/>
              </a:tabLst>
            </a:pPr>
            <a:r>
              <a:rPr lang="ro-RO" sz="1700" b="1" dirty="0">
                <a:solidFill>
                  <a:schemeClr val="tx1"/>
                </a:solidFill>
                <a:latin typeface="Times New Roman"/>
                <a:ea typeface="Times New Roman"/>
              </a:rPr>
              <a:t>A4.1. Organizarea și proiectarea procesului de învătțământ</a:t>
            </a:r>
            <a:r>
              <a:rPr lang="ro-RO" sz="1700" b="1" spc="-35" dirty="0">
                <a:solidFill>
                  <a:schemeClr val="tx1"/>
                </a:solidFill>
                <a:latin typeface="Times New Roman"/>
                <a:ea typeface="Times New Roman"/>
              </a:rPr>
              <a:t> </a:t>
            </a:r>
            <a:r>
              <a:rPr lang="ro-RO" sz="1700" b="1" spc="-35" dirty="0" smtClean="0">
                <a:solidFill>
                  <a:schemeClr val="tx1"/>
                </a:solidFill>
                <a:latin typeface="Times New Roman"/>
                <a:ea typeface="Times New Roman"/>
              </a:rPr>
              <a:t>  </a:t>
            </a:r>
            <a:r>
              <a:rPr lang="ro-RO" sz="1700" b="1" dirty="0" smtClean="0">
                <a:solidFill>
                  <a:schemeClr val="tx1"/>
                </a:solidFill>
                <a:latin typeface="Times New Roman"/>
                <a:ea typeface="Times New Roman"/>
              </a:rPr>
              <a:t>în  cadrul </a:t>
            </a:r>
            <a:r>
              <a:rPr lang="ro-RO" sz="1700" b="1" dirty="0">
                <a:solidFill>
                  <a:schemeClr val="tx1"/>
                </a:solidFill>
                <a:latin typeface="Times New Roman"/>
                <a:ea typeface="Times New Roman"/>
              </a:rPr>
              <a:t>programului “A doua </a:t>
            </a:r>
            <a:r>
              <a:rPr lang="ro-RO" sz="1700" b="1" dirty="0" smtClean="0">
                <a:solidFill>
                  <a:schemeClr val="tx1"/>
                </a:solidFill>
                <a:latin typeface="Times New Roman"/>
                <a:ea typeface="Times New Roman"/>
              </a:rPr>
              <a:t>șansa”</a:t>
            </a:r>
          </a:p>
          <a:p>
            <a:pPr marL="0" marR="256540" lvl="0" indent="0">
              <a:spcBef>
                <a:spcPts val="535"/>
              </a:spcBef>
              <a:spcAft>
                <a:spcPts val="0"/>
              </a:spcAft>
              <a:buNone/>
              <a:tabLst>
                <a:tab pos="227965" algn="l"/>
                <a:tab pos="675640" algn="l"/>
              </a:tabLst>
            </a:pPr>
            <a:r>
              <a:rPr lang="ro-RO" sz="1700" b="1" dirty="0" smtClean="0">
                <a:solidFill>
                  <a:schemeClr val="tx1"/>
                </a:solidFill>
                <a:latin typeface="Times New Roman"/>
                <a:ea typeface="Times New Roman"/>
              </a:rPr>
              <a:t>Perioada</a:t>
            </a:r>
            <a:r>
              <a:rPr lang="ro-RO" sz="1700" b="1" dirty="0">
                <a:solidFill>
                  <a:schemeClr val="tx1"/>
                </a:solidFill>
                <a:latin typeface="Times New Roman"/>
                <a:ea typeface="Times New Roman"/>
              </a:rPr>
              <a:t>: </a:t>
            </a:r>
            <a:r>
              <a:rPr lang="ro-RO" sz="1700" b="1" dirty="0" smtClean="0">
                <a:solidFill>
                  <a:schemeClr val="tx1"/>
                </a:solidFill>
                <a:latin typeface="Times New Roman"/>
                <a:ea typeface="Times New Roman"/>
              </a:rPr>
              <a:t>martie 2021 – noiembrie 2021</a:t>
            </a:r>
            <a:endParaRPr lang="en-US" sz="1700" b="1" dirty="0">
              <a:solidFill>
                <a:schemeClr val="tx1"/>
              </a:solidFill>
              <a:latin typeface="Times New Roman"/>
              <a:ea typeface="Times New Roman"/>
            </a:endParaRPr>
          </a:p>
          <a:p>
            <a:pPr marL="0" marR="474345" lvl="0" indent="0">
              <a:lnSpc>
                <a:spcPct val="103000"/>
              </a:lnSpc>
              <a:spcBef>
                <a:spcPts val="630"/>
              </a:spcBef>
              <a:spcAft>
                <a:spcPts val="0"/>
              </a:spcAft>
              <a:buNone/>
              <a:tabLst>
                <a:tab pos="675005" algn="l"/>
                <a:tab pos="675640" algn="l"/>
              </a:tabLst>
            </a:pPr>
            <a:r>
              <a:rPr lang="ro-RO" sz="1700" b="1" dirty="0" smtClean="0">
                <a:solidFill>
                  <a:schemeClr val="tx1"/>
                </a:solidFill>
                <a:latin typeface="Times New Roman"/>
                <a:ea typeface="Times New Roman"/>
              </a:rPr>
              <a:t>A4.2</a:t>
            </a:r>
            <a:r>
              <a:rPr lang="ro-RO" sz="1700" b="1" dirty="0">
                <a:solidFill>
                  <a:schemeClr val="tx1"/>
                </a:solidFill>
                <a:latin typeface="Times New Roman"/>
                <a:ea typeface="Times New Roman"/>
              </a:rPr>
              <a:t>. Derularea și monitorizarea procesului de învățământ în cadrul programului “A doua</a:t>
            </a:r>
            <a:r>
              <a:rPr lang="ro-RO" sz="1700" b="1" spc="-100" dirty="0">
                <a:solidFill>
                  <a:schemeClr val="tx1"/>
                </a:solidFill>
                <a:latin typeface="Times New Roman"/>
                <a:ea typeface="Times New Roman"/>
              </a:rPr>
              <a:t> </a:t>
            </a:r>
            <a:r>
              <a:rPr lang="ro-RO" sz="1700" b="1" dirty="0" smtClean="0">
                <a:solidFill>
                  <a:schemeClr val="tx1"/>
                </a:solidFill>
                <a:latin typeface="Times New Roman"/>
                <a:ea typeface="Times New Roman"/>
              </a:rPr>
              <a:t>șansă”</a:t>
            </a:r>
          </a:p>
          <a:p>
            <a:pPr marL="0" marR="474345" lvl="0" indent="0">
              <a:lnSpc>
                <a:spcPct val="103000"/>
              </a:lnSpc>
              <a:spcBef>
                <a:spcPts val="630"/>
              </a:spcBef>
              <a:spcAft>
                <a:spcPts val="0"/>
              </a:spcAft>
              <a:buNone/>
              <a:tabLst>
                <a:tab pos="675005" algn="l"/>
                <a:tab pos="675640" algn="l"/>
              </a:tabLst>
            </a:pPr>
            <a:r>
              <a:rPr lang="ro-RO" sz="1700" b="1" dirty="0" smtClean="0">
                <a:solidFill>
                  <a:schemeClr val="tx1"/>
                </a:solidFill>
                <a:latin typeface="Times New Roman"/>
                <a:ea typeface="Times New Roman"/>
              </a:rPr>
              <a:t>Perioada</a:t>
            </a:r>
            <a:r>
              <a:rPr lang="ro-RO" sz="1700" b="1" dirty="0">
                <a:solidFill>
                  <a:schemeClr val="tx1"/>
                </a:solidFill>
                <a:latin typeface="Times New Roman"/>
                <a:ea typeface="Times New Roman"/>
              </a:rPr>
              <a:t>: </a:t>
            </a:r>
            <a:r>
              <a:rPr lang="ro-RO" sz="1700" b="1" dirty="0" smtClean="0">
                <a:solidFill>
                  <a:schemeClr val="tx1"/>
                </a:solidFill>
                <a:latin typeface="Times New Roman"/>
                <a:ea typeface="Times New Roman"/>
              </a:rPr>
              <a:t>mai 2021- decembrie </a:t>
            </a:r>
            <a:r>
              <a:rPr lang="ro-RO" sz="1700" b="1" dirty="0">
                <a:solidFill>
                  <a:schemeClr val="tx1"/>
                </a:solidFill>
                <a:latin typeface="Times New Roman"/>
                <a:ea typeface="Times New Roman"/>
              </a:rPr>
              <a:t>2023</a:t>
            </a:r>
            <a:endParaRPr lang="en-US" sz="1700" b="1" dirty="0">
              <a:solidFill>
                <a:schemeClr val="tx1"/>
              </a:solidFill>
              <a:latin typeface="Times New Roman"/>
              <a:ea typeface="Times New Roman"/>
            </a:endParaRPr>
          </a:p>
          <a:p>
            <a:pPr marL="0" marR="0" lvl="0" indent="0">
              <a:spcBef>
                <a:spcPts val="535"/>
              </a:spcBef>
              <a:spcAft>
                <a:spcPts val="0"/>
              </a:spcAft>
              <a:buNone/>
              <a:tabLst>
                <a:tab pos="675005" algn="l"/>
                <a:tab pos="675640" algn="l"/>
              </a:tabLst>
            </a:pPr>
            <a:r>
              <a:rPr lang="ro-RO" sz="1700" b="1" dirty="0" smtClean="0">
                <a:solidFill>
                  <a:schemeClr val="tx1"/>
                </a:solidFill>
                <a:latin typeface="Times New Roman"/>
                <a:ea typeface="Times New Roman"/>
              </a:rPr>
              <a:t>A4.3</a:t>
            </a:r>
            <a:r>
              <a:rPr lang="ro-RO" sz="1700" b="1" dirty="0">
                <a:solidFill>
                  <a:schemeClr val="tx1"/>
                </a:solidFill>
                <a:latin typeface="Times New Roman"/>
                <a:ea typeface="Times New Roman"/>
              </a:rPr>
              <a:t>. Furnizarea de sprijin financiar și material membrilor</a:t>
            </a:r>
            <a:r>
              <a:rPr lang="ro-RO" sz="1700" b="1" spc="40" dirty="0">
                <a:solidFill>
                  <a:schemeClr val="tx1"/>
                </a:solidFill>
                <a:latin typeface="Times New Roman"/>
                <a:ea typeface="Times New Roman"/>
              </a:rPr>
              <a:t> </a:t>
            </a:r>
            <a:r>
              <a:rPr lang="ro-RO" sz="1700" b="1" dirty="0" smtClean="0">
                <a:solidFill>
                  <a:schemeClr val="tx1"/>
                </a:solidFill>
                <a:latin typeface="Times New Roman"/>
                <a:ea typeface="Times New Roman"/>
              </a:rPr>
              <a:t>GT(grup ţintă)</a:t>
            </a:r>
          </a:p>
          <a:p>
            <a:pPr marL="0" marR="0" lvl="0" indent="0">
              <a:spcBef>
                <a:spcPts val="535"/>
              </a:spcBef>
              <a:spcAft>
                <a:spcPts val="0"/>
              </a:spcAft>
              <a:buNone/>
              <a:tabLst>
                <a:tab pos="675005" algn="l"/>
                <a:tab pos="675640" algn="l"/>
              </a:tabLst>
            </a:pPr>
            <a:r>
              <a:rPr lang="ro-RO" sz="1700" b="1" dirty="0" smtClean="0">
                <a:solidFill>
                  <a:schemeClr val="tx1"/>
                </a:solidFill>
                <a:latin typeface="Times New Roman"/>
                <a:ea typeface="Times New Roman"/>
              </a:rPr>
              <a:t>Perioada</a:t>
            </a:r>
            <a:r>
              <a:rPr lang="ro-RO" sz="1700" b="1" dirty="0">
                <a:solidFill>
                  <a:schemeClr val="tx1"/>
                </a:solidFill>
                <a:latin typeface="Times New Roman"/>
                <a:ea typeface="Times New Roman"/>
              </a:rPr>
              <a:t>: </a:t>
            </a:r>
            <a:r>
              <a:rPr lang="ro-RO" sz="1700" b="1" dirty="0" smtClean="0">
                <a:solidFill>
                  <a:prstClr val="black"/>
                </a:solidFill>
                <a:latin typeface="Times New Roman"/>
                <a:ea typeface="Times New Roman"/>
              </a:rPr>
              <a:t>septembrie </a:t>
            </a:r>
            <a:r>
              <a:rPr lang="ro-RO" sz="1700" b="1" dirty="0">
                <a:solidFill>
                  <a:prstClr val="black"/>
                </a:solidFill>
                <a:latin typeface="Times New Roman"/>
                <a:ea typeface="Times New Roman"/>
              </a:rPr>
              <a:t>2021- decembrie 2023</a:t>
            </a:r>
            <a:endParaRPr lang="en-US" sz="1000" dirty="0">
              <a:latin typeface="Times New Roman"/>
              <a:ea typeface="Times New Roman"/>
            </a:endParaRPr>
          </a:p>
          <a:p>
            <a:endParaRPr lang="en-US" sz="1800" dirty="0"/>
          </a:p>
        </p:txBody>
      </p:sp>
    </p:spTree>
    <p:extLst>
      <p:ext uri="{BB962C8B-B14F-4D97-AF65-F5344CB8AC3E}">
        <p14:creationId xmlns:p14="http://schemas.microsoft.com/office/powerpoint/2010/main" val="341131069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aveform">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112</TotalTime>
  <Words>736</Words>
  <Application>Microsoft Office PowerPoint</Application>
  <PresentationFormat>On-screen Show (4:3)</PresentationFormat>
  <Paragraphs>101</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Waveform</vt:lpstr>
      <vt:lpstr>PowerPoint Presentation</vt:lpstr>
      <vt:lpstr>PowerPoint Presentation</vt:lpstr>
      <vt:lpstr>   ADSE – A Doua Şansă pentru Educaţie   Contract : POCU/666/6/23/136066 Proiect cofinanțat din FSE prin ProgramulOperațional Capital Uman 2014-2020  GRUPUL ȚINTĂ</vt:lpstr>
      <vt:lpstr>ADSE – A Doua Şansă pentru Educaţie   Contract : POCU/666/6/23/136066</vt:lpstr>
      <vt:lpstr>    ADSE – A Doua Şansă pentru Educaţie   Contract : POCU/666/6/23/136066 Proiect cofinanțat din FSE prin ProgramulOperațional Capital Uman 2014-2020  OBIECTIVE SPECIFICE  </vt:lpstr>
      <vt:lpstr>  ADSE – A Doua Şansă pentru Educaţie   Contract : POCU/666/6/23/136066 Proiect cofinanțat din FSE prin ProgramulOperațional Capital Uman 2014-2020  ACTIVITĂȚI</vt:lpstr>
      <vt:lpstr>  ADSE – A Doua Şansă pentru Educaţie   Contract : POCU/666/6/23/136066 Proiect cofinanțat din FSE prin ProgramulOperațional Capital Uman 2014-2020  ACTIVITĂȚI</vt:lpstr>
      <vt:lpstr>  ADSE – A Doua Şansă pentru Educaţie   Contract : POCU/666/6/23/136066 Proiect cofinanțat din FSE prin ProgramulOperațional Capital Uman 2014-2020  ACTIVITĂȚI</vt:lpstr>
      <vt:lpstr>  ADSE – A Doua Şansă pentru Educaţie   Contract : POCU/666/6/23/136066 Proiect cofinanțat din FSE prin ProgramulOperațional Capital Uman 2014-2020  ACTIVITĂȚI</vt:lpstr>
      <vt:lpstr>  ADSE – A Doua Şansă pentru Educaţie   Contract : POCU/666/6/23/136066 Proiect cofinanțat din FSE prin ProgramulOperațional Capital Uman 2014-2020  REZULTATELE PROIECTULUI</vt:lpstr>
      <vt:lpstr>  ADSE – A Doua Şansă pentru Educaţie   Contract : POCU/666/6/23/136066 Proiect cofinanțat din FSE prin ProgramulOperațional Capital Uman 2014-2020  REZULTATELE PROIECTULUI</vt:lpstr>
      <vt:lpstr>  ADSE – A Doua Şansă pentru Educaţie   Contract : POCU/666/6/23/136066 Proiect cofinanțat din FSE prin ProgramulOperațional Capital Uman 2014-2020  REZULTATELE PROIECTULUI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Miclea</dc:creator>
  <cp:lastModifiedBy>Miclea</cp:lastModifiedBy>
  <cp:revision>23</cp:revision>
  <dcterms:created xsi:type="dcterms:W3CDTF">2006-08-16T00:00:00Z</dcterms:created>
  <dcterms:modified xsi:type="dcterms:W3CDTF">2021-02-25T18:00:43Z</dcterms:modified>
</cp:coreProperties>
</file>