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2" r:id="rId4"/>
    <p:sldId id="258" r:id="rId5"/>
    <p:sldId id="262" r:id="rId6"/>
    <p:sldId id="261" r:id="rId7"/>
    <p:sldId id="263" r:id="rId8"/>
    <p:sldId id="264" r:id="rId9"/>
    <p:sldId id="259" r:id="rId10"/>
    <p:sldId id="268" r:id="rId11"/>
    <p:sldId id="260" r:id="rId12"/>
    <p:sldId id="265" r:id="rId13"/>
    <p:sldId id="269" r:id="rId14"/>
    <p:sldId id="283" r:id="rId15"/>
    <p:sldId id="270" r:id="rId16"/>
    <p:sldId id="275" r:id="rId17"/>
    <p:sldId id="272" r:id="rId18"/>
    <p:sldId id="276" r:id="rId19"/>
    <p:sldId id="277" r:id="rId20"/>
    <p:sldId id="273" r:id="rId21"/>
    <p:sldId id="278" r:id="rId22"/>
    <p:sldId id="279" r:id="rId23"/>
    <p:sldId id="280" r:id="rId24"/>
    <p:sldId id="281" r:id="rId25"/>
    <p:sldId id="285" r:id="rId26"/>
    <p:sldId id="286" r:id="rId27"/>
    <p:sldId id="287" r:id="rId28"/>
  </p:sldIdLst>
  <p:sldSz cx="9144000" cy="6858000" type="screen4x3"/>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31F3D3-48BA-4570-8EF6-37F9CED8F3E2}"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31F3D3-48BA-4570-8EF6-37F9CED8F3E2}"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631F3D3-48BA-4570-8EF6-37F9CED8F3E2}"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832ED-2293-4EF2-8E25-80CB7F81529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31F3D3-48BA-4570-8EF6-37F9CED8F3E2}"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832ED-2293-4EF2-8E25-80CB7F815292}" type="slidenum">
              <a:rPr lang="en-US" smtClean="0"/>
              <a:t>‹#›</a:t>
            </a:fld>
            <a:endParaRPr lang="en-US"/>
          </a:p>
        </p:txBody>
      </p:sp>
      <p:sp>
        <p:nvSpPr>
          <p:cNvPr id="7" name="Title 6"/>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31F3D3-48BA-4570-8EF6-37F9CED8F3E2}"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3631F3D3-48BA-4570-8EF6-37F9CED8F3E2}"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4832ED-2293-4EF2-8E25-80CB7F81529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31F3D3-48BA-4570-8EF6-37F9CED8F3E2}" type="datetimeFigureOut">
              <a:rPr lang="en-US" smtClean="0"/>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631F3D3-48BA-4570-8EF6-37F9CED8F3E2}" type="datetimeFigureOut">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631F3D3-48BA-4570-8EF6-37F9CED8F3E2}" type="datetimeFigureOut">
              <a:rPr lang="en-US" smtClean="0"/>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4832ED-2293-4EF2-8E25-80CB7F81529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631F3D3-48BA-4570-8EF6-37F9CED8F3E2}"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4832ED-2293-4EF2-8E25-80CB7F81529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1F3D3-48BA-4570-8EF6-37F9CED8F3E2}"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4832ED-2293-4EF2-8E25-80CB7F81529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631F3D3-48BA-4570-8EF6-37F9CED8F3E2}" type="datetimeFigureOut">
              <a:rPr lang="en-US" smtClean="0"/>
              <a:t>1/13/2019</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54832ED-2293-4EF2-8E25-80CB7F815292}"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hyperlink" Target="https://www.youtube.com/watch?v=k01jsWAIkWA" TargetMode="Externa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vgslpYGOPsY"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dirty="0"/>
              <a:t>ACUSTICA</a:t>
            </a:r>
            <a:endParaRPr lang="en-US" dirty="0"/>
          </a:p>
        </p:txBody>
      </p:sp>
      <p:sp>
        <p:nvSpPr>
          <p:cNvPr id="3" name="Subtitle 2"/>
          <p:cNvSpPr>
            <a:spLocks noGrp="1"/>
          </p:cNvSpPr>
          <p:nvPr>
            <p:ph type="subTitle" idx="1"/>
          </p:nvPr>
        </p:nvSpPr>
        <p:spPr/>
        <p:txBody>
          <a:bodyPr>
            <a:normAutofit fontScale="85000" lnSpcReduction="10000"/>
          </a:bodyPr>
          <a:lstStyle/>
          <a:p>
            <a:r>
              <a:rPr lang="ro-RO" dirty="0"/>
              <a:t>SUNETUL</a:t>
            </a:r>
          </a:p>
          <a:p>
            <a:r>
              <a:rPr lang="ro-RO" dirty="0"/>
              <a:t>Infrasunete si </a:t>
            </a:r>
            <a:r>
              <a:rPr lang="ro-RO" dirty="0" smtClean="0"/>
              <a:t>ultrasunete-Aplicații</a:t>
            </a:r>
          </a:p>
          <a:p>
            <a:r>
              <a:rPr lang="ro-RO" dirty="0" smtClean="0"/>
              <a:t>Prof.Ungureanu Ioana</a:t>
            </a:r>
          </a:p>
          <a:p>
            <a:r>
              <a:rPr lang="ro-RO" dirty="0" smtClean="0"/>
              <a:t>Liceul teoretic Horia Hulubei</a:t>
            </a:r>
          </a:p>
          <a:p>
            <a:r>
              <a:rPr lang="ro-RO" dirty="0" smtClean="0"/>
              <a:t>Măgurele-Ilfov</a:t>
            </a:r>
            <a:endParaRPr lang="ro-RO" dirty="0"/>
          </a:p>
        </p:txBody>
      </p:sp>
    </p:spTree>
    <p:extLst>
      <p:ext uri="{BB962C8B-B14F-4D97-AF65-F5344CB8AC3E}">
        <p14:creationId xmlns:p14="http://schemas.microsoft.com/office/powerpoint/2010/main" val="1666915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a:t>Benzile de trecere ale urechii omului </a:t>
            </a:r>
            <a:r>
              <a:rPr lang="ro-RO" dirty="0" smtClean="0"/>
              <a:t>și </a:t>
            </a:r>
            <a:r>
              <a:rPr lang="ro-RO" dirty="0"/>
              <a:t>ale unor specii de animale</a:t>
            </a:r>
            <a:endParaRPr lang="en-US" dirty="0"/>
          </a:p>
        </p:txBody>
      </p:sp>
      <p:pic>
        <p:nvPicPr>
          <p:cNvPr id="3" name="Picture 5"/>
          <p:cNvPicPr>
            <a:picLocks noChangeAspect="1" noChangeArrowheads="1"/>
          </p:cNvPicPr>
          <p:nvPr/>
        </p:nvPicPr>
        <p:blipFill>
          <a:blip r:embed="rId2">
            <a:extLst>
              <a:ext uri="{28A0092B-C50C-407E-A947-70E740481C1C}">
                <a14:useLocalDpi xmlns:a14="http://schemas.microsoft.com/office/drawing/2010/main" val="0"/>
              </a:ext>
            </a:extLst>
          </a:blip>
          <a:srcRect l="851"/>
          <a:stretch>
            <a:fillRect/>
          </a:stretch>
        </p:blipFill>
        <p:spPr bwMode="auto">
          <a:xfrm>
            <a:off x="1219200" y="1724337"/>
            <a:ext cx="7238999" cy="43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4773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img-urechea-intern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2040" y="2209800"/>
            <a:ext cx="2804160" cy="3689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img-urechea-medi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362200"/>
            <a:ext cx="2362200" cy="322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38200" y="1828800"/>
            <a:ext cx="3048000" cy="381000"/>
          </a:xfrm>
          <a:prstGeom prst="rect">
            <a:avLst/>
          </a:prstGeom>
          <a:noFill/>
        </p:spPr>
        <p:txBody>
          <a:bodyPr wrap="square" rtlCol="0">
            <a:spAutoFit/>
          </a:bodyPr>
          <a:lstStyle/>
          <a:p>
            <a:r>
              <a:rPr lang="ro-RO" dirty="0"/>
              <a:t>Ureche </a:t>
            </a:r>
            <a:r>
              <a:rPr lang="ro-RO" dirty="0" smtClean="0"/>
              <a:t>internă</a:t>
            </a:r>
            <a:endParaRPr lang="en-US" dirty="0"/>
          </a:p>
        </p:txBody>
      </p:sp>
      <p:sp>
        <p:nvSpPr>
          <p:cNvPr id="6" name="TextBox 5"/>
          <p:cNvSpPr txBox="1"/>
          <p:nvPr/>
        </p:nvSpPr>
        <p:spPr>
          <a:xfrm>
            <a:off x="5181600" y="1828800"/>
            <a:ext cx="2971800" cy="381000"/>
          </a:xfrm>
          <a:prstGeom prst="rect">
            <a:avLst/>
          </a:prstGeom>
          <a:noFill/>
        </p:spPr>
        <p:txBody>
          <a:bodyPr wrap="square" rtlCol="0">
            <a:spAutoFit/>
          </a:bodyPr>
          <a:lstStyle/>
          <a:p>
            <a:r>
              <a:rPr lang="ro-RO" dirty="0"/>
              <a:t>Urechea medie</a:t>
            </a:r>
            <a:endParaRPr lang="en-US" dirty="0"/>
          </a:p>
        </p:txBody>
      </p:sp>
      <p:sp>
        <p:nvSpPr>
          <p:cNvPr id="7" name="Title 6"/>
          <p:cNvSpPr>
            <a:spLocks noGrp="1"/>
          </p:cNvSpPr>
          <p:nvPr>
            <p:ph type="title"/>
          </p:nvPr>
        </p:nvSpPr>
        <p:spPr/>
        <p:txBody>
          <a:bodyPr/>
          <a:lstStyle/>
          <a:p>
            <a:r>
              <a:rPr lang="ro-RO" dirty="0"/>
              <a:t>Urechea umana</a:t>
            </a:r>
            <a:endParaRPr lang="en-US" dirty="0"/>
          </a:p>
        </p:txBody>
      </p:sp>
      <p:sp>
        <p:nvSpPr>
          <p:cNvPr id="2" name="TextBox 1"/>
          <p:cNvSpPr txBox="1"/>
          <p:nvPr/>
        </p:nvSpPr>
        <p:spPr>
          <a:xfrm>
            <a:off x="1082040" y="5899484"/>
            <a:ext cx="6156960" cy="646331"/>
          </a:xfrm>
          <a:prstGeom prst="rect">
            <a:avLst/>
          </a:prstGeom>
          <a:noFill/>
        </p:spPr>
        <p:txBody>
          <a:bodyPr wrap="square" rtlCol="0">
            <a:spAutoFit/>
          </a:bodyPr>
          <a:lstStyle/>
          <a:p>
            <a:r>
              <a:rPr lang="en-US" dirty="0">
                <a:hlinkClick r:id="rId4"/>
              </a:rPr>
              <a:t>https://www.youtube.com/watch?v=k01jsWAIkWA</a:t>
            </a:r>
            <a:endParaRPr lang="ro-RO" dirty="0"/>
          </a:p>
          <a:p>
            <a:endParaRPr lang="en-US" dirty="0"/>
          </a:p>
        </p:txBody>
      </p:sp>
    </p:spTree>
    <p:extLst>
      <p:ext uri="{BB962C8B-B14F-4D97-AF65-F5344CB8AC3E}">
        <p14:creationId xmlns:p14="http://schemas.microsoft.com/office/powerpoint/2010/main" val="3949916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Caracteristicile sunetului</a:t>
            </a:r>
            <a:endParaRPr lang="en-US" dirty="0"/>
          </a:p>
        </p:txBody>
      </p:sp>
      <p:sp>
        <p:nvSpPr>
          <p:cNvPr id="4" name="TextBox 3"/>
          <p:cNvSpPr txBox="1"/>
          <p:nvPr/>
        </p:nvSpPr>
        <p:spPr>
          <a:xfrm>
            <a:off x="591344" y="1796534"/>
            <a:ext cx="2971800" cy="369332"/>
          </a:xfrm>
          <a:prstGeom prst="rect">
            <a:avLst/>
          </a:prstGeom>
          <a:noFill/>
        </p:spPr>
        <p:txBody>
          <a:bodyPr wrap="square" rtlCol="0">
            <a:spAutoFit/>
          </a:bodyPr>
          <a:lstStyle/>
          <a:p>
            <a:r>
              <a:rPr lang="ro-RO" dirty="0"/>
              <a:t>a)Intensitatea sunetului</a:t>
            </a:r>
            <a:endParaRPr lang="en-US" dirty="0"/>
          </a:p>
        </p:txBody>
      </p:sp>
      <p:sp>
        <p:nvSpPr>
          <p:cNvPr id="5" name="Rectangle 4"/>
          <p:cNvSpPr/>
          <p:nvPr/>
        </p:nvSpPr>
        <p:spPr>
          <a:xfrm>
            <a:off x="685800" y="1981200"/>
            <a:ext cx="7772400" cy="4031873"/>
          </a:xfrm>
          <a:prstGeom prst="rect">
            <a:avLst/>
          </a:prstGeom>
        </p:spPr>
        <p:txBody>
          <a:bodyPr wrap="square">
            <a:spAutoFit/>
          </a:bodyPr>
          <a:lstStyle/>
          <a:p>
            <a:pPr algn="just">
              <a:buFont typeface="Wingdings" pitchFamily="2" charset="2"/>
              <a:buNone/>
            </a:pPr>
            <a:r>
              <a:rPr lang="en-US" sz="4000" dirty="0"/>
              <a:t> </a:t>
            </a:r>
            <a:r>
              <a:rPr lang="ro-RO" b="1" dirty="0">
                <a:solidFill>
                  <a:srgbClr val="333399"/>
                </a:solidFill>
              </a:rPr>
              <a:t>Intensitatea sunetului este definită ca puterea sunetului pe unitate de arie şi se măsoară în W/m</a:t>
            </a:r>
            <a:r>
              <a:rPr lang="ro-RO" b="1" baseline="30000" dirty="0">
                <a:solidFill>
                  <a:srgbClr val="333399"/>
                </a:solidFill>
              </a:rPr>
              <a:t>2</a:t>
            </a:r>
            <a:r>
              <a:rPr lang="ro-RO" b="1" dirty="0">
                <a:solidFill>
                  <a:srgbClr val="333399"/>
                </a:solidFill>
              </a:rPr>
              <a:t>. Majoritatea măsurătorilor de intensitate a sunetului se fac în  raport cu o intensitate I</a:t>
            </a:r>
            <a:r>
              <a:rPr lang="ro-RO" b="1" baseline="-25000" dirty="0">
                <a:solidFill>
                  <a:srgbClr val="333399"/>
                </a:solidFill>
              </a:rPr>
              <a:t>0</a:t>
            </a:r>
            <a:r>
              <a:rPr lang="ro-RO" b="1" dirty="0">
                <a:solidFill>
                  <a:srgbClr val="333399"/>
                </a:solidFill>
              </a:rPr>
              <a:t> numită pragul de audibilitate, egală cu I</a:t>
            </a:r>
            <a:r>
              <a:rPr lang="ro-RO" b="1" baseline="-25000" dirty="0">
                <a:solidFill>
                  <a:srgbClr val="333399"/>
                </a:solidFill>
              </a:rPr>
              <a:t>0</a:t>
            </a:r>
            <a:r>
              <a:rPr lang="ro-RO" b="1" dirty="0">
                <a:solidFill>
                  <a:srgbClr val="333399"/>
                </a:solidFill>
              </a:rPr>
              <a:t> = 10</a:t>
            </a:r>
            <a:r>
              <a:rPr lang="ro-RO" b="1" baseline="30000" dirty="0">
                <a:solidFill>
                  <a:srgbClr val="333399"/>
                </a:solidFill>
              </a:rPr>
              <a:t>-12</a:t>
            </a:r>
            <a:r>
              <a:rPr lang="ro-RO" b="1" dirty="0">
                <a:solidFill>
                  <a:srgbClr val="333399"/>
                </a:solidFill>
              </a:rPr>
              <a:t> W/m</a:t>
            </a:r>
            <a:r>
              <a:rPr lang="ro-RO" b="1" baseline="30000" dirty="0">
                <a:solidFill>
                  <a:srgbClr val="333399"/>
                </a:solidFill>
              </a:rPr>
              <a:t>2</a:t>
            </a:r>
            <a:r>
              <a:rPr lang="ro-RO" b="1" dirty="0">
                <a:solidFill>
                  <a:srgbClr val="333399"/>
                </a:solidFill>
              </a:rPr>
              <a:t> = 10</a:t>
            </a:r>
            <a:r>
              <a:rPr lang="ro-RO" b="1" baseline="30000" dirty="0">
                <a:solidFill>
                  <a:srgbClr val="333399"/>
                </a:solidFill>
              </a:rPr>
              <a:t>-16</a:t>
            </a:r>
            <a:r>
              <a:rPr lang="ro-RO" b="1" dirty="0">
                <a:solidFill>
                  <a:srgbClr val="333399"/>
                </a:solidFill>
              </a:rPr>
              <a:t> W/cm</a:t>
            </a:r>
            <a:r>
              <a:rPr lang="ro-RO" b="1" baseline="30000" dirty="0">
                <a:solidFill>
                  <a:srgbClr val="333399"/>
                </a:solidFill>
              </a:rPr>
              <a:t>2</a:t>
            </a:r>
          </a:p>
          <a:p>
            <a:pPr algn="just">
              <a:buFont typeface="Wingdings" pitchFamily="2" charset="2"/>
              <a:buNone/>
            </a:pPr>
            <a:r>
              <a:rPr lang="en-US" b="1" dirty="0">
                <a:solidFill>
                  <a:srgbClr val="333399"/>
                </a:solidFill>
              </a:rPr>
              <a:t>         </a:t>
            </a:r>
            <a:r>
              <a:rPr lang="ro-RO" b="1" dirty="0">
                <a:solidFill>
                  <a:srgbClr val="333399"/>
                </a:solidFill>
              </a:rPr>
              <a:t>Unitatea de măsură cel mai des utilizată pentru măsurarea intensităţii sunetului este decibelul (dB) definit ca :</a:t>
            </a:r>
          </a:p>
          <a:p>
            <a:pPr algn="just">
              <a:buFont typeface="Wingdings" pitchFamily="2" charset="2"/>
              <a:buNone/>
            </a:pPr>
            <a:r>
              <a:rPr lang="en-US" b="1" dirty="0">
                <a:solidFill>
                  <a:srgbClr val="333399"/>
                </a:solidFill>
              </a:rPr>
              <a:t>                                                                                                   </a:t>
            </a:r>
          </a:p>
          <a:p>
            <a:pPr algn="just">
              <a:buFont typeface="Wingdings" pitchFamily="2" charset="2"/>
              <a:buNone/>
            </a:pPr>
            <a:r>
              <a:rPr lang="en-US" b="1" dirty="0">
                <a:solidFill>
                  <a:srgbClr val="333399"/>
                </a:solidFill>
              </a:rPr>
              <a:t>                                                                                                              (2.4)</a:t>
            </a:r>
          </a:p>
          <a:p>
            <a:pPr algn="just">
              <a:buFont typeface="Wingdings" pitchFamily="2" charset="2"/>
              <a:buNone/>
            </a:pPr>
            <a:r>
              <a:rPr lang="ro-RO" b="1" dirty="0">
                <a:solidFill>
                  <a:srgbClr val="333399"/>
                </a:solidFill>
              </a:rPr>
              <a:t>L=nivel de intensitate sonora</a:t>
            </a:r>
          </a:p>
          <a:p>
            <a:pPr algn="just">
              <a:buFont typeface="Wingdings" pitchFamily="2" charset="2"/>
              <a:buNone/>
            </a:pPr>
            <a:r>
              <a:rPr lang="ro-RO" b="1" dirty="0">
                <a:solidFill>
                  <a:srgbClr val="333399"/>
                </a:solidFill>
              </a:rPr>
              <a:t>Domeniul de intensităţi sonore percepută de urechea omului variază de la pragul minim de audibilitate</a:t>
            </a:r>
            <a:r>
              <a:rPr lang="en-US" b="1" dirty="0">
                <a:solidFill>
                  <a:srgbClr val="333399"/>
                </a:solidFill>
              </a:rPr>
              <a:t> </a:t>
            </a:r>
            <a:r>
              <a:rPr lang="ro-RO" b="1" dirty="0">
                <a:solidFill>
                  <a:srgbClr val="333399"/>
                </a:solidFill>
              </a:rPr>
              <a:t>I</a:t>
            </a:r>
            <a:r>
              <a:rPr lang="ro-RO" b="1" baseline="-25000" dirty="0">
                <a:solidFill>
                  <a:srgbClr val="333399"/>
                </a:solidFill>
              </a:rPr>
              <a:t>0</a:t>
            </a:r>
            <a:r>
              <a:rPr lang="ro-RO" b="1" dirty="0">
                <a:solidFill>
                  <a:srgbClr val="333399"/>
                </a:solidFill>
              </a:rPr>
              <a:t> = 10</a:t>
            </a:r>
            <a:r>
              <a:rPr lang="ro-RO" b="1" baseline="30000" dirty="0">
                <a:solidFill>
                  <a:srgbClr val="333399"/>
                </a:solidFill>
              </a:rPr>
              <a:t>-12</a:t>
            </a:r>
            <a:r>
              <a:rPr lang="ro-RO" b="1" dirty="0">
                <a:solidFill>
                  <a:srgbClr val="333399"/>
                </a:solidFill>
              </a:rPr>
              <a:t> W/m</a:t>
            </a:r>
            <a:r>
              <a:rPr lang="ro-RO" b="1" baseline="30000" dirty="0">
                <a:solidFill>
                  <a:srgbClr val="333399"/>
                </a:solidFill>
              </a:rPr>
              <a:t>2</a:t>
            </a:r>
            <a:r>
              <a:rPr lang="ro-RO" b="1" dirty="0">
                <a:solidFill>
                  <a:srgbClr val="333399"/>
                </a:solidFill>
              </a:rPr>
              <a:t> până la pragul de durere egal cu 10</a:t>
            </a:r>
            <a:r>
              <a:rPr lang="ro-RO" b="1" baseline="30000" dirty="0">
                <a:solidFill>
                  <a:srgbClr val="333399"/>
                </a:solidFill>
              </a:rPr>
              <a:t>13</a:t>
            </a:r>
            <a:r>
              <a:rPr lang="ro-RO" b="1" dirty="0">
                <a:solidFill>
                  <a:srgbClr val="333399"/>
                </a:solidFill>
              </a:rPr>
              <a:t>I</a:t>
            </a:r>
            <a:r>
              <a:rPr lang="ro-RO" b="1" baseline="-25000" dirty="0">
                <a:solidFill>
                  <a:srgbClr val="333399"/>
                </a:solidFill>
              </a:rPr>
              <a:t>0</a:t>
            </a:r>
            <a:r>
              <a:rPr lang="ro-RO" b="1" dirty="0">
                <a:solidFill>
                  <a:srgbClr val="333399"/>
                </a:solidFill>
              </a:rPr>
              <a:t>. </a:t>
            </a:r>
          </a:p>
          <a:p>
            <a:pPr algn="just">
              <a:buFont typeface="Wingdings" pitchFamily="2" charset="2"/>
              <a:buNone/>
            </a:pP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292692281"/>
              </p:ext>
            </p:extLst>
          </p:nvPr>
        </p:nvGraphicFramePr>
        <p:xfrm>
          <a:off x="2565400" y="4114800"/>
          <a:ext cx="1995488" cy="647700"/>
        </p:xfrm>
        <a:graphic>
          <a:graphicData uri="http://schemas.openxmlformats.org/presentationml/2006/ole">
            <mc:AlternateContent xmlns:mc="http://schemas.openxmlformats.org/markup-compatibility/2006">
              <mc:Choice xmlns:v="urn:schemas-microsoft-com:vml" Requires="v">
                <p:oleObj spid="_x0000_s1044" name="Ecuaţie" r:id="rId3" imgW="1307880" imgH="482400" progId="Equation.3">
                  <p:embed/>
                </p:oleObj>
              </mc:Choice>
              <mc:Fallback>
                <p:oleObj name="Ecuaţie" r:id="rId3" imgW="1307880" imgH="482400" progId="Equation.3">
                  <p:embed/>
                  <p:pic>
                    <p:nvPicPr>
                      <p:cNvPr id="0" name="Object 4"/>
                      <p:cNvPicPr>
                        <a:picLocks noChangeAspect="1" noChangeArrowheads="1"/>
                      </p:cNvPicPr>
                      <p:nvPr/>
                    </p:nvPicPr>
                    <p:blipFill>
                      <a:blip r:embed="rId4"/>
                      <a:srcRect/>
                      <a:stretch>
                        <a:fillRect/>
                      </a:stretch>
                    </p:blipFill>
                    <p:spPr bwMode="auto">
                      <a:xfrm>
                        <a:off x="2565400" y="4114800"/>
                        <a:ext cx="19954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39290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295400"/>
            <a:ext cx="2286000" cy="369332"/>
          </a:xfrm>
          <a:prstGeom prst="rect">
            <a:avLst/>
          </a:prstGeom>
          <a:noFill/>
        </p:spPr>
        <p:txBody>
          <a:bodyPr wrap="square" rtlCol="0">
            <a:spAutoFit/>
          </a:bodyPr>
          <a:lstStyle/>
          <a:p>
            <a:r>
              <a:rPr lang="ro-RO" dirty="0"/>
              <a:t>b) </a:t>
            </a:r>
            <a:r>
              <a:rPr lang="ro-RO" dirty="0" smtClean="0"/>
              <a:t>Înălțimea </a:t>
            </a:r>
            <a:r>
              <a:rPr lang="ro-RO" dirty="0"/>
              <a:t>sunetului</a:t>
            </a:r>
            <a:endParaRPr lang="en-US" dirty="0"/>
          </a:p>
        </p:txBody>
      </p:sp>
      <p:sp>
        <p:nvSpPr>
          <p:cNvPr id="3" name="Rectangle 2"/>
          <p:cNvSpPr/>
          <p:nvPr/>
        </p:nvSpPr>
        <p:spPr>
          <a:xfrm>
            <a:off x="533400" y="1905000"/>
            <a:ext cx="3276600" cy="2862322"/>
          </a:xfrm>
          <a:prstGeom prst="rect">
            <a:avLst/>
          </a:prstGeom>
        </p:spPr>
        <p:txBody>
          <a:bodyPr wrap="square">
            <a:spAutoFit/>
          </a:bodyPr>
          <a:lstStyle/>
          <a:p>
            <a:pPr marL="73025"/>
            <a:r>
              <a:rPr lang="vi-VN" b="1" dirty="0"/>
              <a:t>Înălţimea</a:t>
            </a:r>
            <a:r>
              <a:rPr lang="vi-VN" dirty="0"/>
              <a:t> sunetelor se referă la frecvenţa</a:t>
            </a:r>
            <a:r>
              <a:rPr lang="en-US" dirty="0"/>
              <a:t> </a:t>
            </a:r>
            <a:r>
              <a:rPr lang="vi-VN" dirty="0"/>
              <a:t>de vibraţie a coloanei de aer, coardelor sau membranelor ce produc sunetul. Această caracteristică a sunetelor este relativă, în funcţie de înălţimea unui ton de reper, odată cu creşterea frecvenţei crescând şi înălţimea</a:t>
            </a:r>
            <a:r>
              <a:rPr lang="en-US" dirty="0"/>
              <a:t>.</a:t>
            </a:r>
          </a:p>
        </p:txBody>
      </p:sp>
      <p:sp>
        <p:nvSpPr>
          <p:cNvPr id="4" name="TextBox 3"/>
          <p:cNvSpPr txBox="1"/>
          <p:nvPr/>
        </p:nvSpPr>
        <p:spPr>
          <a:xfrm>
            <a:off x="5257800" y="1295400"/>
            <a:ext cx="2133600" cy="369332"/>
          </a:xfrm>
          <a:prstGeom prst="rect">
            <a:avLst/>
          </a:prstGeom>
          <a:noFill/>
        </p:spPr>
        <p:txBody>
          <a:bodyPr wrap="square" rtlCol="0">
            <a:spAutoFit/>
          </a:bodyPr>
          <a:lstStyle/>
          <a:p>
            <a:r>
              <a:rPr lang="ro-RO" dirty="0"/>
              <a:t>c)Timbrul</a:t>
            </a:r>
            <a:endParaRPr lang="en-US" dirty="0"/>
          </a:p>
        </p:txBody>
      </p:sp>
      <p:sp>
        <p:nvSpPr>
          <p:cNvPr id="5" name="Rectangle 4"/>
          <p:cNvSpPr/>
          <p:nvPr/>
        </p:nvSpPr>
        <p:spPr>
          <a:xfrm>
            <a:off x="4530436" y="2057400"/>
            <a:ext cx="3657600" cy="2308324"/>
          </a:xfrm>
          <a:prstGeom prst="rect">
            <a:avLst/>
          </a:prstGeom>
        </p:spPr>
        <p:txBody>
          <a:bodyPr wrap="square">
            <a:spAutoFit/>
          </a:bodyPr>
          <a:lstStyle/>
          <a:p>
            <a:pPr marL="73025"/>
            <a:r>
              <a:rPr lang="vi-VN" b="1" dirty="0"/>
              <a:t>Timbrul</a:t>
            </a:r>
            <a:r>
              <a:rPr lang="vi-VN" dirty="0"/>
              <a:t> se referă la una dintre calităţile de bază ale sunetului </a:t>
            </a:r>
            <a:r>
              <a:rPr lang="en-US" dirty="0" err="1"/>
              <a:t>muzical</a:t>
            </a:r>
            <a:r>
              <a:rPr lang="vi-VN" dirty="0"/>
              <a:t>, anume complexul de însuşiri care permit diferenţierea unor surse sonore mai mult sau mai puţin asemănătoare, precum </a:t>
            </a:r>
            <a:r>
              <a:rPr lang="en-US" dirty="0" err="1"/>
              <a:t>vocile</a:t>
            </a:r>
            <a:r>
              <a:rPr lang="en-US" dirty="0"/>
              <a:t> </a:t>
            </a:r>
            <a:r>
              <a:rPr lang="en-US" dirty="0" err="1"/>
              <a:t>omenesti</a:t>
            </a:r>
            <a:r>
              <a:rPr lang="en-US" dirty="0"/>
              <a:t> </a:t>
            </a:r>
            <a:r>
              <a:rPr lang="vi-VN" dirty="0"/>
              <a:t>sau </a:t>
            </a:r>
            <a:r>
              <a:rPr lang="en-US" dirty="0" err="1"/>
              <a:t>instrumente</a:t>
            </a:r>
            <a:r>
              <a:rPr lang="en-US" dirty="0"/>
              <a:t> </a:t>
            </a:r>
            <a:r>
              <a:rPr lang="en-US" dirty="0" err="1"/>
              <a:t>muzicale</a:t>
            </a:r>
            <a:r>
              <a:rPr lang="en-US" dirty="0"/>
              <a:t>.</a:t>
            </a:r>
          </a:p>
        </p:txBody>
      </p:sp>
    </p:spTree>
    <p:extLst>
      <p:ext uri="{BB962C8B-B14F-4D97-AF65-F5344CB8AC3E}">
        <p14:creationId xmlns:p14="http://schemas.microsoft.com/office/powerpoint/2010/main" val="3856238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Fișă </a:t>
            </a:r>
            <a:r>
              <a:rPr lang="ro-RO" dirty="0"/>
              <a:t>de lucru</a:t>
            </a:r>
            <a:endParaRPr lang="en-US" dirty="0"/>
          </a:p>
        </p:txBody>
      </p:sp>
      <p:sp>
        <p:nvSpPr>
          <p:cNvPr id="3" name="TextBox 2"/>
          <p:cNvSpPr txBox="1"/>
          <p:nvPr/>
        </p:nvSpPr>
        <p:spPr>
          <a:xfrm>
            <a:off x="685800" y="1981200"/>
            <a:ext cx="7315200" cy="3600986"/>
          </a:xfrm>
          <a:prstGeom prst="rect">
            <a:avLst/>
          </a:prstGeom>
          <a:noFill/>
        </p:spPr>
        <p:txBody>
          <a:bodyPr wrap="square" rtlCol="0">
            <a:spAutoFit/>
          </a:bodyPr>
          <a:lstStyle/>
          <a:p>
            <a:pPr marL="571500" indent="-571500"/>
            <a:r>
              <a:rPr lang="ro-RO" sz="2000" b="1" dirty="0">
                <a:solidFill>
                  <a:srgbClr val="333399"/>
                </a:solidFill>
              </a:rPr>
              <a:t>             </a:t>
            </a:r>
            <a:r>
              <a:rPr lang="pt-BR" sz="2000" b="1" dirty="0">
                <a:solidFill>
                  <a:srgbClr val="333399"/>
                </a:solidFill>
              </a:rPr>
              <a:t>Exerciţiul </a:t>
            </a:r>
            <a:r>
              <a:rPr lang="ro-RO" sz="2000" b="1" dirty="0">
                <a:solidFill>
                  <a:srgbClr val="333399"/>
                </a:solidFill>
              </a:rPr>
              <a:t>3</a:t>
            </a:r>
            <a:r>
              <a:rPr lang="en-US" sz="2000" b="1" dirty="0">
                <a:solidFill>
                  <a:srgbClr val="0000FF"/>
                </a:solidFill>
              </a:rPr>
              <a:t>  </a:t>
            </a:r>
            <a:endParaRPr lang="ro-RO" sz="2000" b="1" dirty="0">
              <a:solidFill>
                <a:srgbClr val="0000FF"/>
              </a:solidFill>
            </a:endParaRPr>
          </a:p>
          <a:p>
            <a:pPr marL="571500" indent="-571500"/>
            <a:r>
              <a:rPr lang="en-US" sz="2000" b="1" dirty="0">
                <a:solidFill>
                  <a:srgbClr val="0000FF"/>
                </a:solidFill>
              </a:rPr>
              <a:t> </a:t>
            </a:r>
            <a:r>
              <a:rPr lang="ro-RO" sz="2000" b="1" dirty="0">
                <a:solidFill>
                  <a:srgbClr val="0000FF"/>
                </a:solidFill>
              </a:rPr>
              <a:t>Care este intensitatea reală a sunetului de 80 dB ?</a:t>
            </a:r>
          </a:p>
          <a:p>
            <a:pPr marL="966788" lvl="1" indent="-495300">
              <a:buFont typeface="Wingdings" pitchFamily="2" charset="2"/>
              <a:buNone/>
            </a:pPr>
            <a:r>
              <a:rPr lang="en-US" sz="2000" b="1" dirty="0">
                <a:solidFill>
                  <a:srgbClr val="0000FF"/>
                </a:solidFill>
              </a:rPr>
              <a:t>a) </a:t>
            </a:r>
            <a:r>
              <a:rPr lang="ro-RO" sz="2000" b="1" dirty="0">
                <a:solidFill>
                  <a:srgbClr val="0000FF"/>
                </a:solidFill>
              </a:rPr>
              <a:t>10</a:t>
            </a:r>
            <a:r>
              <a:rPr lang="ro-RO" sz="2000" b="1" baseline="30000" dirty="0">
                <a:solidFill>
                  <a:srgbClr val="0000FF"/>
                </a:solidFill>
              </a:rPr>
              <a:t>-6</a:t>
            </a:r>
            <a:r>
              <a:rPr lang="ro-RO" sz="2000" b="1" dirty="0">
                <a:solidFill>
                  <a:srgbClr val="0000FF"/>
                </a:solidFill>
              </a:rPr>
              <a:t> W/m</a:t>
            </a:r>
            <a:r>
              <a:rPr lang="ro-RO" sz="2000" b="1" baseline="30000" dirty="0">
                <a:solidFill>
                  <a:srgbClr val="0000FF"/>
                </a:solidFill>
              </a:rPr>
              <a:t>2</a:t>
            </a:r>
            <a:r>
              <a:rPr lang="ro-RO" sz="2000" b="1" dirty="0">
                <a:solidFill>
                  <a:srgbClr val="0000FF"/>
                </a:solidFill>
              </a:rPr>
              <a:t>;</a:t>
            </a:r>
          </a:p>
          <a:p>
            <a:pPr marL="966788" lvl="1" indent="-495300">
              <a:buFont typeface="Wingdings" pitchFamily="2" charset="2"/>
              <a:buNone/>
            </a:pPr>
            <a:r>
              <a:rPr lang="en-US" sz="2000" b="1" dirty="0">
                <a:solidFill>
                  <a:srgbClr val="0000FF"/>
                </a:solidFill>
              </a:rPr>
              <a:t>b) </a:t>
            </a:r>
            <a:r>
              <a:rPr lang="ro-RO" sz="2000" b="1" dirty="0">
                <a:solidFill>
                  <a:srgbClr val="0000FF"/>
                </a:solidFill>
              </a:rPr>
              <a:t>10</a:t>
            </a:r>
            <a:r>
              <a:rPr lang="ro-RO" sz="2000" b="1" baseline="30000" dirty="0">
                <a:solidFill>
                  <a:srgbClr val="0000FF"/>
                </a:solidFill>
              </a:rPr>
              <a:t>-4</a:t>
            </a:r>
            <a:r>
              <a:rPr lang="ro-RO" sz="2000" b="1" dirty="0">
                <a:solidFill>
                  <a:srgbClr val="0000FF"/>
                </a:solidFill>
              </a:rPr>
              <a:t> W/m</a:t>
            </a:r>
            <a:r>
              <a:rPr lang="ro-RO" sz="2000" b="1" baseline="30000" dirty="0">
                <a:solidFill>
                  <a:srgbClr val="0000FF"/>
                </a:solidFill>
              </a:rPr>
              <a:t>2</a:t>
            </a:r>
            <a:r>
              <a:rPr lang="ro-RO" sz="2000" b="1" dirty="0">
                <a:solidFill>
                  <a:srgbClr val="0000FF"/>
                </a:solidFill>
              </a:rPr>
              <a:t>;</a:t>
            </a:r>
          </a:p>
          <a:p>
            <a:pPr marL="966788" lvl="1" indent="-495300">
              <a:buFont typeface="Wingdings" pitchFamily="2" charset="2"/>
              <a:buNone/>
            </a:pPr>
            <a:r>
              <a:rPr lang="en-US" sz="2000" b="1" dirty="0">
                <a:solidFill>
                  <a:srgbClr val="0000FF"/>
                </a:solidFill>
              </a:rPr>
              <a:t>c) </a:t>
            </a:r>
            <a:r>
              <a:rPr lang="ro-RO" sz="2000" b="1" dirty="0">
                <a:solidFill>
                  <a:srgbClr val="0000FF"/>
                </a:solidFill>
              </a:rPr>
              <a:t>10</a:t>
            </a:r>
            <a:r>
              <a:rPr lang="ro-RO" sz="2000" b="1" baseline="30000" dirty="0">
                <a:solidFill>
                  <a:srgbClr val="0000FF"/>
                </a:solidFill>
              </a:rPr>
              <a:t>-2</a:t>
            </a:r>
            <a:r>
              <a:rPr lang="ro-RO" sz="2000" b="1" dirty="0">
                <a:solidFill>
                  <a:srgbClr val="0000FF"/>
                </a:solidFill>
              </a:rPr>
              <a:t> W/m</a:t>
            </a:r>
            <a:r>
              <a:rPr lang="ro-RO" sz="2000" b="1" baseline="30000" dirty="0">
                <a:solidFill>
                  <a:srgbClr val="0000FF"/>
                </a:solidFill>
              </a:rPr>
              <a:t>2</a:t>
            </a:r>
            <a:r>
              <a:rPr lang="ro-RO" sz="2000" b="1" dirty="0">
                <a:solidFill>
                  <a:srgbClr val="0000FF"/>
                </a:solidFill>
              </a:rPr>
              <a:t>;</a:t>
            </a:r>
          </a:p>
          <a:p>
            <a:pPr marL="966788" lvl="1" indent="-495300">
              <a:buFont typeface="Wingdings" pitchFamily="2" charset="2"/>
              <a:buNone/>
            </a:pPr>
            <a:endParaRPr lang="ro-RO" sz="2000" b="1" dirty="0">
              <a:solidFill>
                <a:srgbClr val="0000FF"/>
              </a:solidFill>
            </a:endParaRPr>
          </a:p>
          <a:p>
            <a:pPr marL="966788" lvl="1" indent="-495300">
              <a:buFont typeface="Wingdings" pitchFamily="2" charset="2"/>
              <a:buNone/>
            </a:pPr>
            <a:r>
              <a:rPr lang="ro-RO" sz="2000" b="1" dirty="0" err="1">
                <a:solidFill>
                  <a:srgbClr val="0000FF"/>
                </a:solidFill>
              </a:rPr>
              <a:t>Exercitiul</a:t>
            </a:r>
            <a:r>
              <a:rPr lang="ro-RO" sz="2000" b="1" dirty="0">
                <a:solidFill>
                  <a:srgbClr val="0000FF"/>
                </a:solidFill>
              </a:rPr>
              <a:t> 4</a:t>
            </a:r>
          </a:p>
          <a:p>
            <a:pPr marL="966788" lvl="1" indent="-495300">
              <a:buFont typeface="Wingdings" pitchFamily="2" charset="2"/>
              <a:buNone/>
            </a:pPr>
            <a:r>
              <a:rPr lang="ro-RO" sz="2000" b="1" dirty="0">
                <a:solidFill>
                  <a:srgbClr val="0000FF"/>
                </a:solidFill>
              </a:rPr>
              <a:t> </a:t>
            </a:r>
            <a:r>
              <a:rPr lang="ro-RO" sz="2000" b="1" dirty="0" smtClean="0">
                <a:solidFill>
                  <a:srgbClr val="0000FF"/>
                </a:solidFill>
              </a:rPr>
              <a:t>Calculați </a:t>
            </a:r>
            <a:r>
              <a:rPr lang="ro-RO" sz="2000" b="1" dirty="0">
                <a:solidFill>
                  <a:srgbClr val="0000FF"/>
                </a:solidFill>
              </a:rPr>
              <a:t>î</a:t>
            </a:r>
            <a:r>
              <a:rPr lang="ro-RO" sz="2000" b="1" dirty="0" smtClean="0">
                <a:solidFill>
                  <a:srgbClr val="0000FF"/>
                </a:solidFill>
              </a:rPr>
              <a:t>n </a:t>
            </a:r>
            <a:r>
              <a:rPr lang="ro-RO" sz="2000" b="1" dirty="0">
                <a:solidFill>
                  <a:srgbClr val="0000FF"/>
                </a:solidFill>
              </a:rPr>
              <a:t>decibeli  pragul de durere pentru urechea </a:t>
            </a:r>
            <a:r>
              <a:rPr lang="ro-RO" sz="2000" b="1" dirty="0" smtClean="0">
                <a:solidFill>
                  <a:srgbClr val="0000FF"/>
                </a:solidFill>
              </a:rPr>
              <a:t>umană.</a:t>
            </a:r>
            <a:endParaRPr lang="ro-RO" sz="2000" b="1" dirty="0">
              <a:solidFill>
                <a:srgbClr val="0000FF"/>
              </a:solidFill>
            </a:endParaRPr>
          </a:p>
          <a:p>
            <a:pPr marL="966788" lvl="1" indent="-495300">
              <a:buFont typeface="Wingdings" pitchFamily="2" charset="2"/>
              <a:buNone/>
            </a:pPr>
            <a:endParaRPr lang="ro-RO" sz="2000" b="1" dirty="0">
              <a:solidFill>
                <a:srgbClr val="0000FF"/>
              </a:solidFill>
            </a:endParaRPr>
          </a:p>
          <a:p>
            <a:pPr marL="966788" lvl="1" indent="-495300">
              <a:buFont typeface="Wingdings" pitchFamily="2" charset="2"/>
              <a:buNone/>
            </a:pPr>
            <a:endParaRPr lang="ro-RO" b="1" dirty="0">
              <a:solidFill>
                <a:srgbClr val="0000FF"/>
              </a:solidFill>
            </a:endParaRPr>
          </a:p>
          <a:p>
            <a:pPr marL="966788" lvl="1" indent="-495300">
              <a:buFont typeface="Wingdings" pitchFamily="2" charset="2"/>
              <a:buNone/>
            </a:pPr>
            <a:endParaRPr lang="ro-RO" b="1" dirty="0">
              <a:solidFill>
                <a:srgbClr val="0000FF"/>
              </a:solidFill>
            </a:endParaRPr>
          </a:p>
          <a:p>
            <a:pPr marL="966788" lvl="1" indent="-495300">
              <a:buFont typeface="Wingdings" pitchFamily="2" charset="2"/>
              <a:buNone/>
            </a:pPr>
            <a:endParaRPr lang="en-US" sz="1200" b="1" dirty="0">
              <a:solidFill>
                <a:srgbClr val="0000FF"/>
              </a:solidFill>
            </a:endParaRPr>
          </a:p>
        </p:txBody>
      </p:sp>
    </p:spTree>
    <p:extLst>
      <p:ext uri="{BB962C8B-B14F-4D97-AF65-F5344CB8AC3E}">
        <p14:creationId xmlns:p14="http://schemas.microsoft.com/office/powerpoint/2010/main" val="413019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Ultrasunete</a:t>
            </a:r>
            <a:endParaRPr lang="en-US" dirty="0"/>
          </a:p>
        </p:txBody>
      </p:sp>
      <p:sp>
        <p:nvSpPr>
          <p:cNvPr id="3" name="Rectangle 2"/>
          <p:cNvSpPr/>
          <p:nvPr/>
        </p:nvSpPr>
        <p:spPr>
          <a:xfrm>
            <a:off x="1066800" y="1752600"/>
            <a:ext cx="6934200" cy="4524315"/>
          </a:xfrm>
          <a:prstGeom prst="rect">
            <a:avLst/>
          </a:prstGeom>
        </p:spPr>
        <p:txBody>
          <a:bodyPr wrap="square">
            <a:spAutoFit/>
          </a:bodyPr>
          <a:lstStyle/>
          <a:p>
            <a:pPr algn="just">
              <a:buFont typeface="Century Gothic" pitchFamily="34" charset="0"/>
              <a:buChar char="♪"/>
              <a:defRPr/>
            </a:pPr>
            <a:r>
              <a:rPr lang="ro-RO" b="1" dirty="0">
                <a:solidFill>
                  <a:schemeClr val="accent2">
                    <a:lumMod val="75000"/>
                  </a:schemeClr>
                </a:solidFill>
              </a:rPr>
              <a:t>Sunt sunete a căror frecvenţă este mai mare de 20 000 Hz.</a:t>
            </a:r>
          </a:p>
          <a:p>
            <a:pPr algn="just">
              <a:buFont typeface="Century Gothic" pitchFamily="34" charset="0"/>
              <a:buChar char="♪"/>
              <a:defRPr/>
            </a:pPr>
            <a:endParaRPr lang="en-US" b="1" dirty="0">
              <a:solidFill>
                <a:schemeClr val="accent2">
                  <a:lumMod val="75000"/>
                </a:schemeClr>
              </a:solidFill>
            </a:endParaRPr>
          </a:p>
          <a:p>
            <a:pPr algn="just">
              <a:buFont typeface="Century Gothic" pitchFamily="34" charset="0"/>
              <a:buChar char="♪"/>
              <a:defRPr/>
            </a:pPr>
            <a:r>
              <a:rPr lang="ro-RO" b="1" dirty="0">
                <a:solidFill>
                  <a:schemeClr val="accent2">
                    <a:lumMod val="75000"/>
                  </a:schemeClr>
                </a:solidFill>
              </a:rPr>
              <a:t>ultrasunetele pot fi emise şi se propagă ca şi razele de lumină sub formă de fascicule, spre deosebire de sunetele obişnuite care se împrăştie în toate</a:t>
            </a:r>
            <a:r>
              <a:rPr lang="en-US" b="1" dirty="0">
                <a:solidFill>
                  <a:schemeClr val="accent2">
                    <a:lumMod val="75000"/>
                  </a:schemeClr>
                </a:solidFill>
              </a:rPr>
              <a:t> </a:t>
            </a:r>
            <a:r>
              <a:rPr lang="en-US" b="1" dirty="0" err="1">
                <a:solidFill>
                  <a:schemeClr val="accent2">
                    <a:lumMod val="75000"/>
                  </a:schemeClr>
                </a:solidFill>
              </a:rPr>
              <a:t>directiile</a:t>
            </a:r>
            <a:r>
              <a:rPr lang="en-US" b="1" dirty="0">
                <a:solidFill>
                  <a:schemeClr val="accent2">
                    <a:lumMod val="75000"/>
                  </a:schemeClr>
                </a:solidFill>
              </a:rPr>
              <a:t>.</a:t>
            </a:r>
            <a:endParaRPr lang="ro-RO" b="1" dirty="0">
              <a:solidFill>
                <a:schemeClr val="accent2">
                  <a:lumMod val="75000"/>
                </a:schemeClr>
              </a:solidFill>
            </a:endParaRPr>
          </a:p>
          <a:p>
            <a:pPr algn="just">
              <a:buFont typeface="Century Gothic" pitchFamily="34" charset="0"/>
              <a:buChar char="♪"/>
              <a:defRPr/>
            </a:pPr>
            <a:endParaRPr lang="en-US" b="1" dirty="0">
              <a:solidFill>
                <a:schemeClr val="accent2">
                  <a:lumMod val="75000"/>
                </a:schemeClr>
              </a:solidFill>
            </a:endParaRPr>
          </a:p>
          <a:p>
            <a:pPr algn="just">
              <a:buFont typeface="Century Gothic" pitchFamily="34" charset="0"/>
              <a:buChar char="♪"/>
              <a:defRPr/>
            </a:pPr>
            <a:r>
              <a:rPr lang="en-US" b="1" dirty="0">
                <a:solidFill>
                  <a:schemeClr val="accent2">
                    <a:lumMod val="75000"/>
                  </a:schemeClr>
                </a:solidFill>
              </a:rPr>
              <a:t>  </a:t>
            </a:r>
            <a:r>
              <a:rPr lang="ro-RO" b="1" dirty="0">
                <a:solidFill>
                  <a:schemeClr val="accent2">
                    <a:lumMod val="75000"/>
                  </a:schemeClr>
                </a:solidFill>
              </a:rPr>
              <a:t>Ultrasunetele suferă reflexia şi refracţia la suprafaţa de separare a două medii diferite la fel ca undele luminoase. </a:t>
            </a:r>
          </a:p>
          <a:p>
            <a:pPr algn="just">
              <a:buFont typeface="Century Gothic" pitchFamily="34" charset="0"/>
              <a:buChar char="♪"/>
              <a:defRPr/>
            </a:pPr>
            <a:endParaRPr lang="ro-RO" b="1" dirty="0">
              <a:solidFill>
                <a:schemeClr val="accent2">
                  <a:lumMod val="75000"/>
                </a:schemeClr>
              </a:solidFill>
            </a:endParaRPr>
          </a:p>
          <a:p>
            <a:pPr algn="just">
              <a:buFont typeface="Century Gothic" pitchFamily="34" charset="0"/>
              <a:buChar char="♪"/>
              <a:defRPr/>
            </a:pPr>
            <a:r>
              <a:rPr lang="ro-RO" b="1" dirty="0">
                <a:solidFill>
                  <a:schemeClr val="accent2">
                    <a:lumMod val="75000"/>
                  </a:schemeClr>
                </a:solidFill>
              </a:rPr>
              <a:t> pot transporta </a:t>
            </a:r>
            <a:r>
              <a:rPr lang="ro-RO" b="1" dirty="0" smtClean="0">
                <a:solidFill>
                  <a:schemeClr val="accent2">
                    <a:lumMod val="75000"/>
                  </a:schemeClr>
                </a:solidFill>
              </a:rPr>
              <a:t>cantități </a:t>
            </a:r>
            <a:r>
              <a:rPr lang="ro-RO" b="1" dirty="0">
                <a:solidFill>
                  <a:schemeClr val="accent2">
                    <a:lumMod val="75000"/>
                  </a:schemeClr>
                </a:solidFill>
              </a:rPr>
              <a:t>mari de energie</a:t>
            </a:r>
          </a:p>
          <a:p>
            <a:pPr algn="just">
              <a:defRPr/>
            </a:pPr>
            <a:endParaRPr lang="ro-RO" b="1" dirty="0">
              <a:solidFill>
                <a:schemeClr val="accent2">
                  <a:lumMod val="75000"/>
                </a:schemeClr>
              </a:solidFill>
            </a:endParaRPr>
          </a:p>
          <a:p>
            <a:pPr algn="just">
              <a:buFont typeface="Century Gothic" pitchFamily="34" charset="0"/>
              <a:buChar char="♪"/>
              <a:defRPr/>
            </a:pPr>
            <a:r>
              <a:rPr lang="ro-RO" b="1" dirty="0">
                <a:solidFill>
                  <a:schemeClr val="accent2">
                    <a:lumMod val="75000"/>
                  </a:schemeClr>
                </a:solidFill>
              </a:rPr>
              <a:t> sunt foarte </a:t>
            </a:r>
            <a:r>
              <a:rPr lang="ro-RO" b="1" dirty="0" err="1">
                <a:solidFill>
                  <a:schemeClr val="accent2">
                    <a:lumMod val="75000"/>
                  </a:schemeClr>
                </a:solidFill>
              </a:rPr>
              <a:t>putin</a:t>
            </a:r>
            <a:r>
              <a:rPr lang="ro-RO" b="1" dirty="0">
                <a:solidFill>
                  <a:schemeClr val="accent2">
                    <a:lumMod val="75000"/>
                  </a:schemeClr>
                </a:solidFill>
              </a:rPr>
              <a:t> absorbite de lichide si solide</a:t>
            </a:r>
          </a:p>
          <a:p>
            <a:pPr algn="just">
              <a:defRPr/>
            </a:pPr>
            <a:endParaRPr lang="ro-RO" b="1" dirty="0">
              <a:solidFill>
                <a:schemeClr val="accent2">
                  <a:lumMod val="75000"/>
                </a:schemeClr>
              </a:solidFill>
            </a:endParaRPr>
          </a:p>
          <a:p>
            <a:pPr algn="just">
              <a:buFont typeface="Century Gothic" pitchFamily="34" charset="0"/>
              <a:buChar char="♪"/>
              <a:defRPr/>
            </a:pPr>
            <a:r>
              <a:rPr lang="ro-RO" b="1" dirty="0">
                <a:solidFill>
                  <a:schemeClr val="accent2">
                    <a:lumMod val="75000"/>
                  </a:schemeClr>
                </a:solidFill>
              </a:rPr>
              <a:t>Produc in lichide fenomenul de </a:t>
            </a:r>
            <a:r>
              <a:rPr lang="ro-RO" b="1" dirty="0" smtClean="0">
                <a:solidFill>
                  <a:schemeClr val="accent2">
                    <a:lumMod val="75000"/>
                  </a:schemeClr>
                </a:solidFill>
              </a:rPr>
              <a:t>cavitație</a:t>
            </a:r>
            <a:endParaRPr lang="ro-RO" b="1" dirty="0">
              <a:solidFill>
                <a:schemeClr val="accent2">
                  <a:lumMod val="75000"/>
                </a:schemeClr>
              </a:solidFill>
            </a:endParaRPr>
          </a:p>
          <a:p>
            <a:pPr algn="just">
              <a:defRPr/>
            </a:pPr>
            <a:endParaRPr lang="ro-RO" b="1" dirty="0">
              <a:solidFill>
                <a:schemeClr val="accent2">
                  <a:lumMod val="75000"/>
                </a:schemeClr>
              </a:solidFill>
            </a:endParaRPr>
          </a:p>
          <a:p>
            <a:pPr algn="just">
              <a:buFont typeface="Century Gothic" pitchFamily="34" charset="0"/>
              <a:buChar char="♪"/>
              <a:defRPr/>
            </a:pPr>
            <a:r>
              <a:rPr lang="ro-RO" b="1" dirty="0">
                <a:solidFill>
                  <a:schemeClr val="accent2">
                    <a:lumMod val="75000"/>
                  </a:schemeClr>
                </a:solidFill>
              </a:rPr>
              <a:t>Produc fenomenul de </a:t>
            </a:r>
            <a:r>
              <a:rPr lang="ro-RO" b="1" dirty="0" smtClean="0">
                <a:solidFill>
                  <a:schemeClr val="accent2">
                    <a:lumMod val="75000"/>
                  </a:schemeClr>
                </a:solidFill>
              </a:rPr>
              <a:t>difracție</a:t>
            </a:r>
            <a:endParaRPr lang="en-US" dirty="0"/>
          </a:p>
        </p:txBody>
      </p:sp>
    </p:spTree>
    <p:extLst>
      <p:ext uri="{BB962C8B-B14F-4D97-AF65-F5344CB8AC3E}">
        <p14:creationId xmlns:p14="http://schemas.microsoft.com/office/powerpoint/2010/main" val="1443869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Surse naturale de ultrasunete</a:t>
            </a:r>
            <a:endParaRPr lang="en-US" dirty="0"/>
          </a:p>
        </p:txBody>
      </p:sp>
      <p:sp>
        <p:nvSpPr>
          <p:cNvPr id="3" name="Rectangle 2"/>
          <p:cNvSpPr/>
          <p:nvPr/>
        </p:nvSpPr>
        <p:spPr>
          <a:xfrm>
            <a:off x="533400" y="1943778"/>
            <a:ext cx="3352800" cy="2031325"/>
          </a:xfrm>
          <a:prstGeom prst="rect">
            <a:avLst/>
          </a:prstGeom>
        </p:spPr>
        <p:txBody>
          <a:bodyPr wrap="square">
            <a:spAutoFit/>
          </a:bodyPr>
          <a:lstStyle/>
          <a:p>
            <a:pPr algn="just">
              <a:buFont typeface="Wingdings" pitchFamily="2" charset="2"/>
              <a:buNone/>
            </a:pPr>
            <a:r>
              <a:rPr lang="pt-BR" b="1" dirty="0">
                <a:solidFill>
                  <a:srgbClr val="333399"/>
                </a:solidFill>
              </a:rPr>
              <a:t>Liliecii </a:t>
            </a:r>
            <a:r>
              <a:rPr lang="pt-BR" dirty="0">
                <a:solidFill>
                  <a:srgbClr val="333399"/>
                </a:solidFill>
              </a:rPr>
              <a:t>emit unde ultrasonice pentru localizarea obiectelor. Undele ultrasonore emise de liliac se întorc, dându-i informatii despre </a:t>
            </a:r>
            <a:r>
              <a:rPr lang="pt-BR" dirty="0" smtClean="0">
                <a:solidFill>
                  <a:srgbClr val="333399"/>
                </a:solidFill>
              </a:rPr>
              <a:t>distan</a:t>
            </a:r>
            <a:r>
              <a:rPr lang="ro-RO" dirty="0" smtClean="0">
                <a:solidFill>
                  <a:srgbClr val="333399"/>
                </a:solidFill>
              </a:rPr>
              <a:t>ț</a:t>
            </a:r>
            <a:r>
              <a:rPr lang="pt-BR" dirty="0" smtClean="0">
                <a:solidFill>
                  <a:srgbClr val="333399"/>
                </a:solidFill>
              </a:rPr>
              <a:t>a </a:t>
            </a:r>
            <a:r>
              <a:rPr lang="pt-BR" dirty="0">
                <a:solidFill>
                  <a:srgbClr val="333399"/>
                </a:solidFill>
              </a:rPr>
              <a:t>şi mărimea corpurilor. Această tehnică se numeşte ecolocaţie.</a:t>
            </a:r>
            <a:endParaRPr lang="en-US" dirty="0">
              <a:solidFill>
                <a:srgbClr val="333399"/>
              </a:solidFill>
            </a:endParaRPr>
          </a:p>
        </p:txBody>
      </p:sp>
      <p:pic>
        <p:nvPicPr>
          <p:cNvPr id="4" name="Picture 4" descr="son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191000"/>
            <a:ext cx="2544762" cy="182721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886200" y="1371600"/>
            <a:ext cx="5029200" cy="3421834"/>
          </a:xfrm>
          <a:prstGeom prst="rect">
            <a:avLst/>
          </a:prstGeom>
        </p:spPr>
        <p:txBody>
          <a:bodyPr wrap="square">
            <a:spAutoFit/>
          </a:bodyPr>
          <a:lstStyle/>
          <a:p>
            <a:pPr algn="ctr">
              <a:lnSpc>
                <a:spcPct val="80000"/>
              </a:lnSpc>
              <a:buFont typeface="Wingdings" pitchFamily="2" charset="2"/>
              <a:buNone/>
            </a:pPr>
            <a:endParaRPr lang="pt-BR" b="1" dirty="0">
              <a:solidFill>
                <a:srgbClr val="333399"/>
              </a:solidFill>
            </a:endParaRPr>
          </a:p>
          <a:p>
            <a:pPr algn="just">
              <a:lnSpc>
                <a:spcPct val="80000"/>
              </a:lnSpc>
              <a:buFont typeface="Wingdings" pitchFamily="2" charset="2"/>
              <a:buNone/>
            </a:pPr>
            <a:r>
              <a:rPr lang="pt-BR" dirty="0">
                <a:solidFill>
                  <a:srgbClr val="333399"/>
                </a:solidFill>
              </a:rPr>
              <a:t> </a:t>
            </a:r>
            <a:r>
              <a:rPr lang="pt-BR" b="1" dirty="0">
                <a:solidFill>
                  <a:srgbClr val="333399"/>
                </a:solidFill>
              </a:rPr>
              <a:t>delfini</a:t>
            </a:r>
            <a:r>
              <a:rPr lang="pt-BR" dirty="0">
                <a:solidFill>
                  <a:srgbClr val="333399"/>
                </a:solidFill>
              </a:rPr>
              <a:t>i folos</a:t>
            </a:r>
            <a:r>
              <a:rPr lang="ro-RO" dirty="0">
                <a:solidFill>
                  <a:srgbClr val="333399"/>
                </a:solidFill>
              </a:rPr>
              <a:t>esc</a:t>
            </a:r>
            <a:r>
              <a:rPr lang="pt-BR" dirty="0">
                <a:solidFill>
                  <a:srgbClr val="333399"/>
                </a:solidFill>
              </a:rPr>
              <a:t> </a:t>
            </a:r>
            <a:r>
              <a:rPr lang="pt-BR" dirty="0" smtClean="0">
                <a:solidFill>
                  <a:srgbClr val="333399"/>
                </a:solidFill>
              </a:rPr>
              <a:t>dou</a:t>
            </a:r>
            <a:r>
              <a:rPr lang="ro-RO" dirty="0" smtClean="0">
                <a:solidFill>
                  <a:srgbClr val="333399"/>
                </a:solidFill>
              </a:rPr>
              <a:t>ă</a:t>
            </a:r>
            <a:r>
              <a:rPr lang="pt-BR" dirty="0" smtClean="0">
                <a:solidFill>
                  <a:srgbClr val="333399"/>
                </a:solidFill>
              </a:rPr>
              <a:t> </a:t>
            </a:r>
            <a:r>
              <a:rPr lang="pt-BR" dirty="0">
                <a:solidFill>
                  <a:srgbClr val="333399"/>
                </a:solidFill>
              </a:rPr>
              <a:t>tipuri de sunete: vocalizele şi aşa-numitele “ecouri”. </a:t>
            </a:r>
            <a:r>
              <a:rPr lang="it-IT" dirty="0">
                <a:solidFill>
                  <a:srgbClr val="333399"/>
                </a:solidFill>
              </a:rPr>
              <a:t>Sunetele sunt scoase prin gaura din cap, vocalizele făcând posibilă comunicarea între delfini. “Ecoul”, care este asemănător cu funcţionarea unui aparat fixat pe submarine (numit sonar) este trimiterea unor unde, care ajung la obiectul sau animalul din faţă, întorcandu-se ca un ecou. Astfel, când simte undele, delfinul ştie deja mărimea, forma şi viteza cu care se deplasează respectivul “obstacol”. Undele ecoului sunt simţite de urechile foarte mici - aproape invizibile - de forma unor </a:t>
            </a:r>
            <a:r>
              <a:rPr lang="it-IT" dirty="0" smtClean="0">
                <a:solidFill>
                  <a:srgbClr val="333399"/>
                </a:solidFill>
              </a:rPr>
              <a:t>g</a:t>
            </a:r>
            <a:r>
              <a:rPr lang="ro-RO" dirty="0" smtClean="0">
                <a:solidFill>
                  <a:srgbClr val="333399"/>
                </a:solidFill>
              </a:rPr>
              <a:t>ă</a:t>
            </a:r>
            <a:r>
              <a:rPr lang="it-IT" dirty="0" smtClean="0">
                <a:solidFill>
                  <a:srgbClr val="333399"/>
                </a:solidFill>
              </a:rPr>
              <a:t>urele </a:t>
            </a:r>
            <a:r>
              <a:rPr lang="it-IT" dirty="0">
                <a:solidFill>
                  <a:srgbClr val="333399"/>
                </a:solidFill>
              </a:rPr>
              <a:t>(diametrul urechii este de mărimea unei </a:t>
            </a:r>
            <a:r>
              <a:rPr lang="it-IT" dirty="0" smtClean="0">
                <a:solidFill>
                  <a:srgbClr val="333399"/>
                </a:solidFill>
              </a:rPr>
              <a:t>g</a:t>
            </a:r>
            <a:r>
              <a:rPr lang="ro-RO" dirty="0" smtClean="0">
                <a:solidFill>
                  <a:srgbClr val="333399"/>
                </a:solidFill>
              </a:rPr>
              <a:t>ă</a:t>
            </a:r>
            <a:r>
              <a:rPr lang="it-IT" dirty="0" smtClean="0">
                <a:solidFill>
                  <a:srgbClr val="333399"/>
                </a:solidFill>
              </a:rPr>
              <a:t>m</a:t>
            </a:r>
            <a:r>
              <a:rPr lang="ro-RO" dirty="0" smtClean="0">
                <a:solidFill>
                  <a:srgbClr val="333399"/>
                </a:solidFill>
              </a:rPr>
              <a:t>ă</a:t>
            </a:r>
            <a:r>
              <a:rPr lang="it-IT" dirty="0" smtClean="0">
                <a:solidFill>
                  <a:srgbClr val="333399"/>
                </a:solidFill>
              </a:rPr>
              <a:t>lii </a:t>
            </a:r>
            <a:r>
              <a:rPr lang="it-IT" dirty="0">
                <a:solidFill>
                  <a:srgbClr val="333399"/>
                </a:solidFill>
              </a:rPr>
              <a:t>de ac!), aflate în spatele ochilor. </a:t>
            </a:r>
            <a:r>
              <a:rPr lang="en-US" dirty="0">
                <a:solidFill>
                  <a:srgbClr val="333399"/>
                </a:solidFill>
              </a:rPr>
              <a:t>                 </a:t>
            </a:r>
          </a:p>
        </p:txBody>
      </p:sp>
      <p:pic>
        <p:nvPicPr>
          <p:cNvPr id="6"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4793434"/>
            <a:ext cx="2895600"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362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957072"/>
          </a:xfrm>
        </p:spPr>
        <p:txBody>
          <a:bodyPr>
            <a:normAutofit/>
          </a:bodyPr>
          <a:lstStyle/>
          <a:p>
            <a:r>
              <a:rPr lang="ro-RO" sz="2800" dirty="0" smtClean="0"/>
              <a:t>Aplicațiile </a:t>
            </a:r>
            <a:r>
              <a:rPr lang="ro-RO" sz="2800" dirty="0"/>
              <a:t>ultrasunetelor </a:t>
            </a:r>
            <a:r>
              <a:rPr lang="ro-RO" sz="2800" dirty="0" smtClean="0"/>
              <a:t>în </a:t>
            </a:r>
            <a:r>
              <a:rPr lang="ro-RO" sz="2800" dirty="0"/>
              <a:t>industrie</a:t>
            </a:r>
            <a:endParaRPr lang="en-US" sz="2800" dirty="0"/>
          </a:p>
        </p:txBody>
      </p:sp>
      <p:sp>
        <p:nvSpPr>
          <p:cNvPr id="3" name="Rectangle 2"/>
          <p:cNvSpPr/>
          <p:nvPr/>
        </p:nvSpPr>
        <p:spPr>
          <a:xfrm>
            <a:off x="228600" y="1225689"/>
            <a:ext cx="8915400" cy="5632311"/>
          </a:xfrm>
          <a:prstGeom prst="rect">
            <a:avLst/>
          </a:prstGeom>
        </p:spPr>
        <p:txBody>
          <a:bodyPr wrap="square">
            <a:spAutoFit/>
          </a:bodyPr>
          <a:lstStyle/>
          <a:p>
            <a:pPr algn="just">
              <a:buFont typeface="Wingdings" pitchFamily="2" charset="2"/>
              <a:buChar char="v"/>
              <a:defRPr/>
            </a:pPr>
            <a:r>
              <a:rPr lang="fr-FR" dirty="0">
                <a:solidFill>
                  <a:srgbClr val="00B0F0"/>
                </a:solidFill>
              </a:rPr>
              <a:t> </a:t>
            </a:r>
            <a:r>
              <a:rPr lang="fr-FR" dirty="0" err="1"/>
              <a:t>Ultrasunetele</a:t>
            </a:r>
            <a:r>
              <a:rPr lang="fr-FR" dirty="0"/>
              <a:t> </a:t>
            </a:r>
            <a:r>
              <a:rPr lang="fr-FR" dirty="0" err="1"/>
              <a:t>sunt</a:t>
            </a:r>
            <a:r>
              <a:rPr lang="fr-FR" dirty="0"/>
              <a:t> </a:t>
            </a:r>
            <a:r>
              <a:rPr lang="fr-FR" dirty="0" err="1"/>
              <a:t>utilizabile</a:t>
            </a:r>
            <a:r>
              <a:rPr lang="fr-FR" dirty="0"/>
              <a:t> </a:t>
            </a:r>
            <a:r>
              <a:rPr lang="ro-RO" dirty="0" smtClean="0"/>
              <a:t>î</a:t>
            </a:r>
            <a:r>
              <a:rPr lang="fr-FR" dirty="0" smtClean="0"/>
              <a:t>n </a:t>
            </a:r>
            <a:r>
              <a:rPr lang="fr-FR" dirty="0" err="1"/>
              <a:t>toate</a:t>
            </a:r>
            <a:r>
              <a:rPr lang="fr-FR" dirty="0"/>
              <a:t> </a:t>
            </a:r>
            <a:r>
              <a:rPr lang="fr-FR" dirty="0" err="1"/>
              <a:t>etapele</a:t>
            </a:r>
            <a:r>
              <a:rPr lang="fr-FR" dirty="0"/>
              <a:t> </a:t>
            </a:r>
            <a:r>
              <a:rPr lang="fr-FR" dirty="0" err="1"/>
              <a:t>unui</a:t>
            </a:r>
            <a:r>
              <a:rPr lang="fr-FR" dirty="0"/>
              <a:t> </a:t>
            </a:r>
            <a:r>
              <a:rPr lang="fr-FR" dirty="0" err="1"/>
              <a:t>proces</a:t>
            </a:r>
            <a:r>
              <a:rPr lang="fr-FR" dirty="0"/>
              <a:t> </a:t>
            </a:r>
            <a:r>
              <a:rPr lang="fr-FR" dirty="0" err="1"/>
              <a:t>tehnologic</a:t>
            </a:r>
            <a:r>
              <a:rPr lang="fr-FR" dirty="0"/>
              <a:t>, de la </a:t>
            </a:r>
            <a:r>
              <a:rPr lang="fr-FR" dirty="0" err="1" smtClean="0"/>
              <a:t>condi</a:t>
            </a:r>
            <a:r>
              <a:rPr lang="ro-RO" dirty="0" smtClean="0"/>
              <a:t>ț</a:t>
            </a:r>
            <a:r>
              <a:rPr lang="fr-FR" dirty="0" err="1" smtClean="0"/>
              <a:t>ionarea</a:t>
            </a:r>
            <a:r>
              <a:rPr lang="fr-FR" dirty="0" smtClean="0"/>
              <a:t> </a:t>
            </a:r>
            <a:r>
              <a:rPr lang="fr-FR" dirty="0" err="1"/>
              <a:t>materiei</a:t>
            </a:r>
            <a:r>
              <a:rPr lang="fr-FR" dirty="0"/>
              <a:t> prime </a:t>
            </a:r>
            <a:r>
              <a:rPr lang="fr-FR" dirty="0" smtClean="0"/>
              <a:t>p</a:t>
            </a:r>
            <a:r>
              <a:rPr lang="ro-RO" dirty="0" smtClean="0"/>
              <a:t>â</a:t>
            </a:r>
            <a:r>
              <a:rPr lang="fr-FR" dirty="0" smtClean="0"/>
              <a:t>n</a:t>
            </a:r>
            <a:r>
              <a:rPr lang="ro-RO" dirty="0" smtClean="0"/>
              <a:t>ă</a:t>
            </a:r>
            <a:r>
              <a:rPr lang="fr-FR" dirty="0" smtClean="0"/>
              <a:t> </a:t>
            </a:r>
            <a:r>
              <a:rPr lang="fr-FR" dirty="0"/>
              <a:t>la </a:t>
            </a:r>
            <a:r>
              <a:rPr lang="fr-FR" dirty="0" err="1"/>
              <a:t>controlul</a:t>
            </a:r>
            <a:r>
              <a:rPr lang="fr-FR" dirty="0"/>
              <a:t> </a:t>
            </a:r>
            <a:r>
              <a:rPr lang="fr-FR" dirty="0" err="1"/>
              <a:t>procesului</a:t>
            </a:r>
            <a:r>
              <a:rPr lang="fr-FR" dirty="0"/>
              <a:t>. </a:t>
            </a:r>
            <a:endParaRPr lang="en-US" dirty="0"/>
          </a:p>
          <a:p>
            <a:pPr algn="just">
              <a:buFont typeface="Wingdings" pitchFamily="2" charset="2"/>
              <a:buChar char="v"/>
              <a:defRPr/>
            </a:pPr>
            <a:r>
              <a:rPr lang="fr-FR" dirty="0"/>
              <a:t>    Exemple de </a:t>
            </a:r>
            <a:r>
              <a:rPr lang="fr-FR" b="1" dirty="0" err="1" smtClean="0"/>
              <a:t>opera</a:t>
            </a:r>
            <a:r>
              <a:rPr lang="ro-RO" b="1" dirty="0" smtClean="0"/>
              <a:t>ț</a:t>
            </a:r>
            <a:r>
              <a:rPr lang="fr-FR" b="1" dirty="0" smtClean="0"/>
              <a:t>ii </a:t>
            </a:r>
            <a:r>
              <a:rPr lang="fr-FR" b="1" dirty="0" err="1"/>
              <a:t>tehnologice</a:t>
            </a:r>
            <a:r>
              <a:rPr lang="fr-FR" b="1" dirty="0"/>
              <a:t> </a:t>
            </a:r>
            <a:r>
              <a:rPr lang="fr-FR" dirty="0" err="1"/>
              <a:t>efectuate</a:t>
            </a:r>
            <a:r>
              <a:rPr lang="fr-FR" dirty="0"/>
              <a:t> </a:t>
            </a:r>
            <a:r>
              <a:rPr lang="fr-FR" dirty="0" err="1"/>
              <a:t>sub</a:t>
            </a:r>
            <a:r>
              <a:rPr lang="fr-FR" dirty="0"/>
              <a:t> </a:t>
            </a:r>
            <a:r>
              <a:rPr lang="fr-FR" dirty="0" err="1" smtClean="0"/>
              <a:t>ac</a:t>
            </a:r>
            <a:r>
              <a:rPr lang="ro-RO" dirty="0" smtClean="0"/>
              <a:t>ț</a:t>
            </a:r>
            <a:r>
              <a:rPr lang="fr-FR" dirty="0" err="1" smtClean="0"/>
              <a:t>iunea</a:t>
            </a:r>
            <a:r>
              <a:rPr lang="fr-FR" dirty="0" smtClean="0"/>
              <a:t> </a:t>
            </a:r>
            <a:r>
              <a:rPr lang="fr-FR" dirty="0" err="1"/>
              <a:t>ultrasunetelor</a:t>
            </a:r>
            <a:r>
              <a:rPr lang="fr-FR" dirty="0"/>
              <a:t>: </a:t>
            </a:r>
            <a:endParaRPr lang="en-US" dirty="0"/>
          </a:p>
          <a:p>
            <a:pPr marL="285750" indent="-285750" algn="just">
              <a:buFontTx/>
              <a:buChar char="-"/>
              <a:defRPr/>
            </a:pPr>
            <a:r>
              <a:rPr lang="fr-FR" b="1" dirty="0" err="1" smtClean="0"/>
              <a:t>dispersarea</a:t>
            </a:r>
            <a:r>
              <a:rPr lang="fr-FR" b="1" dirty="0"/>
              <a:t>, </a:t>
            </a:r>
            <a:r>
              <a:rPr lang="fr-FR" dirty="0" err="1"/>
              <a:t>procesul</a:t>
            </a:r>
            <a:r>
              <a:rPr lang="fr-FR" dirty="0"/>
              <a:t> </a:t>
            </a:r>
            <a:r>
              <a:rPr lang="fr-FR" dirty="0" err="1"/>
              <a:t>fizic</a:t>
            </a:r>
            <a:r>
              <a:rPr lang="fr-FR" dirty="0"/>
              <a:t> de </a:t>
            </a:r>
            <a:r>
              <a:rPr lang="fr-FR" dirty="0" smtClean="0"/>
              <a:t>r</a:t>
            </a:r>
            <a:r>
              <a:rPr lang="ro-RO" dirty="0" smtClean="0"/>
              <a:t>ă</a:t>
            </a:r>
            <a:r>
              <a:rPr lang="fr-FR" dirty="0" err="1" smtClean="0"/>
              <a:t>sp</a:t>
            </a:r>
            <a:r>
              <a:rPr lang="ro-RO" dirty="0" smtClean="0"/>
              <a:t>â</a:t>
            </a:r>
            <a:r>
              <a:rPr lang="fr-FR" dirty="0" err="1" smtClean="0"/>
              <a:t>ndire</a:t>
            </a:r>
            <a:r>
              <a:rPr lang="fr-FR" dirty="0" smtClean="0"/>
              <a:t> </a:t>
            </a:r>
            <a:r>
              <a:rPr lang="fr-FR" dirty="0"/>
              <a:t>a </a:t>
            </a:r>
            <a:r>
              <a:rPr lang="fr-FR" dirty="0" err="1"/>
              <a:t>particulelor</a:t>
            </a:r>
            <a:r>
              <a:rPr lang="fr-FR" dirty="0"/>
              <a:t> </a:t>
            </a:r>
            <a:r>
              <a:rPr lang="fr-FR" dirty="0" err="1"/>
              <a:t>unei</a:t>
            </a:r>
            <a:r>
              <a:rPr lang="fr-FR" dirty="0"/>
              <a:t> </a:t>
            </a:r>
            <a:r>
              <a:rPr lang="fr-FR" dirty="0" err="1" smtClean="0"/>
              <a:t>substan</a:t>
            </a:r>
            <a:r>
              <a:rPr lang="ro-RO" dirty="0" smtClean="0"/>
              <a:t>ț</a:t>
            </a:r>
            <a:r>
              <a:rPr lang="fr-FR" dirty="0" smtClean="0"/>
              <a:t>e </a:t>
            </a:r>
            <a:r>
              <a:rPr lang="fr-FR" dirty="0" err="1"/>
              <a:t>printre</a:t>
            </a:r>
            <a:r>
              <a:rPr lang="fr-FR" dirty="0"/>
              <a:t> </a:t>
            </a:r>
            <a:r>
              <a:rPr lang="fr-FR" dirty="0" err="1"/>
              <a:t>cele</a:t>
            </a:r>
            <a:r>
              <a:rPr lang="fr-FR" dirty="0"/>
              <a:t> ale </a:t>
            </a:r>
            <a:r>
              <a:rPr lang="fr-FR" dirty="0" err="1"/>
              <a:t>altei</a:t>
            </a:r>
            <a:r>
              <a:rPr lang="fr-FR" dirty="0"/>
              <a:t> </a:t>
            </a:r>
            <a:r>
              <a:rPr lang="fr-FR" dirty="0" err="1" smtClean="0"/>
              <a:t>substan</a:t>
            </a:r>
            <a:r>
              <a:rPr lang="ro-RO" dirty="0" smtClean="0"/>
              <a:t>ț</a:t>
            </a:r>
            <a:r>
              <a:rPr lang="fr-FR" dirty="0" smtClean="0"/>
              <a:t>e</a:t>
            </a:r>
            <a:r>
              <a:rPr lang="fr-FR" dirty="0"/>
              <a:t>; </a:t>
            </a:r>
            <a:endParaRPr lang="en-US" dirty="0"/>
          </a:p>
          <a:p>
            <a:pPr algn="just">
              <a:defRPr/>
            </a:pPr>
            <a:r>
              <a:rPr lang="fr-FR" dirty="0"/>
              <a:t>- </a:t>
            </a:r>
            <a:r>
              <a:rPr lang="fr-FR" b="1" dirty="0" err="1" smtClean="0"/>
              <a:t>cur</a:t>
            </a:r>
            <a:r>
              <a:rPr lang="ro-RO" b="1" dirty="0" smtClean="0"/>
              <a:t>ă</a:t>
            </a:r>
            <a:r>
              <a:rPr lang="ro-RO" b="1" dirty="0"/>
              <a:t>ț</a:t>
            </a:r>
            <a:r>
              <a:rPr lang="fr-FR" b="1" dirty="0" err="1" smtClean="0"/>
              <a:t>irea</a:t>
            </a:r>
            <a:r>
              <a:rPr lang="fr-FR" dirty="0"/>
              <a:t>, </a:t>
            </a:r>
            <a:r>
              <a:rPr lang="fr-FR" dirty="0" err="1" smtClean="0"/>
              <a:t>bazat</a:t>
            </a:r>
            <a:r>
              <a:rPr lang="ro-RO" dirty="0" smtClean="0"/>
              <a:t>ă</a:t>
            </a:r>
            <a:r>
              <a:rPr lang="fr-FR" dirty="0" smtClean="0"/>
              <a:t> </a:t>
            </a:r>
            <a:r>
              <a:rPr lang="fr-FR" dirty="0" err="1"/>
              <a:t>pe</a:t>
            </a:r>
            <a:r>
              <a:rPr lang="fr-FR" dirty="0"/>
              <a:t> </a:t>
            </a:r>
            <a:r>
              <a:rPr lang="fr-FR" dirty="0" err="1"/>
              <a:t>fenomenul</a:t>
            </a:r>
            <a:r>
              <a:rPr lang="fr-FR" dirty="0"/>
              <a:t> de </a:t>
            </a:r>
            <a:r>
              <a:rPr lang="fr-FR" dirty="0" err="1" smtClean="0"/>
              <a:t>cavita</a:t>
            </a:r>
            <a:r>
              <a:rPr lang="ro-RO" dirty="0" smtClean="0"/>
              <a:t>ț</a:t>
            </a:r>
            <a:r>
              <a:rPr lang="fr-FR" dirty="0" err="1" smtClean="0"/>
              <a:t>ie</a:t>
            </a:r>
            <a:r>
              <a:rPr lang="fr-FR" dirty="0"/>
              <a:t>. </a:t>
            </a:r>
            <a:r>
              <a:rPr lang="fr-FR" dirty="0" err="1" smtClean="0"/>
              <a:t>Cur</a:t>
            </a:r>
            <a:r>
              <a:rPr lang="ro-RO" dirty="0" smtClean="0"/>
              <a:t>ă</a:t>
            </a:r>
            <a:r>
              <a:rPr lang="ro-RO" dirty="0"/>
              <a:t>ț</a:t>
            </a:r>
            <a:r>
              <a:rPr lang="fr-FR" dirty="0" err="1" smtClean="0"/>
              <a:t>irea</a:t>
            </a:r>
            <a:r>
              <a:rPr lang="fr-FR" dirty="0" smtClean="0"/>
              <a:t> </a:t>
            </a:r>
            <a:r>
              <a:rPr lang="fr-FR" dirty="0" err="1"/>
              <a:t>cu</a:t>
            </a:r>
            <a:r>
              <a:rPr lang="fr-FR" dirty="0"/>
              <a:t> </a:t>
            </a:r>
            <a:r>
              <a:rPr lang="fr-FR" dirty="0" err="1"/>
              <a:t>ultrasunete</a:t>
            </a:r>
            <a:r>
              <a:rPr lang="fr-FR" dirty="0"/>
              <a:t> este </a:t>
            </a:r>
            <a:r>
              <a:rPr lang="fr-FR" dirty="0" err="1"/>
              <a:t>mult</a:t>
            </a:r>
            <a:r>
              <a:rPr lang="fr-FR" dirty="0"/>
              <a:t> </a:t>
            </a:r>
            <a:r>
              <a:rPr lang="fr-FR" dirty="0" err="1" smtClean="0"/>
              <a:t>utilizat</a:t>
            </a:r>
            <a:r>
              <a:rPr lang="ro-RO" dirty="0" smtClean="0"/>
              <a:t>ă</a:t>
            </a:r>
            <a:r>
              <a:rPr lang="fr-FR" dirty="0" smtClean="0"/>
              <a:t> </a:t>
            </a:r>
            <a:r>
              <a:rPr lang="fr-FR" dirty="0" err="1" smtClean="0"/>
              <a:t>datorit</a:t>
            </a:r>
            <a:r>
              <a:rPr lang="ro-RO" dirty="0" smtClean="0"/>
              <a:t>ă</a:t>
            </a:r>
            <a:r>
              <a:rPr lang="fr-FR" dirty="0" smtClean="0"/>
              <a:t> </a:t>
            </a:r>
            <a:r>
              <a:rPr lang="fr-FR" dirty="0" err="1" smtClean="0"/>
              <a:t>calit</a:t>
            </a:r>
            <a:r>
              <a:rPr lang="ro-RO" dirty="0" smtClean="0"/>
              <a:t>ăț</a:t>
            </a:r>
            <a:r>
              <a:rPr lang="fr-FR" dirty="0" smtClean="0"/>
              <a:t>ii </a:t>
            </a:r>
            <a:r>
              <a:rPr lang="fr-FR" dirty="0" err="1" smtClean="0"/>
              <a:t>opera</a:t>
            </a:r>
            <a:r>
              <a:rPr lang="ro-RO" dirty="0" smtClean="0"/>
              <a:t>ț</a:t>
            </a:r>
            <a:r>
              <a:rPr lang="fr-FR" dirty="0" err="1" smtClean="0"/>
              <a:t>iei</a:t>
            </a:r>
            <a:r>
              <a:rPr lang="fr-FR" dirty="0" smtClean="0"/>
              <a:t> </a:t>
            </a:r>
            <a:r>
              <a:rPr lang="fr-FR" dirty="0" err="1"/>
              <a:t>efectuate</a:t>
            </a:r>
            <a:r>
              <a:rPr lang="fr-FR" dirty="0"/>
              <a:t>, a </a:t>
            </a:r>
            <a:r>
              <a:rPr lang="fr-FR" dirty="0" err="1"/>
              <a:t>timpului</a:t>
            </a:r>
            <a:r>
              <a:rPr lang="fr-FR" dirty="0"/>
              <a:t> </a:t>
            </a:r>
            <a:r>
              <a:rPr lang="fr-FR" dirty="0" err="1"/>
              <a:t>scurt</a:t>
            </a:r>
            <a:r>
              <a:rPr lang="fr-FR" dirty="0"/>
              <a:t> de </a:t>
            </a:r>
            <a:r>
              <a:rPr lang="fr-FR" dirty="0" err="1"/>
              <a:t>lucru</a:t>
            </a:r>
            <a:r>
              <a:rPr lang="fr-FR" dirty="0"/>
              <a:t>, a </a:t>
            </a:r>
            <a:r>
              <a:rPr lang="fr-FR" dirty="0" err="1" smtClean="0"/>
              <a:t>diversit</a:t>
            </a:r>
            <a:r>
              <a:rPr lang="ro-RO" dirty="0" smtClean="0"/>
              <a:t>ăț</a:t>
            </a:r>
            <a:r>
              <a:rPr lang="fr-FR" dirty="0" smtClean="0"/>
              <a:t>ii </a:t>
            </a:r>
            <a:r>
              <a:rPr lang="fr-FR" dirty="0" err="1"/>
              <a:t>materialelor</a:t>
            </a:r>
            <a:r>
              <a:rPr lang="fr-FR" dirty="0"/>
              <a:t> ce pot fi </a:t>
            </a:r>
            <a:r>
              <a:rPr lang="fr-FR" dirty="0" err="1"/>
              <a:t>supuse</a:t>
            </a:r>
            <a:r>
              <a:rPr lang="fr-FR" dirty="0"/>
              <a:t> </a:t>
            </a:r>
            <a:r>
              <a:rPr lang="fr-FR" dirty="0" err="1"/>
              <a:t>acestei</a:t>
            </a:r>
            <a:r>
              <a:rPr lang="fr-FR" dirty="0"/>
              <a:t> </a:t>
            </a:r>
            <a:r>
              <a:rPr lang="fr-FR" dirty="0" err="1" smtClean="0"/>
              <a:t>opera</a:t>
            </a:r>
            <a:r>
              <a:rPr lang="ro-RO" dirty="0" smtClean="0"/>
              <a:t>ț</a:t>
            </a:r>
            <a:r>
              <a:rPr lang="fr-FR" dirty="0" smtClean="0"/>
              <a:t>ii</a:t>
            </a:r>
            <a:r>
              <a:rPr lang="fr-FR" dirty="0"/>
              <a:t>; </a:t>
            </a:r>
            <a:endParaRPr lang="en-US" dirty="0"/>
          </a:p>
          <a:p>
            <a:pPr algn="just">
              <a:defRPr/>
            </a:pPr>
            <a:r>
              <a:rPr lang="fr-FR" dirty="0"/>
              <a:t>- </a:t>
            </a:r>
            <a:r>
              <a:rPr lang="fr-FR" b="1" dirty="0" err="1"/>
              <a:t>sedimentarea</a:t>
            </a:r>
            <a:r>
              <a:rPr lang="fr-FR" dirty="0"/>
              <a:t>, </a:t>
            </a:r>
            <a:r>
              <a:rPr lang="fr-FR" dirty="0" err="1" smtClean="0"/>
              <a:t>bazat</a:t>
            </a:r>
            <a:r>
              <a:rPr lang="ro-RO" dirty="0" smtClean="0"/>
              <a:t>ă</a:t>
            </a:r>
            <a:r>
              <a:rPr lang="fr-FR" dirty="0" smtClean="0"/>
              <a:t> </a:t>
            </a:r>
            <a:r>
              <a:rPr lang="fr-FR" dirty="0" err="1"/>
              <a:t>pe</a:t>
            </a:r>
            <a:r>
              <a:rPr lang="fr-FR" dirty="0"/>
              <a:t> </a:t>
            </a:r>
            <a:r>
              <a:rPr lang="fr-FR" dirty="0" err="1"/>
              <a:t>aglomerarea</a:t>
            </a:r>
            <a:r>
              <a:rPr lang="fr-FR" dirty="0"/>
              <a:t> </a:t>
            </a:r>
            <a:r>
              <a:rPr lang="fr-FR" dirty="0" err="1"/>
              <a:t>particulelor</a:t>
            </a:r>
            <a:r>
              <a:rPr lang="fr-FR" dirty="0"/>
              <a:t> fine, solide </a:t>
            </a:r>
            <a:r>
              <a:rPr lang="fr-FR" dirty="0" err="1"/>
              <a:t>sau</a:t>
            </a:r>
            <a:r>
              <a:rPr lang="fr-FR" dirty="0"/>
              <a:t> </a:t>
            </a:r>
            <a:r>
              <a:rPr lang="fr-FR" dirty="0" err="1"/>
              <a:t>lichide</a:t>
            </a:r>
            <a:r>
              <a:rPr lang="fr-FR" dirty="0"/>
              <a:t>, </a:t>
            </a:r>
            <a:r>
              <a:rPr lang="ro-RO" dirty="0" smtClean="0"/>
              <a:t>î</a:t>
            </a:r>
            <a:r>
              <a:rPr lang="fr-FR" dirty="0" smtClean="0"/>
              <a:t>n </a:t>
            </a:r>
            <a:r>
              <a:rPr lang="fr-FR" dirty="0"/>
              <a:t>zona </a:t>
            </a:r>
            <a:r>
              <a:rPr lang="fr-FR" dirty="0" err="1"/>
              <a:t>nodurilor</a:t>
            </a:r>
            <a:r>
              <a:rPr lang="fr-FR" dirty="0"/>
              <a:t> </a:t>
            </a:r>
            <a:r>
              <a:rPr lang="fr-FR" dirty="0" err="1"/>
              <a:t>unui</a:t>
            </a:r>
            <a:r>
              <a:rPr lang="fr-FR" dirty="0"/>
              <a:t> </a:t>
            </a:r>
            <a:r>
              <a:rPr lang="fr-FR" dirty="0" smtClean="0"/>
              <a:t>c</a:t>
            </a:r>
            <a:r>
              <a:rPr lang="ro-RO" dirty="0" smtClean="0"/>
              <a:t>â</a:t>
            </a:r>
            <a:r>
              <a:rPr lang="fr-FR" dirty="0" err="1" smtClean="0"/>
              <a:t>mp</a:t>
            </a:r>
            <a:r>
              <a:rPr lang="fr-FR" dirty="0" smtClean="0"/>
              <a:t> </a:t>
            </a:r>
            <a:r>
              <a:rPr lang="fr-FR" dirty="0" err="1" smtClean="0"/>
              <a:t>sta</a:t>
            </a:r>
            <a:r>
              <a:rPr lang="ro-RO" dirty="0" smtClean="0"/>
              <a:t>ț</a:t>
            </a:r>
            <a:r>
              <a:rPr lang="fr-FR" dirty="0" err="1" smtClean="0"/>
              <a:t>ionar</a:t>
            </a:r>
            <a:r>
              <a:rPr lang="fr-FR" dirty="0" smtClean="0"/>
              <a:t> </a:t>
            </a:r>
            <a:r>
              <a:rPr lang="fr-FR" dirty="0" err="1"/>
              <a:t>produs</a:t>
            </a:r>
            <a:r>
              <a:rPr lang="fr-FR" dirty="0"/>
              <a:t> de </a:t>
            </a:r>
            <a:r>
              <a:rPr lang="fr-FR" dirty="0" err="1"/>
              <a:t>propagarea</a:t>
            </a:r>
            <a:r>
              <a:rPr lang="fr-FR" dirty="0"/>
              <a:t> </a:t>
            </a:r>
            <a:r>
              <a:rPr lang="fr-FR" dirty="0" err="1"/>
              <a:t>ultrasunetelor</a:t>
            </a:r>
            <a:r>
              <a:rPr lang="fr-FR" dirty="0"/>
              <a:t>; </a:t>
            </a:r>
            <a:endParaRPr lang="en-US" dirty="0"/>
          </a:p>
          <a:p>
            <a:pPr algn="just">
              <a:defRPr/>
            </a:pPr>
            <a:r>
              <a:rPr lang="fr-FR" dirty="0"/>
              <a:t>- </a:t>
            </a:r>
            <a:r>
              <a:rPr lang="fr-FR" b="1" dirty="0" err="1"/>
              <a:t>filtrarea</a:t>
            </a:r>
            <a:r>
              <a:rPr lang="fr-FR" dirty="0"/>
              <a:t>, </a:t>
            </a:r>
            <a:r>
              <a:rPr lang="fr-FR" dirty="0" err="1" smtClean="0"/>
              <a:t>opera</a:t>
            </a:r>
            <a:r>
              <a:rPr lang="ro-RO" dirty="0" smtClean="0"/>
              <a:t>ț</a:t>
            </a:r>
            <a:r>
              <a:rPr lang="fr-FR" dirty="0" err="1" smtClean="0"/>
              <a:t>ia</a:t>
            </a:r>
            <a:r>
              <a:rPr lang="fr-FR" dirty="0" smtClean="0"/>
              <a:t> </a:t>
            </a:r>
            <a:r>
              <a:rPr lang="fr-FR" dirty="0"/>
              <a:t>de </a:t>
            </a:r>
            <a:r>
              <a:rPr lang="fr-FR" dirty="0" err="1"/>
              <a:t>separare</a:t>
            </a:r>
            <a:r>
              <a:rPr lang="fr-FR" dirty="0"/>
              <a:t> a </a:t>
            </a:r>
            <a:r>
              <a:rPr lang="fr-FR" dirty="0" err="1"/>
              <a:t>unei</a:t>
            </a:r>
            <a:r>
              <a:rPr lang="fr-FR" dirty="0"/>
              <a:t> </a:t>
            </a:r>
            <a:r>
              <a:rPr lang="fr-FR" dirty="0" err="1" smtClean="0"/>
              <a:t>substan</a:t>
            </a:r>
            <a:r>
              <a:rPr lang="ro-RO" dirty="0" smtClean="0"/>
              <a:t>ț</a:t>
            </a:r>
            <a:r>
              <a:rPr lang="fr-FR" dirty="0" smtClean="0"/>
              <a:t>e </a:t>
            </a:r>
            <a:r>
              <a:rPr lang="fr-FR" dirty="0"/>
              <a:t>solide </a:t>
            </a:r>
            <a:r>
              <a:rPr lang="fr-FR" dirty="0" err="1"/>
              <a:t>dintr</a:t>
            </a:r>
            <a:r>
              <a:rPr lang="fr-FR" dirty="0"/>
              <a:t>-un </a:t>
            </a:r>
            <a:r>
              <a:rPr lang="fr-FR" dirty="0" err="1"/>
              <a:t>lichid</a:t>
            </a:r>
            <a:r>
              <a:rPr lang="fr-FR" dirty="0"/>
              <a:t>; </a:t>
            </a:r>
            <a:endParaRPr lang="en-US" dirty="0"/>
          </a:p>
          <a:p>
            <a:pPr algn="just">
              <a:defRPr/>
            </a:pPr>
            <a:r>
              <a:rPr lang="fr-FR" dirty="0"/>
              <a:t>- </a:t>
            </a:r>
            <a:r>
              <a:rPr lang="fr-FR" b="1" dirty="0" err="1"/>
              <a:t>emulsionarea</a:t>
            </a:r>
            <a:r>
              <a:rPr lang="fr-FR" dirty="0"/>
              <a:t>, </a:t>
            </a:r>
            <a:r>
              <a:rPr lang="fr-FR" dirty="0" err="1" smtClean="0"/>
              <a:t>bazat</a:t>
            </a:r>
            <a:r>
              <a:rPr lang="ro-RO" dirty="0" smtClean="0"/>
              <a:t>ă</a:t>
            </a:r>
            <a:r>
              <a:rPr lang="fr-FR" dirty="0" smtClean="0"/>
              <a:t> </a:t>
            </a:r>
            <a:r>
              <a:rPr lang="fr-FR" dirty="0" err="1"/>
              <a:t>pe</a:t>
            </a:r>
            <a:r>
              <a:rPr lang="fr-FR" dirty="0"/>
              <a:t> </a:t>
            </a:r>
            <a:r>
              <a:rPr lang="fr-FR" dirty="0" err="1"/>
              <a:t>dispersarea</a:t>
            </a:r>
            <a:r>
              <a:rPr lang="fr-FR" dirty="0"/>
              <a:t> </a:t>
            </a:r>
            <a:r>
              <a:rPr lang="fr-FR" dirty="0" err="1"/>
              <a:t>particulelor</a:t>
            </a:r>
            <a:r>
              <a:rPr lang="fr-FR" dirty="0"/>
              <a:t> </a:t>
            </a:r>
            <a:r>
              <a:rPr lang="fr-FR" dirty="0" err="1"/>
              <a:t>unui</a:t>
            </a:r>
            <a:r>
              <a:rPr lang="fr-FR" dirty="0"/>
              <a:t> </a:t>
            </a:r>
            <a:r>
              <a:rPr lang="fr-FR" dirty="0" err="1"/>
              <a:t>lichid</a:t>
            </a:r>
            <a:r>
              <a:rPr lang="fr-FR" dirty="0"/>
              <a:t> </a:t>
            </a:r>
            <a:r>
              <a:rPr lang="ro-RO" dirty="0" smtClean="0"/>
              <a:t>î</a:t>
            </a:r>
            <a:r>
              <a:rPr lang="fr-FR" dirty="0" smtClean="0"/>
              <a:t>n </a:t>
            </a:r>
            <a:r>
              <a:rPr lang="fr-FR" dirty="0" err="1"/>
              <a:t>altul</a:t>
            </a:r>
            <a:r>
              <a:rPr lang="fr-FR" dirty="0"/>
              <a:t> </a:t>
            </a:r>
            <a:r>
              <a:rPr lang="ro-RO" dirty="0" smtClean="0"/>
              <a:t>î</a:t>
            </a:r>
            <a:r>
              <a:rPr lang="fr-FR" dirty="0" smtClean="0"/>
              <a:t>n </a:t>
            </a:r>
            <a:r>
              <a:rPr lang="fr-FR" dirty="0"/>
              <a:t>care este </a:t>
            </a:r>
            <a:r>
              <a:rPr lang="fr-FR" dirty="0" err="1"/>
              <a:t>miscibil</a:t>
            </a:r>
            <a:r>
              <a:rPr lang="fr-FR" dirty="0"/>
              <a:t>, </a:t>
            </a:r>
            <a:r>
              <a:rPr lang="fr-FR" dirty="0" err="1"/>
              <a:t>sau</a:t>
            </a:r>
            <a:r>
              <a:rPr lang="fr-FR" dirty="0"/>
              <a:t> a </a:t>
            </a:r>
            <a:r>
              <a:rPr lang="fr-FR" dirty="0" err="1"/>
              <a:t>unei</a:t>
            </a:r>
            <a:r>
              <a:rPr lang="fr-FR" dirty="0"/>
              <a:t> </a:t>
            </a:r>
            <a:r>
              <a:rPr lang="fr-FR" dirty="0" err="1" smtClean="0"/>
              <a:t>substan</a:t>
            </a:r>
            <a:r>
              <a:rPr lang="ro-RO" dirty="0" smtClean="0"/>
              <a:t>ț</a:t>
            </a:r>
            <a:r>
              <a:rPr lang="fr-FR" dirty="0" smtClean="0"/>
              <a:t>e </a:t>
            </a:r>
            <a:r>
              <a:rPr lang="fr-FR" dirty="0"/>
              <a:t>solide </a:t>
            </a:r>
            <a:r>
              <a:rPr lang="ro-RO" dirty="0" err="1"/>
              <a:t>î</a:t>
            </a:r>
            <a:r>
              <a:rPr lang="fr-FR" dirty="0" err="1" smtClean="0"/>
              <a:t>ntr</a:t>
            </a:r>
            <a:r>
              <a:rPr lang="fr-FR" dirty="0" smtClean="0"/>
              <a:t>-un </a:t>
            </a:r>
            <a:r>
              <a:rPr lang="fr-FR" dirty="0" err="1"/>
              <a:t>lichid</a:t>
            </a:r>
            <a:r>
              <a:rPr lang="fr-FR" dirty="0"/>
              <a:t> </a:t>
            </a:r>
            <a:r>
              <a:rPr lang="ro-RO" dirty="0" smtClean="0"/>
              <a:t>î</a:t>
            </a:r>
            <a:r>
              <a:rPr lang="fr-FR" dirty="0" smtClean="0"/>
              <a:t>n </a:t>
            </a:r>
            <a:r>
              <a:rPr lang="fr-FR" dirty="0"/>
              <a:t>care nu se </a:t>
            </a:r>
            <a:r>
              <a:rPr lang="fr-FR" dirty="0" err="1" smtClean="0"/>
              <a:t>dizolv</a:t>
            </a:r>
            <a:r>
              <a:rPr lang="ro-RO" dirty="0" smtClean="0"/>
              <a:t>ă</a:t>
            </a:r>
            <a:r>
              <a:rPr lang="fr-FR" dirty="0" smtClean="0"/>
              <a:t>; </a:t>
            </a:r>
            <a:endParaRPr lang="en-US" dirty="0"/>
          </a:p>
          <a:p>
            <a:pPr algn="just">
              <a:defRPr/>
            </a:pPr>
            <a:r>
              <a:rPr lang="fr-FR" dirty="0"/>
              <a:t>- </a:t>
            </a:r>
            <a:r>
              <a:rPr lang="fr-FR" b="1" dirty="0" err="1" smtClean="0"/>
              <a:t>extrac</a:t>
            </a:r>
            <a:r>
              <a:rPr lang="ro-RO" b="1" dirty="0" smtClean="0"/>
              <a:t>ți</a:t>
            </a:r>
            <a:r>
              <a:rPr lang="fr-FR" b="1" dirty="0" smtClean="0"/>
              <a:t>a</a:t>
            </a:r>
            <a:r>
              <a:rPr lang="fr-FR" dirty="0"/>
              <a:t>, </a:t>
            </a:r>
            <a:r>
              <a:rPr lang="fr-FR" dirty="0" err="1" smtClean="0"/>
              <a:t>opera</a:t>
            </a:r>
            <a:r>
              <a:rPr lang="ro-RO" dirty="0" smtClean="0"/>
              <a:t>ți</a:t>
            </a:r>
            <a:r>
              <a:rPr lang="fr-FR" dirty="0" smtClean="0"/>
              <a:t>a </a:t>
            </a:r>
            <a:r>
              <a:rPr lang="fr-FR" dirty="0"/>
              <a:t>de </a:t>
            </a:r>
            <a:r>
              <a:rPr lang="fr-FR" dirty="0" err="1"/>
              <a:t>separare</a:t>
            </a:r>
            <a:r>
              <a:rPr lang="fr-FR" dirty="0"/>
              <a:t> a </a:t>
            </a:r>
            <a:r>
              <a:rPr lang="fr-FR" dirty="0" err="1"/>
              <a:t>uneia</a:t>
            </a:r>
            <a:r>
              <a:rPr lang="fr-FR" dirty="0"/>
              <a:t> </a:t>
            </a:r>
            <a:r>
              <a:rPr lang="fr-FR" dirty="0" err="1"/>
              <a:t>sau</a:t>
            </a:r>
            <a:r>
              <a:rPr lang="fr-FR" dirty="0"/>
              <a:t> a mai </a:t>
            </a:r>
            <a:r>
              <a:rPr lang="fr-FR" dirty="0" err="1"/>
              <a:t>multor</a:t>
            </a:r>
            <a:r>
              <a:rPr lang="fr-FR" dirty="0"/>
              <a:t> </a:t>
            </a:r>
            <a:r>
              <a:rPr lang="fr-FR" dirty="0" err="1" smtClean="0"/>
              <a:t>substan</a:t>
            </a:r>
            <a:r>
              <a:rPr lang="ro-RO" dirty="0" smtClean="0"/>
              <a:t>ț</a:t>
            </a:r>
            <a:r>
              <a:rPr lang="fr-FR" dirty="0" smtClean="0"/>
              <a:t>e </a:t>
            </a:r>
            <a:r>
              <a:rPr lang="fr-FR" dirty="0" err="1"/>
              <a:t>dintr</a:t>
            </a:r>
            <a:r>
              <a:rPr lang="fr-FR" dirty="0"/>
              <a:t>-un </a:t>
            </a:r>
            <a:r>
              <a:rPr lang="fr-FR" dirty="0" err="1"/>
              <a:t>amestec</a:t>
            </a:r>
            <a:r>
              <a:rPr lang="fr-FR" dirty="0"/>
              <a:t>; </a:t>
            </a:r>
            <a:endParaRPr lang="en-US" dirty="0"/>
          </a:p>
          <a:p>
            <a:pPr algn="just">
              <a:defRPr/>
            </a:pPr>
            <a:r>
              <a:rPr lang="fr-FR" dirty="0"/>
              <a:t>- </a:t>
            </a:r>
            <a:r>
              <a:rPr lang="fr-FR" b="1" dirty="0" err="1"/>
              <a:t>stimularea</a:t>
            </a:r>
            <a:r>
              <a:rPr lang="fr-FR" b="1" dirty="0"/>
              <a:t> </a:t>
            </a:r>
            <a:r>
              <a:rPr lang="fr-FR" dirty="0" err="1"/>
              <a:t>unor</a:t>
            </a:r>
            <a:r>
              <a:rPr lang="fr-FR" dirty="0"/>
              <a:t> </a:t>
            </a:r>
            <a:r>
              <a:rPr lang="fr-FR" dirty="0" err="1" smtClean="0"/>
              <a:t>reac</a:t>
            </a:r>
            <a:r>
              <a:rPr lang="ro-RO" dirty="0" smtClean="0"/>
              <a:t>ț</a:t>
            </a:r>
            <a:r>
              <a:rPr lang="fr-FR" dirty="0" smtClean="0"/>
              <a:t>ii </a:t>
            </a:r>
            <a:r>
              <a:rPr lang="fr-FR" dirty="0" err="1"/>
              <a:t>chimice</a:t>
            </a:r>
            <a:r>
              <a:rPr lang="fr-FR" dirty="0"/>
              <a:t> (ex. </a:t>
            </a:r>
            <a:r>
              <a:rPr lang="fr-FR" dirty="0" err="1"/>
              <a:t>cele</a:t>
            </a:r>
            <a:r>
              <a:rPr lang="fr-FR" dirty="0"/>
              <a:t> de </a:t>
            </a:r>
            <a:r>
              <a:rPr lang="fr-FR" dirty="0" err="1"/>
              <a:t>polimerizare</a:t>
            </a:r>
            <a:r>
              <a:rPr lang="fr-FR" dirty="0"/>
              <a:t>); </a:t>
            </a:r>
            <a:endParaRPr lang="en-US" dirty="0"/>
          </a:p>
          <a:p>
            <a:pPr algn="just">
              <a:defRPr/>
            </a:pPr>
            <a:r>
              <a:rPr lang="en-US" dirty="0"/>
              <a:t>- </a:t>
            </a:r>
            <a:r>
              <a:rPr lang="en-US" b="1" dirty="0" err="1"/>
              <a:t>uscarea</a:t>
            </a:r>
            <a:r>
              <a:rPr lang="en-US" dirty="0"/>
              <a:t>, </a:t>
            </a:r>
            <a:r>
              <a:rPr lang="en-US" dirty="0" err="1"/>
              <a:t>procesul</a:t>
            </a:r>
            <a:r>
              <a:rPr lang="en-US" dirty="0"/>
              <a:t> de </a:t>
            </a:r>
            <a:r>
              <a:rPr lang="en-US" dirty="0" err="1"/>
              <a:t>eliminare</a:t>
            </a:r>
            <a:r>
              <a:rPr lang="en-US" dirty="0"/>
              <a:t> a </a:t>
            </a:r>
            <a:r>
              <a:rPr lang="en-US" dirty="0" err="1"/>
              <a:t>apei</a:t>
            </a:r>
            <a:r>
              <a:rPr lang="en-US" dirty="0"/>
              <a:t> </a:t>
            </a:r>
            <a:r>
              <a:rPr lang="en-US" dirty="0" err="1"/>
              <a:t>dintr</a:t>
            </a:r>
            <a:r>
              <a:rPr lang="en-US" dirty="0"/>
              <a:t>-un material; </a:t>
            </a:r>
          </a:p>
          <a:p>
            <a:pPr algn="just">
              <a:defRPr/>
            </a:pPr>
            <a:r>
              <a:rPr lang="en-US" dirty="0"/>
              <a:t>- </a:t>
            </a:r>
            <a:r>
              <a:rPr lang="en-US" b="1" dirty="0" err="1"/>
              <a:t>cristalizarea</a:t>
            </a:r>
            <a:r>
              <a:rPr lang="en-US" dirty="0"/>
              <a:t>, </a:t>
            </a:r>
            <a:r>
              <a:rPr lang="en-US" dirty="0" err="1" smtClean="0"/>
              <a:t>bazat</a:t>
            </a:r>
            <a:r>
              <a:rPr lang="ro-RO" dirty="0" smtClean="0"/>
              <a:t>ă</a:t>
            </a:r>
            <a:r>
              <a:rPr lang="en-US" dirty="0" smtClean="0"/>
              <a:t> </a:t>
            </a:r>
            <a:r>
              <a:rPr lang="en-US" dirty="0" err="1"/>
              <a:t>pe</a:t>
            </a:r>
            <a:r>
              <a:rPr lang="en-US" dirty="0"/>
              <a:t> </a:t>
            </a:r>
            <a:r>
              <a:rPr lang="en-US" dirty="0" err="1" smtClean="0"/>
              <a:t>diferen</a:t>
            </a:r>
            <a:r>
              <a:rPr lang="ro-RO" dirty="0" smtClean="0"/>
              <a:t>ț</a:t>
            </a:r>
            <a:r>
              <a:rPr lang="en-US" dirty="0" smtClean="0"/>
              <a:t>a </a:t>
            </a:r>
            <a:r>
              <a:rPr lang="en-US" dirty="0"/>
              <a:t>de </a:t>
            </a:r>
            <a:r>
              <a:rPr lang="en-US" dirty="0" err="1"/>
              <a:t>solubilitate</a:t>
            </a:r>
            <a:r>
              <a:rPr lang="en-US" dirty="0"/>
              <a:t> a </a:t>
            </a:r>
            <a:r>
              <a:rPr lang="en-US" dirty="0" err="1"/>
              <a:t>componentelor</a:t>
            </a:r>
            <a:r>
              <a:rPr lang="en-US" dirty="0"/>
              <a:t> </a:t>
            </a:r>
            <a:r>
              <a:rPr lang="en-US" dirty="0" err="1"/>
              <a:t>unui</a:t>
            </a:r>
            <a:r>
              <a:rPr lang="en-US" dirty="0"/>
              <a:t> </a:t>
            </a:r>
            <a:r>
              <a:rPr lang="en-US" dirty="0" err="1"/>
              <a:t>amestec</a:t>
            </a:r>
            <a:r>
              <a:rPr lang="en-US" dirty="0"/>
              <a:t>; </a:t>
            </a:r>
          </a:p>
          <a:p>
            <a:pPr marL="285750" indent="-285750" algn="just">
              <a:buFontTx/>
              <a:buChar char="-"/>
              <a:defRPr/>
            </a:pPr>
            <a:r>
              <a:rPr lang="fr-FR" b="1" dirty="0" err="1"/>
              <a:t>sterilizarea</a:t>
            </a:r>
            <a:r>
              <a:rPr lang="fr-FR" dirty="0"/>
              <a:t>, </a:t>
            </a:r>
            <a:r>
              <a:rPr lang="fr-FR" dirty="0" err="1" smtClean="0"/>
              <a:t>bazat</a:t>
            </a:r>
            <a:r>
              <a:rPr lang="ro-RO" dirty="0" smtClean="0"/>
              <a:t>ă</a:t>
            </a:r>
            <a:r>
              <a:rPr lang="fr-FR" dirty="0" smtClean="0"/>
              <a:t> </a:t>
            </a:r>
            <a:r>
              <a:rPr lang="fr-FR" dirty="0" err="1"/>
              <a:t>pe</a:t>
            </a:r>
            <a:r>
              <a:rPr lang="fr-FR" dirty="0"/>
              <a:t> </a:t>
            </a:r>
            <a:r>
              <a:rPr lang="fr-FR" dirty="0" err="1" smtClean="0"/>
              <a:t>ac</a:t>
            </a:r>
            <a:r>
              <a:rPr lang="ro-RO" dirty="0" smtClean="0"/>
              <a:t>ț</a:t>
            </a:r>
            <a:r>
              <a:rPr lang="fr-FR" dirty="0" err="1" smtClean="0"/>
              <a:t>iunea</a:t>
            </a:r>
            <a:r>
              <a:rPr lang="fr-FR" dirty="0" smtClean="0"/>
              <a:t> </a:t>
            </a:r>
            <a:r>
              <a:rPr lang="fr-FR" dirty="0" err="1" smtClean="0"/>
              <a:t>distructiv</a:t>
            </a:r>
            <a:r>
              <a:rPr lang="ro-RO" dirty="0" smtClean="0"/>
              <a:t>ă</a:t>
            </a:r>
            <a:r>
              <a:rPr lang="fr-FR" dirty="0" smtClean="0"/>
              <a:t> </a:t>
            </a:r>
            <a:r>
              <a:rPr lang="fr-FR" dirty="0"/>
              <a:t>a </a:t>
            </a:r>
            <a:r>
              <a:rPr lang="fr-FR" dirty="0" err="1"/>
              <a:t>ultrasunetelor</a:t>
            </a:r>
            <a:r>
              <a:rPr lang="fr-FR" dirty="0"/>
              <a:t> </a:t>
            </a:r>
            <a:r>
              <a:rPr lang="fr-FR" dirty="0" err="1"/>
              <a:t>asupra</a:t>
            </a:r>
            <a:r>
              <a:rPr lang="fr-FR" dirty="0"/>
              <a:t> </a:t>
            </a:r>
            <a:r>
              <a:rPr lang="fr-FR" dirty="0" err="1"/>
              <a:t>microorganismelor</a:t>
            </a:r>
            <a:r>
              <a:rPr lang="fr-FR" dirty="0"/>
              <a:t> </a:t>
            </a:r>
            <a:r>
              <a:rPr lang="fr-FR" dirty="0" smtClean="0"/>
              <a:t>(ex</a:t>
            </a:r>
            <a:r>
              <a:rPr lang="fr-FR" dirty="0"/>
              <a:t>. in </a:t>
            </a:r>
            <a:r>
              <a:rPr lang="fr-FR" dirty="0" err="1"/>
              <a:t>industria</a:t>
            </a:r>
            <a:r>
              <a:rPr lang="fr-FR" dirty="0"/>
              <a:t> </a:t>
            </a:r>
            <a:r>
              <a:rPr lang="fr-FR" dirty="0" err="1" smtClean="0"/>
              <a:t>alimentar</a:t>
            </a:r>
            <a:r>
              <a:rPr lang="ro-RO" dirty="0"/>
              <a:t>ă</a:t>
            </a:r>
            <a:r>
              <a:rPr lang="fr-FR" dirty="0" smtClean="0"/>
              <a:t>).</a:t>
            </a:r>
            <a:endParaRPr lang="ro-RO" dirty="0"/>
          </a:p>
          <a:p>
            <a:pPr marL="285750" indent="-285750" algn="just">
              <a:buFontTx/>
              <a:buChar char="-"/>
              <a:defRPr/>
            </a:pPr>
            <a:r>
              <a:rPr lang="ro-RO" b="1" dirty="0"/>
              <a:t>Defectoscopia </a:t>
            </a:r>
            <a:r>
              <a:rPr lang="ro-RO" b="1" dirty="0" smtClean="0"/>
              <a:t>sonoră</a:t>
            </a:r>
            <a:r>
              <a:rPr lang="ro-RO" dirty="0" smtClean="0"/>
              <a:t>(depistarea </a:t>
            </a:r>
            <a:r>
              <a:rPr lang="ro-RO" dirty="0"/>
              <a:t>defectelor din interiorul pieselor metalice)</a:t>
            </a:r>
            <a:endParaRPr lang="en-US" dirty="0"/>
          </a:p>
        </p:txBody>
      </p:sp>
    </p:spTree>
    <p:extLst>
      <p:ext uri="{BB962C8B-B14F-4D97-AF65-F5344CB8AC3E}">
        <p14:creationId xmlns:p14="http://schemas.microsoft.com/office/powerpoint/2010/main" val="2782379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Ecolocația-tehnica militară</a:t>
            </a:r>
            <a:endParaRPr lang="en-US" dirty="0"/>
          </a:p>
        </p:txBody>
      </p:sp>
      <p:sp>
        <p:nvSpPr>
          <p:cNvPr id="3" name="Rectangle 2"/>
          <p:cNvSpPr/>
          <p:nvPr/>
        </p:nvSpPr>
        <p:spPr>
          <a:xfrm>
            <a:off x="838200" y="1981200"/>
            <a:ext cx="4572000" cy="3416320"/>
          </a:xfrm>
          <a:prstGeom prst="rect">
            <a:avLst/>
          </a:prstGeom>
        </p:spPr>
        <p:txBody>
          <a:bodyPr>
            <a:spAutoFit/>
          </a:bodyPr>
          <a:lstStyle/>
          <a:p>
            <a:pPr algn="just">
              <a:lnSpc>
                <a:spcPct val="80000"/>
              </a:lnSpc>
              <a:buFont typeface="Wingdings" pitchFamily="2" charset="2"/>
              <a:buNone/>
            </a:pPr>
            <a:r>
              <a:rPr lang="it-IT" b="1" dirty="0">
                <a:solidFill>
                  <a:srgbClr val="333399"/>
                </a:solidFill>
              </a:rPr>
              <a:t>Ecourile, de obicei cele ale undelor ultrasonore, sunt utilizate la localizarea corpurilor şi la determinarea poziţiei lor exacte (prin măsurarea duratei de reîntoarcere la sursă a ecoului).</a:t>
            </a:r>
          </a:p>
          <a:p>
            <a:pPr algn="just">
              <a:lnSpc>
                <a:spcPct val="80000"/>
              </a:lnSpc>
              <a:buFont typeface="Wingdings" pitchFamily="2" charset="2"/>
              <a:buNone/>
            </a:pPr>
            <a:r>
              <a:rPr lang="it-IT" b="1" dirty="0">
                <a:solidFill>
                  <a:srgbClr val="333399"/>
                </a:solidFill>
              </a:rPr>
              <a:t>             Această tehnică are numeroase denumiri, cu toate că diferenţele dintre ele sunt nesimnificative. Un exemplu este scanarea ultrasonoră. Altele ar fi sonda cu ecouri şi sonarul, ambele având utilizări marine. </a:t>
            </a:r>
          </a:p>
          <a:p>
            <a:pPr algn="just">
              <a:lnSpc>
                <a:spcPct val="80000"/>
              </a:lnSpc>
              <a:buFont typeface="Wingdings" pitchFamily="2" charset="2"/>
              <a:buNone/>
            </a:pPr>
            <a:r>
              <a:rPr lang="it-IT" b="1" dirty="0">
                <a:solidFill>
                  <a:srgbClr val="333399"/>
                </a:solidFill>
              </a:rPr>
              <a:t>             Sonda cu ecouri se referă la utilizarea ecoului pentru măsurarea adâncimii apei de sub vas, iar sonarul foloseşte ecourile pentru detectarea corpurilor aflate sub apă.</a:t>
            </a:r>
            <a:endParaRPr lang="en-US" b="1" dirty="0">
              <a:solidFill>
                <a:srgbClr val="333399"/>
              </a:solidFill>
            </a:endParaRPr>
          </a:p>
        </p:txBody>
      </p:sp>
      <p:sp>
        <p:nvSpPr>
          <p:cNvPr id="4" name="Rectangle 4"/>
          <p:cNvSpPr txBox="1">
            <a:spLocks noChangeArrowheads="1"/>
          </p:cNvSpPr>
          <p:nvPr/>
        </p:nvSpPr>
        <p:spPr>
          <a:xfrm>
            <a:off x="4643438" y="1557338"/>
            <a:ext cx="3924300" cy="4267200"/>
          </a:xfrm>
          <a:prstGeom prst="rect">
            <a:avLst/>
          </a:prstGeom>
        </p:spPr>
        <p:txBody>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Wingdings" pitchFamily="2" charset="2"/>
              <a:buNone/>
            </a:pPr>
            <a:r>
              <a:rPr lang="en-US" sz="2600"/>
              <a:t>             </a:t>
            </a:r>
            <a:r>
              <a:rPr lang="en-US" sz="1400" b="1">
                <a:solidFill>
                  <a:srgbClr val="0000FF"/>
                </a:solidFill>
              </a:rPr>
              <a:t>Sonda cu ecouri</a:t>
            </a:r>
            <a:endParaRPr lang="en-US" sz="1400" b="1" dirty="0">
              <a:solidFill>
                <a:srgbClr val="0000FF"/>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133600"/>
            <a:ext cx="2530475" cy="388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024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Sonarul</a:t>
            </a:r>
            <a:endParaRPr lang="en-US" dirty="0"/>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2420938"/>
            <a:ext cx="3890962" cy="30527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2420938"/>
            <a:ext cx="3840162" cy="3062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32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76400"/>
            <a:ext cx="7975600" cy="4876800"/>
          </a:xfrm>
        </p:spPr>
        <p:txBody>
          <a:bodyPr>
            <a:normAutofit fontScale="62500" lnSpcReduction="20000"/>
          </a:bodyPr>
          <a:lstStyle/>
          <a:p>
            <a:pPr>
              <a:buFont typeface="Wingdings" pitchFamily="2" charset="2"/>
              <a:buNone/>
            </a:pPr>
            <a:r>
              <a:rPr lang="ro-RO" b="1" dirty="0">
                <a:solidFill>
                  <a:srgbClr val="333399"/>
                </a:solidFill>
              </a:rPr>
              <a:t>Acustica este ramură a fizicii al cărei obiect îl constituie studiul producerii, propagării şi recepţionării undelor acustice, precum şi al efectelor produse în urma interacţiei acestora cu mediul pe care îl străbat.</a:t>
            </a:r>
            <a:endParaRPr lang="en-US" b="1" dirty="0">
              <a:solidFill>
                <a:srgbClr val="333399"/>
              </a:solidFill>
            </a:endParaRPr>
          </a:p>
          <a:p>
            <a:pPr algn="just">
              <a:buFont typeface="Wingdings" pitchFamily="2" charset="2"/>
              <a:buNone/>
            </a:pPr>
            <a:endParaRPr lang="en-US" b="1" dirty="0">
              <a:solidFill>
                <a:srgbClr val="333399"/>
              </a:solidFill>
            </a:endParaRPr>
          </a:p>
          <a:p>
            <a:pPr algn="just">
              <a:buFont typeface="Wingdings" pitchFamily="2" charset="2"/>
              <a:buNone/>
            </a:pPr>
            <a:r>
              <a:rPr lang="en-US" sz="4800" dirty="0"/>
              <a:t>            </a:t>
            </a:r>
          </a:p>
          <a:p>
            <a:pPr algn="just">
              <a:buFont typeface="Wingdings" pitchFamily="2" charset="2"/>
              <a:buNone/>
            </a:pPr>
            <a:r>
              <a:rPr lang="en-US" sz="4800" dirty="0"/>
              <a:t>     </a:t>
            </a:r>
            <a:endParaRPr lang="ro-RO" b="1" dirty="0">
              <a:solidFill>
                <a:srgbClr val="333399"/>
              </a:solidFill>
            </a:endParaRPr>
          </a:p>
          <a:p>
            <a:pPr algn="just">
              <a:buFont typeface="Wingdings" pitchFamily="2" charset="2"/>
              <a:buNone/>
            </a:pPr>
            <a:r>
              <a:rPr lang="en-US" b="1" dirty="0">
                <a:solidFill>
                  <a:srgbClr val="333399"/>
                </a:solidFill>
              </a:rPr>
              <a:t> </a:t>
            </a:r>
            <a:r>
              <a:rPr lang="ro-RO" b="1" dirty="0">
                <a:solidFill>
                  <a:srgbClr val="333399"/>
                </a:solidFill>
              </a:rPr>
              <a:t>    </a:t>
            </a:r>
            <a:r>
              <a:rPr lang="ro-RO" b="1" dirty="0">
                <a:solidFill>
                  <a:srgbClr val="FF00FF"/>
                </a:solidFill>
              </a:rPr>
              <a:t>„ o perturbaţie sau o variaţie care transferă energia progresiv de la un punct la altul şi care poate lua forma unei deformări elastice sau a unei variaţii de presiune, intensitate  a câmpului electric sau magnetic, potenţial electric sau temperatură”</a:t>
            </a:r>
            <a:endParaRPr lang="en-US" b="1" dirty="0">
              <a:solidFill>
                <a:srgbClr val="FF00FF"/>
              </a:solidFill>
            </a:endParaRPr>
          </a:p>
          <a:p>
            <a:pPr algn="just">
              <a:buFont typeface="Wingdings" pitchFamily="2" charset="2"/>
              <a:buNone/>
            </a:pPr>
            <a:endParaRPr lang="ro-RO" b="1" dirty="0">
              <a:solidFill>
                <a:srgbClr val="FF00FF"/>
              </a:solidFill>
            </a:endParaRPr>
          </a:p>
          <a:p>
            <a:pPr algn="just">
              <a:buFont typeface="Wingdings" pitchFamily="2" charset="2"/>
              <a:buNone/>
            </a:pPr>
            <a:r>
              <a:rPr lang="en-US" b="1" dirty="0">
                <a:solidFill>
                  <a:srgbClr val="333399"/>
                </a:solidFill>
              </a:rPr>
              <a:t>             </a:t>
            </a:r>
            <a:r>
              <a:rPr lang="ro-RO" b="1" dirty="0">
                <a:solidFill>
                  <a:srgbClr val="333399"/>
                </a:solidFill>
              </a:rPr>
              <a:t>Cea mai importantă parte a definiţiei este aceea că unda este o perturbaţie sau variaţie ce traversează un mediu. Mediul pe care îl străbate unda, local este pus în mişcare de oscilaţie, dar particulele mediului nu se deplasează odată cu unda.</a:t>
            </a:r>
            <a:endParaRPr lang="en-US" b="1" dirty="0">
              <a:solidFill>
                <a:srgbClr val="333399"/>
              </a:solidFill>
            </a:endParaRPr>
          </a:p>
          <a:p>
            <a:pPr>
              <a:buFont typeface="Wingdings" pitchFamily="2" charset="2"/>
              <a:buNone/>
            </a:pPr>
            <a:endParaRPr lang="en-US" b="1" dirty="0">
              <a:solidFill>
                <a:srgbClr val="3333CC"/>
              </a:solidFill>
            </a:endParaRPr>
          </a:p>
          <a:p>
            <a:pPr>
              <a:buFont typeface="Wingdings" pitchFamily="2" charset="2"/>
              <a:buNone/>
            </a:pPr>
            <a:r>
              <a:rPr lang="en-US" b="1" dirty="0">
                <a:solidFill>
                  <a:srgbClr val="3333CC"/>
                </a:solidFill>
              </a:rPr>
              <a:t>             </a:t>
            </a:r>
            <a:r>
              <a:rPr lang="ro-RO" b="1" dirty="0">
                <a:solidFill>
                  <a:srgbClr val="333399"/>
                </a:solidFill>
              </a:rPr>
              <a:t>Undele , după modul de propagare, se clasifică în</a:t>
            </a:r>
            <a:r>
              <a:rPr lang="en-US" b="1" dirty="0">
                <a:solidFill>
                  <a:srgbClr val="333399"/>
                </a:solidFill>
              </a:rPr>
              <a:t>:</a:t>
            </a:r>
          </a:p>
          <a:p>
            <a:r>
              <a:rPr lang="ro-RO" dirty="0">
                <a:solidFill>
                  <a:srgbClr val="333399"/>
                </a:solidFill>
              </a:rPr>
              <a:t> </a:t>
            </a:r>
            <a:r>
              <a:rPr lang="ro-RO" b="1" dirty="0">
                <a:solidFill>
                  <a:srgbClr val="333399"/>
                </a:solidFill>
              </a:rPr>
              <a:t>unde transversale </a:t>
            </a:r>
            <a:endParaRPr lang="en-US" b="1" dirty="0">
              <a:solidFill>
                <a:srgbClr val="333399"/>
              </a:solidFill>
            </a:endParaRPr>
          </a:p>
          <a:p>
            <a:r>
              <a:rPr lang="ro-RO" b="1" dirty="0">
                <a:solidFill>
                  <a:srgbClr val="333399"/>
                </a:solidFill>
              </a:rPr>
              <a:t> unde longitudinale</a:t>
            </a:r>
            <a:endParaRPr lang="en-US" dirty="0"/>
          </a:p>
        </p:txBody>
      </p:sp>
      <p:sp>
        <p:nvSpPr>
          <p:cNvPr id="3" name="Title 2"/>
          <p:cNvSpPr>
            <a:spLocks noGrp="1"/>
          </p:cNvSpPr>
          <p:nvPr>
            <p:ph type="title"/>
          </p:nvPr>
        </p:nvSpPr>
        <p:spPr/>
        <p:txBody>
          <a:bodyPr/>
          <a:lstStyle/>
          <a:p>
            <a:r>
              <a:rPr lang="ro-RO" dirty="0"/>
              <a:t>ACUSTICA</a:t>
            </a:r>
            <a:endParaRPr lang="en-US" dirty="0"/>
          </a:p>
        </p:txBody>
      </p:sp>
      <p:pic>
        <p:nvPicPr>
          <p:cNvPr id="4" name="Picture 6" descr="sound_wave1_203x1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133600"/>
            <a:ext cx="2665413" cy="1223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121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smtClean="0"/>
              <a:t>Aplicațiile </a:t>
            </a:r>
            <a:r>
              <a:rPr lang="ro-RO" dirty="0"/>
              <a:t>ultrasunetelor </a:t>
            </a:r>
            <a:r>
              <a:rPr lang="ro-RO" dirty="0" smtClean="0"/>
              <a:t>în medicină </a:t>
            </a:r>
            <a:endParaRPr lang="en-US" dirty="0"/>
          </a:p>
        </p:txBody>
      </p:sp>
      <p:sp>
        <p:nvSpPr>
          <p:cNvPr id="3" name="TextBox 2"/>
          <p:cNvSpPr txBox="1"/>
          <p:nvPr/>
        </p:nvSpPr>
        <p:spPr>
          <a:xfrm>
            <a:off x="914400" y="2286000"/>
            <a:ext cx="6248400" cy="3139321"/>
          </a:xfrm>
          <a:prstGeom prst="rect">
            <a:avLst/>
          </a:prstGeom>
          <a:noFill/>
        </p:spPr>
        <p:txBody>
          <a:bodyPr wrap="square" rtlCol="0">
            <a:spAutoFit/>
          </a:bodyPr>
          <a:lstStyle/>
          <a:p>
            <a:pPr marL="285750" indent="-285750">
              <a:buFont typeface="Arial" pitchFamily="34" charset="0"/>
              <a:buChar char="•"/>
            </a:pPr>
            <a:r>
              <a:rPr lang="ro-RO" dirty="0"/>
              <a:t>Fizioterapie prin tratamente cu ultrasunete</a:t>
            </a:r>
          </a:p>
          <a:p>
            <a:pPr marL="285750" indent="-285750">
              <a:buFont typeface="Arial" pitchFamily="34" charset="0"/>
              <a:buChar char="•"/>
            </a:pPr>
            <a:r>
              <a:rPr lang="ro-RO" dirty="0"/>
              <a:t>Estetica </a:t>
            </a:r>
            <a:r>
              <a:rPr lang="ro-RO" dirty="0" smtClean="0"/>
              <a:t>medicală (ultrasunetele </a:t>
            </a:r>
            <a:r>
              <a:rPr lang="ro-RO" dirty="0"/>
              <a:t>cu </a:t>
            </a:r>
            <a:r>
              <a:rPr lang="ro-RO" dirty="0" smtClean="0"/>
              <a:t>frecvența </a:t>
            </a:r>
            <a:r>
              <a:rPr lang="ro-RO" dirty="0"/>
              <a:t>de 1MHz permit tratarea unor </a:t>
            </a:r>
            <a:r>
              <a:rPr lang="ro-RO" dirty="0" smtClean="0"/>
              <a:t>degradări </a:t>
            </a:r>
            <a:r>
              <a:rPr lang="ro-RO" dirty="0"/>
              <a:t>ale pielii prin stimularea </a:t>
            </a:r>
            <a:r>
              <a:rPr lang="ro-RO" dirty="0" smtClean="0"/>
              <a:t>circulației </a:t>
            </a:r>
            <a:r>
              <a:rPr lang="ro-RO" dirty="0"/>
              <a:t>ș</a:t>
            </a:r>
            <a:r>
              <a:rPr lang="ro-RO" dirty="0" smtClean="0"/>
              <a:t>i </a:t>
            </a:r>
            <a:r>
              <a:rPr lang="ro-RO" dirty="0"/>
              <a:t>a metabolismelor celulare , </a:t>
            </a:r>
            <a:r>
              <a:rPr lang="ro-RO" dirty="0" smtClean="0"/>
              <a:t>creșterea secreției </a:t>
            </a:r>
            <a:r>
              <a:rPr lang="ro-RO" dirty="0"/>
              <a:t>de colagen </a:t>
            </a:r>
            <a:r>
              <a:rPr lang="ro-RO" dirty="0" smtClean="0"/>
              <a:t>și elastină a </a:t>
            </a:r>
            <a:r>
              <a:rPr lang="ro-RO" dirty="0"/>
              <a:t>pielii</a:t>
            </a:r>
          </a:p>
          <a:p>
            <a:pPr marL="285750" indent="-285750">
              <a:buFont typeface="Arial" pitchFamily="34" charset="0"/>
              <a:buChar char="•"/>
            </a:pPr>
            <a:r>
              <a:rPr lang="ro-RO" dirty="0"/>
              <a:t>Î</a:t>
            </a:r>
            <a:r>
              <a:rPr lang="ro-RO" dirty="0" smtClean="0"/>
              <a:t>n </a:t>
            </a:r>
            <a:r>
              <a:rPr lang="ro-RO" dirty="0"/>
              <a:t>oftalmologie, realizarea </a:t>
            </a:r>
            <a:r>
              <a:rPr lang="ro-RO" dirty="0" smtClean="0"/>
              <a:t>operației </a:t>
            </a:r>
            <a:r>
              <a:rPr lang="ro-RO" dirty="0"/>
              <a:t>de </a:t>
            </a:r>
            <a:r>
              <a:rPr lang="ro-RO" dirty="0" smtClean="0"/>
              <a:t>cataractă</a:t>
            </a:r>
            <a:endParaRPr lang="ro-RO" dirty="0"/>
          </a:p>
          <a:p>
            <a:pPr marL="285750" indent="-285750">
              <a:buFont typeface="Arial" pitchFamily="34" charset="0"/>
              <a:buChar char="•"/>
            </a:pPr>
            <a:r>
              <a:rPr lang="ro-RO" dirty="0"/>
              <a:t>Realizarea ecografiei medicale (</a:t>
            </a:r>
            <a:r>
              <a:rPr lang="ro-RO" dirty="0" smtClean="0"/>
              <a:t>frecvențele </a:t>
            </a:r>
            <a:r>
              <a:rPr lang="ro-RO" dirty="0"/>
              <a:t>utilizate depind de organele diagnosticate-pentru </a:t>
            </a:r>
            <a:r>
              <a:rPr lang="ro-RO" dirty="0" smtClean="0"/>
              <a:t>inimă </a:t>
            </a:r>
            <a:r>
              <a:rPr lang="ro-RO" dirty="0"/>
              <a:t>ș</a:t>
            </a:r>
            <a:r>
              <a:rPr lang="ro-RO" dirty="0" smtClean="0"/>
              <a:t>i </a:t>
            </a:r>
            <a:r>
              <a:rPr lang="ro-RO" dirty="0"/>
              <a:t>abdomen se folosesc </a:t>
            </a:r>
            <a:r>
              <a:rPr lang="ro-RO" dirty="0" smtClean="0"/>
              <a:t>frecvențe </a:t>
            </a:r>
            <a:r>
              <a:rPr lang="ro-RO" dirty="0"/>
              <a:t>î</a:t>
            </a:r>
            <a:r>
              <a:rPr lang="ro-RO" dirty="0" smtClean="0"/>
              <a:t>ntre </a:t>
            </a:r>
            <a:r>
              <a:rPr lang="ro-RO" dirty="0"/>
              <a:t>2 </a:t>
            </a:r>
            <a:r>
              <a:rPr lang="ro-RO" dirty="0" smtClean="0"/>
              <a:t>și </a:t>
            </a:r>
            <a:r>
              <a:rPr lang="ro-RO" dirty="0"/>
              <a:t>3 MHz, pentru organe mici </a:t>
            </a:r>
            <a:r>
              <a:rPr lang="ro-RO" dirty="0" smtClean="0"/>
              <a:t>și </a:t>
            </a:r>
            <a:r>
              <a:rPr lang="ro-RO" dirty="0"/>
              <a:t>pediatrie 6 MHz iar pentru oftalmologie î</a:t>
            </a:r>
            <a:r>
              <a:rPr lang="ro-RO" dirty="0" smtClean="0"/>
              <a:t>ntre </a:t>
            </a:r>
            <a:r>
              <a:rPr lang="ro-RO" dirty="0"/>
              <a:t>8 si 15 MHz</a:t>
            </a:r>
          </a:p>
          <a:p>
            <a:pPr marL="285750" indent="-285750">
              <a:buFont typeface="Arial" pitchFamily="34" charset="0"/>
              <a:buChar char="•"/>
            </a:pPr>
            <a:endParaRPr lang="en-US" dirty="0"/>
          </a:p>
        </p:txBody>
      </p:sp>
    </p:spTree>
    <p:extLst>
      <p:ext uri="{BB962C8B-B14F-4D97-AF65-F5344CB8AC3E}">
        <p14:creationId xmlns:p14="http://schemas.microsoft.com/office/powerpoint/2010/main" val="127309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Infrasunete</a:t>
            </a:r>
            <a:endParaRPr lang="en-US" dirty="0"/>
          </a:p>
        </p:txBody>
      </p:sp>
      <p:pic>
        <p:nvPicPr>
          <p:cNvPr id="3" name="Content Placeholder 10" descr="krakata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33400" y="1447800"/>
            <a:ext cx="4038600" cy="2355850"/>
          </a:xfrm>
          <a:prstGeom prst="rect">
            <a:avLst/>
          </a:prstGeom>
        </p:spPr>
      </p:pic>
      <p:pic>
        <p:nvPicPr>
          <p:cNvPr id="4" name="Picture 11" descr="155k98mn8.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479" y="3886200"/>
            <a:ext cx="4158521" cy="255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538272" y="1483205"/>
            <a:ext cx="4572000" cy="5078313"/>
          </a:xfrm>
          <a:prstGeom prst="rect">
            <a:avLst/>
          </a:prstGeom>
        </p:spPr>
        <p:txBody>
          <a:bodyPr>
            <a:spAutoFit/>
          </a:bodyPr>
          <a:lstStyle/>
          <a:p>
            <a:pPr>
              <a:buClr>
                <a:srgbClr val="FF0000"/>
              </a:buClr>
              <a:buSzPct val="90000"/>
              <a:buFont typeface="Century Gothic" pitchFamily="34" charset="0"/>
              <a:buChar char="♪"/>
            </a:pPr>
            <a:r>
              <a:rPr lang="fr-FR" b="1" dirty="0"/>
              <a:t> </a:t>
            </a:r>
            <a:r>
              <a:rPr lang="fr-FR" b="1" dirty="0" err="1"/>
              <a:t>Infrasunetele</a:t>
            </a:r>
            <a:r>
              <a:rPr lang="fr-FR" b="1" dirty="0"/>
              <a:t> </a:t>
            </a:r>
            <a:r>
              <a:rPr lang="fr-FR" b="1" dirty="0" err="1"/>
              <a:t>sunt</a:t>
            </a:r>
            <a:r>
              <a:rPr lang="fr-FR" b="1" dirty="0"/>
              <a:t> </a:t>
            </a:r>
            <a:r>
              <a:rPr lang="fr-FR" b="1" dirty="0" err="1"/>
              <a:t>sunetele</a:t>
            </a:r>
            <a:r>
              <a:rPr lang="fr-FR" b="1" dirty="0"/>
              <a:t> </a:t>
            </a:r>
            <a:r>
              <a:rPr lang="fr-FR" b="1" dirty="0" err="1"/>
              <a:t>cu</a:t>
            </a:r>
            <a:r>
              <a:rPr lang="fr-FR" b="1" dirty="0"/>
              <a:t> </a:t>
            </a:r>
            <a:r>
              <a:rPr lang="fr-FR" b="1" dirty="0" err="1"/>
              <a:t>frecvena</a:t>
            </a:r>
            <a:r>
              <a:rPr lang="fr-FR" b="1" dirty="0"/>
              <a:t> </a:t>
            </a:r>
            <a:r>
              <a:rPr lang="fr-FR" b="1" dirty="0" err="1"/>
              <a:t>cuprinsa</a:t>
            </a:r>
            <a:r>
              <a:rPr lang="fr-FR" b="1" dirty="0"/>
              <a:t> </a:t>
            </a:r>
            <a:r>
              <a:rPr lang="fr-FR" b="1" dirty="0" err="1"/>
              <a:t>între</a:t>
            </a:r>
            <a:r>
              <a:rPr lang="fr-FR" b="1" dirty="0"/>
              <a:t> 0,001Hz si 20Hz si nu pot fi </a:t>
            </a:r>
            <a:r>
              <a:rPr lang="fr-FR" b="1" dirty="0" err="1"/>
              <a:t>auzite</a:t>
            </a:r>
            <a:r>
              <a:rPr lang="fr-FR" b="1" dirty="0"/>
              <a:t> de </a:t>
            </a:r>
            <a:r>
              <a:rPr lang="fr-FR" b="1" dirty="0" err="1"/>
              <a:t>urechea</a:t>
            </a:r>
            <a:r>
              <a:rPr lang="fr-FR" b="1" dirty="0"/>
              <a:t> </a:t>
            </a:r>
            <a:r>
              <a:rPr lang="fr-FR" b="1" dirty="0" err="1"/>
              <a:t>umana</a:t>
            </a:r>
            <a:r>
              <a:rPr lang="fr-FR" b="1" dirty="0"/>
              <a:t>. </a:t>
            </a:r>
            <a:r>
              <a:rPr lang="fr-FR" b="1" dirty="0" err="1"/>
              <a:t>Stiinta</a:t>
            </a:r>
            <a:r>
              <a:rPr lang="fr-FR" b="1" dirty="0"/>
              <a:t> care se </a:t>
            </a:r>
            <a:r>
              <a:rPr lang="fr-FR" b="1" dirty="0" err="1"/>
              <a:t>ocupa</a:t>
            </a:r>
            <a:r>
              <a:rPr lang="fr-FR" b="1" dirty="0"/>
              <a:t> </a:t>
            </a:r>
            <a:r>
              <a:rPr lang="fr-FR" b="1" dirty="0" err="1"/>
              <a:t>cu</a:t>
            </a:r>
            <a:r>
              <a:rPr lang="fr-FR" b="1" dirty="0"/>
              <a:t> </a:t>
            </a:r>
            <a:r>
              <a:rPr lang="fr-FR" b="1" dirty="0" err="1"/>
              <a:t>studiul</a:t>
            </a:r>
            <a:r>
              <a:rPr lang="fr-FR" b="1" dirty="0"/>
              <a:t> </a:t>
            </a:r>
            <a:r>
              <a:rPr lang="fr-FR" b="1" dirty="0" err="1"/>
              <a:t>infrasunetelor</a:t>
            </a:r>
            <a:r>
              <a:rPr lang="fr-FR" b="1" dirty="0"/>
              <a:t> se </a:t>
            </a:r>
            <a:r>
              <a:rPr lang="fr-FR" b="1" dirty="0" err="1"/>
              <a:t>numeste</a:t>
            </a:r>
            <a:r>
              <a:rPr lang="fr-FR" b="1" dirty="0"/>
              <a:t> </a:t>
            </a:r>
            <a:r>
              <a:rPr lang="fr-FR" b="1" dirty="0" err="1"/>
              <a:t>infrasonica</a:t>
            </a:r>
            <a:r>
              <a:rPr lang="fr-FR" b="1" dirty="0"/>
              <a:t>. </a:t>
            </a:r>
            <a:r>
              <a:rPr lang="fr-FR" b="1" dirty="0" err="1"/>
              <a:t>Infrasunetele</a:t>
            </a:r>
            <a:r>
              <a:rPr lang="fr-FR" b="1" dirty="0"/>
              <a:t> </a:t>
            </a:r>
            <a:r>
              <a:rPr lang="fr-FR" b="1" dirty="0" err="1"/>
              <a:t>sunt</a:t>
            </a:r>
            <a:r>
              <a:rPr lang="fr-FR" b="1" dirty="0"/>
              <a:t> </a:t>
            </a:r>
            <a:r>
              <a:rPr lang="fr-FR" b="1" dirty="0" err="1"/>
              <a:t>caracterizate</a:t>
            </a:r>
            <a:r>
              <a:rPr lang="fr-FR" b="1" dirty="0"/>
              <a:t> de </a:t>
            </a:r>
            <a:r>
              <a:rPr lang="fr-FR" b="1" dirty="0" err="1"/>
              <a:t>capacitatea</a:t>
            </a:r>
            <a:r>
              <a:rPr lang="fr-FR" b="1" dirty="0"/>
              <a:t> </a:t>
            </a:r>
            <a:r>
              <a:rPr lang="fr-FR" b="1" dirty="0" err="1"/>
              <a:t>acestora</a:t>
            </a:r>
            <a:r>
              <a:rPr lang="fr-FR" b="1" dirty="0"/>
              <a:t> de a </a:t>
            </a:r>
            <a:r>
              <a:rPr lang="fr-FR" b="1" dirty="0" err="1"/>
              <a:t>acoperi</a:t>
            </a:r>
            <a:r>
              <a:rPr lang="fr-FR" b="1" dirty="0"/>
              <a:t> distante mari si de a </a:t>
            </a:r>
            <a:r>
              <a:rPr lang="fr-FR" b="1" dirty="0" err="1"/>
              <a:t>ocoli</a:t>
            </a:r>
            <a:r>
              <a:rPr lang="fr-FR" b="1" dirty="0"/>
              <a:t> </a:t>
            </a:r>
            <a:r>
              <a:rPr lang="fr-FR" b="1" dirty="0" err="1"/>
              <a:t>obstacole</a:t>
            </a:r>
            <a:r>
              <a:rPr lang="fr-FR" b="1" dirty="0"/>
              <a:t> </a:t>
            </a:r>
            <a:r>
              <a:rPr lang="fr-FR" b="1" dirty="0" err="1"/>
              <a:t>fara</a:t>
            </a:r>
            <a:r>
              <a:rPr lang="fr-FR" b="1" dirty="0"/>
              <a:t> </a:t>
            </a:r>
            <a:r>
              <a:rPr lang="fr-FR" b="1" dirty="0" err="1"/>
              <a:t>multa</a:t>
            </a:r>
            <a:r>
              <a:rPr lang="fr-FR" b="1" dirty="0"/>
              <a:t> </a:t>
            </a:r>
            <a:r>
              <a:rPr lang="fr-FR" b="1" dirty="0" err="1"/>
              <a:t>disipatie</a:t>
            </a:r>
            <a:r>
              <a:rPr lang="fr-FR" b="1" dirty="0"/>
              <a:t>. </a:t>
            </a:r>
            <a:r>
              <a:rPr lang="fr-FR" b="1" dirty="0" err="1"/>
              <a:t>Acestea</a:t>
            </a:r>
            <a:r>
              <a:rPr lang="fr-FR" b="1" dirty="0"/>
              <a:t> </a:t>
            </a:r>
            <a:r>
              <a:rPr lang="fr-FR" b="1" dirty="0" err="1"/>
              <a:t>sunt</a:t>
            </a:r>
            <a:r>
              <a:rPr lang="fr-FR" b="1" dirty="0"/>
              <a:t> </a:t>
            </a:r>
            <a:r>
              <a:rPr lang="fr-FR" b="1" dirty="0" err="1"/>
              <a:t>utilizate</a:t>
            </a:r>
            <a:r>
              <a:rPr lang="fr-FR" b="1" dirty="0"/>
              <a:t> </a:t>
            </a:r>
            <a:r>
              <a:rPr lang="fr-FR" b="1" dirty="0" err="1"/>
              <a:t>în</a:t>
            </a:r>
            <a:r>
              <a:rPr lang="fr-FR" b="1" dirty="0"/>
              <a:t> </a:t>
            </a:r>
            <a:r>
              <a:rPr lang="fr-FR" b="1" dirty="0" err="1"/>
              <a:t>special</a:t>
            </a:r>
            <a:r>
              <a:rPr lang="fr-FR" b="1" dirty="0"/>
              <a:t> </a:t>
            </a:r>
            <a:r>
              <a:rPr lang="fr-FR" b="1" dirty="0" err="1"/>
              <a:t>în</a:t>
            </a:r>
            <a:r>
              <a:rPr lang="fr-FR" b="1" dirty="0"/>
              <a:t> </a:t>
            </a:r>
            <a:r>
              <a:rPr lang="fr-FR" b="1" dirty="0" err="1"/>
              <a:t>seismologie</a:t>
            </a:r>
            <a:r>
              <a:rPr lang="fr-FR" b="1" dirty="0"/>
              <a:t> la </a:t>
            </a:r>
            <a:r>
              <a:rPr lang="fr-FR" b="1" dirty="0" err="1"/>
              <a:t>studiul</a:t>
            </a:r>
            <a:r>
              <a:rPr lang="fr-FR" b="1" dirty="0"/>
              <a:t> </a:t>
            </a:r>
            <a:r>
              <a:rPr lang="fr-FR" b="1" dirty="0" err="1"/>
              <a:t>cutremurelor</a:t>
            </a:r>
            <a:r>
              <a:rPr lang="fr-FR" b="1" dirty="0"/>
              <a:t>.</a:t>
            </a:r>
            <a:endParaRPr lang="en-US" b="1" dirty="0"/>
          </a:p>
          <a:p>
            <a:pPr>
              <a:buClr>
                <a:srgbClr val="FF0000"/>
              </a:buClr>
              <a:buSzPct val="90000"/>
              <a:buFont typeface="Century Gothic" pitchFamily="34" charset="0"/>
              <a:buChar char="♪"/>
            </a:pPr>
            <a:r>
              <a:rPr lang="en-US" b="1" dirty="0"/>
              <a:t>  </a:t>
            </a:r>
            <a:r>
              <a:rPr lang="fr-FR" b="1" dirty="0"/>
              <a:t>Prima </a:t>
            </a:r>
            <a:r>
              <a:rPr lang="fr-FR" b="1" dirty="0" err="1"/>
              <a:t>observare</a:t>
            </a:r>
            <a:r>
              <a:rPr lang="fr-FR" b="1" dirty="0"/>
              <a:t> a </a:t>
            </a:r>
            <a:r>
              <a:rPr lang="fr-FR" b="1" dirty="0" err="1"/>
              <a:t>infrasun</a:t>
            </a:r>
            <a:r>
              <a:rPr lang="ro-RO" b="1" dirty="0"/>
              <a:t>e</a:t>
            </a:r>
            <a:r>
              <a:rPr lang="fr-FR" b="1" dirty="0" err="1"/>
              <a:t>telor</a:t>
            </a:r>
            <a:r>
              <a:rPr lang="fr-FR" b="1" dirty="0"/>
              <a:t> </a:t>
            </a:r>
            <a:r>
              <a:rPr lang="fr-FR" b="1" dirty="0" err="1"/>
              <a:t>produse</a:t>
            </a:r>
            <a:r>
              <a:rPr lang="fr-FR" b="1" dirty="0"/>
              <a:t> </a:t>
            </a:r>
            <a:r>
              <a:rPr lang="fr-FR" b="1" dirty="0" err="1"/>
              <a:t>în</a:t>
            </a:r>
            <a:r>
              <a:rPr lang="fr-FR" b="1" dirty="0"/>
              <a:t> </a:t>
            </a:r>
            <a:r>
              <a:rPr lang="fr-FR" b="1" dirty="0" err="1"/>
              <a:t>mod</a:t>
            </a:r>
            <a:r>
              <a:rPr lang="fr-FR" b="1" dirty="0"/>
              <a:t> </a:t>
            </a:r>
            <a:r>
              <a:rPr lang="fr-FR" b="1" dirty="0" err="1"/>
              <a:t>natural</a:t>
            </a:r>
            <a:r>
              <a:rPr lang="fr-FR" b="1" dirty="0"/>
              <a:t> a </a:t>
            </a:r>
            <a:r>
              <a:rPr lang="fr-FR" b="1" dirty="0" err="1"/>
              <a:t>fost</a:t>
            </a:r>
            <a:r>
              <a:rPr lang="fr-FR" b="1" dirty="0"/>
              <a:t> dupa </a:t>
            </a:r>
            <a:r>
              <a:rPr lang="fr-FR" b="1" dirty="0" err="1"/>
              <a:t>eruptia</a:t>
            </a:r>
            <a:r>
              <a:rPr lang="fr-FR" b="1" dirty="0"/>
              <a:t> </a:t>
            </a:r>
            <a:r>
              <a:rPr lang="fr-FR" b="1" dirty="0" err="1"/>
              <a:t>vulcanului</a:t>
            </a:r>
            <a:r>
              <a:rPr lang="fr-FR" b="1" dirty="0"/>
              <a:t> Krakatoa </a:t>
            </a:r>
            <a:r>
              <a:rPr lang="fr-FR" b="1" dirty="0" err="1"/>
              <a:t>în</a:t>
            </a:r>
            <a:r>
              <a:rPr lang="fr-FR" b="1" dirty="0"/>
              <a:t> 1883 </a:t>
            </a:r>
            <a:r>
              <a:rPr lang="fr-FR" b="1" dirty="0" err="1"/>
              <a:t>când</a:t>
            </a:r>
            <a:r>
              <a:rPr lang="fr-FR" b="1" dirty="0"/>
              <a:t> </a:t>
            </a:r>
            <a:r>
              <a:rPr lang="fr-FR" b="1" dirty="0" err="1"/>
              <a:t>valuri</a:t>
            </a:r>
            <a:r>
              <a:rPr lang="fr-FR" b="1" dirty="0"/>
              <a:t> </a:t>
            </a:r>
            <a:r>
              <a:rPr lang="fr-FR" b="1" dirty="0" err="1"/>
              <a:t>acustice</a:t>
            </a:r>
            <a:r>
              <a:rPr lang="fr-FR" b="1" dirty="0"/>
              <a:t> </a:t>
            </a:r>
            <a:r>
              <a:rPr lang="fr-FR" b="1" dirty="0" err="1"/>
              <a:t>consecutive</a:t>
            </a:r>
            <a:r>
              <a:rPr lang="fr-FR" b="1" dirty="0"/>
              <a:t> au </a:t>
            </a:r>
            <a:r>
              <a:rPr lang="fr-FR" b="1" dirty="0" err="1"/>
              <a:t>înconjurat</a:t>
            </a:r>
            <a:r>
              <a:rPr lang="fr-FR" b="1" dirty="0"/>
              <a:t> </a:t>
            </a:r>
            <a:r>
              <a:rPr lang="fr-FR" b="1" dirty="0" err="1"/>
              <a:t>Pamântul</a:t>
            </a:r>
            <a:r>
              <a:rPr lang="fr-FR" b="1" dirty="0"/>
              <a:t> de </a:t>
            </a:r>
            <a:r>
              <a:rPr lang="fr-FR" b="1" dirty="0" err="1"/>
              <a:t>aproape</a:t>
            </a:r>
            <a:r>
              <a:rPr lang="fr-FR" b="1" dirty="0"/>
              <a:t> 7 </a:t>
            </a:r>
            <a:r>
              <a:rPr lang="fr-FR" b="1" dirty="0" err="1"/>
              <a:t>ori</a:t>
            </a:r>
            <a:r>
              <a:rPr lang="fr-FR" b="1" dirty="0"/>
              <a:t>.</a:t>
            </a:r>
          </a:p>
          <a:p>
            <a:pPr>
              <a:buClr>
                <a:srgbClr val="FF0000"/>
              </a:buClr>
              <a:buSzPct val="90000"/>
              <a:buFont typeface="Century Gothic" pitchFamily="34" charset="0"/>
              <a:buChar char="♪"/>
            </a:pPr>
            <a:r>
              <a:rPr lang="fr-FR" b="1" dirty="0"/>
              <a:t>  </a:t>
            </a:r>
            <a:r>
              <a:rPr lang="fr-FR" b="1" dirty="0" err="1"/>
              <a:t>Infrasunetele</a:t>
            </a:r>
            <a:r>
              <a:rPr lang="fr-FR" b="1" dirty="0"/>
              <a:t> au </a:t>
            </a:r>
            <a:r>
              <a:rPr lang="fr-FR" b="1" dirty="0" err="1"/>
              <a:t>fost</a:t>
            </a:r>
            <a:r>
              <a:rPr lang="fr-FR" b="1" dirty="0"/>
              <a:t> </a:t>
            </a:r>
            <a:r>
              <a:rPr lang="fr-FR" b="1" dirty="0" err="1"/>
              <a:t>utilizate</a:t>
            </a:r>
            <a:r>
              <a:rPr lang="fr-FR" b="1" dirty="0"/>
              <a:t> de </a:t>
            </a:r>
            <a:r>
              <a:rPr lang="fr-FR" b="1" dirty="0" err="1"/>
              <a:t>armata</a:t>
            </a:r>
            <a:r>
              <a:rPr lang="fr-FR" b="1" dirty="0"/>
              <a:t> SUA </a:t>
            </a:r>
            <a:r>
              <a:rPr lang="fr-FR" b="1" dirty="0" err="1"/>
              <a:t>în</a:t>
            </a:r>
            <a:r>
              <a:rPr lang="fr-FR" b="1" dirty="0"/>
              <a:t> </a:t>
            </a:r>
            <a:r>
              <a:rPr lang="fr-FR" b="1" dirty="0" err="1"/>
              <a:t>Primul</a:t>
            </a:r>
            <a:r>
              <a:rPr lang="fr-FR" b="1" dirty="0"/>
              <a:t> </a:t>
            </a:r>
            <a:r>
              <a:rPr lang="fr-FR" b="1" dirty="0" err="1"/>
              <a:t>Razboi</a:t>
            </a:r>
            <a:r>
              <a:rPr lang="fr-FR" b="1" dirty="0"/>
              <a:t> Mondial </a:t>
            </a:r>
            <a:r>
              <a:rPr lang="fr-FR" b="1" dirty="0" err="1"/>
              <a:t>pentru</a:t>
            </a:r>
            <a:r>
              <a:rPr lang="fr-FR" b="1" dirty="0"/>
              <a:t> a </a:t>
            </a:r>
            <a:r>
              <a:rPr lang="fr-FR" b="1" dirty="0" err="1"/>
              <a:t>localiza</a:t>
            </a:r>
            <a:r>
              <a:rPr lang="fr-FR" b="1" dirty="0"/>
              <a:t> </a:t>
            </a:r>
            <a:r>
              <a:rPr lang="fr-FR" b="1" dirty="0" err="1"/>
              <a:t>artileria</a:t>
            </a:r>
            <a:r>
              <a:rPr lang="fr-FR" b="1" dirty="0"/>
              <a:t>; </a:t>
            </a:r>
            <a:r>
              <a:rPr lang="fr-FR" b="1" dirty="0" err="1"/>
              <a:t>frecventa</a:t>
            </a:r>
            <a:r>
              <a:rPr lang="fr-FR" b="1" dirty="0"/>
              <a:t> </a:t>
            </a:r>
            <a:r>
              <a:rPr lang="fr-FR" b="1" dirty="0" err="1"/>
              <a:t>tunurilor</a:t>
            </a:r>
            <a:r>
              <a:rPr lang="fr-FR" b="1" dirty="0"/>
              <a:t> </a:t>
            </a:r>
            <a:r>
              <a:rPr lang="fr-FR" b="1" dirty="0" err="1"/>
              <a:t>era</a:t>
            </a:r>
            <a:r>
              <a:rPr lang="fr-FR" b="1" dirty="0"/>
              <a:t> </a:t>
            </a:r>
            <a:r>
              <a:rPr lang="fr-FR" b="1" dirty="0" err="1"/>
              <a:t>diferita</a:t>
            </a:r>
            <a:r>
              <a:rPr lang="fr-FR" b="1" dirty="0"/>
              <a:t> de </a:t>
            </a:r>
            <a:r>
              <a:rPr lang="fr-FR" b="1" dirty="0" err="1"/>
              <a:t>frecventa</a:t>
            </a:r>
            <a:r>
              <a:rPr lang="fr-FR" b="1" dirty="0"/>
              <a:t> </a:t>
            </a:r>
            <a:r>
              <a:rPr lang="fr-FR" b="1" dirty="0" err="1"/>
              <a:t>exploziilor</a:t>
            </a:r>
            <a:r>
              <a:rPr lang="fr-FR" b="1" dirty="0"/>
              <a:t>.</a:t>
            </a:r>
            <a:endParaRPr lang="en-US" dirty="0"/>
          </a:p>
        </p:txBody>
      </p:sp>
    </p:spTree>
    <p:extLst>
      <p:ext uri="{BB962C8B-B14F-4D97-AF65-F5344CB8AC3E}">
        <p14:creationId xmlns:p14="http://schemas.microsoft.com/office/powerpoint/2010/main" val="3883210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Reactia animalelor la infrasunete</a:t>
            </a:r>
            <a:endParaRPr lang="en-US" dirty="0"/>
          </a:p>
        </p:txBody>
      </p:sp>
      <p:pic>
        <p:nvPicPr>
          <p:cNvPr id="3" name="Content Placeholder 4" descr="elefanti-con-elefantino.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648200" y="1905000"/>
            <a:ext cx="4343400" cy="4267200"/>
          </a:xfrm>
          <a:prstGeom prst="rect">
            <a:avLst/>
          </a:prstGeom>
        </p:spPr>
      </p:pic>
      <p:sp>
        <p:nvSpPr>
          <p:cNvPr id="4" name="Rectangle 3"/>
          <p:cNvSpPr/>
          <p:nvPr/>
        </p:nvSpPr>
        <p:spPr>
          <a:xfrm>
            <a:off x="381000" y="1905000"/>
            <a:ext cx="4267200" cy="2893100"/>
          </a:xfrm>
          <a:prstGeom prst="rect">
            <a:avLst/>
          </a:prstGeom>
        </p:spPr>
        <p:txBody>
          <a:bodyPr wrap="square">
            <a:spAutoFit/>
          </a:bodyPr>
          <a:lstStyle/>
          <a:p>
            <a:pPr>
              <a:buFont typeface="Century Gothic" pitchFamily="34" charset="0"/>
              <a:buChar char="♪"/>
              <a:defRPr/>
            </a:pPr>
            <a:r>
              <a:rPr lang="fr-FR" b="1" dirty="0"/>
              <a:t>Este </a:t>
            </a:r>
            <a:r>
              <a:rPr lang="fr-FR" b="1" dirty="0" err="1"/>
              <a:t>cunoscut</a:t>
            </a:r>
            <a:r>
              <a:rPr lang="fr-FR" b="1" dirty="0"/>
              <a:t> </a:t>
            </a:r>
            <a:r>
              <a:rPr lang="fr-FR" b="1" dirty="0" err="1"/>
              <a:t>faptul</a:t>
            </a:r>
            <a:r>
              <a:rPr lang="fr-FR" b="1" dirty="0"/>
              <a:t> ca </a:t>
            </a:r>
            <a:r>
              <a:rPr lang="fr-FR" b="1" dirty="0" err="1"/>
              <a:t>animalele</a:t>
            </a:r>
            <a:r>
              <a:rPr lang="fr-FR" b="1" dirty="0"/>
              <a:t> pot </a:t>
            </a:r>
            <a:r>
              <a:rPr lang="fr-FR" b="1" dirty="0" err="1"/>
              <a:t>percepe</a:t>
            </a:r>
            <a:r>
              <a:rPr lang="fr-FR" b="1" dirty="0"/>
              <a:t> </a:t>
            </a:r>
            <a:r>
              <a:rPr lang="fr-FR" b="1" dirty="0" err="1"/>
              <a:t>infrasuntele</a:t>
            </a:r>
            <a:r>
              <a:rPr lang="fr-FR" b="1" dirty="0"/>
              <a:t> care circula </a:t>
            </a:r>
            <a:r>
              <a:rPr lang="fr-FR" b="1" dirty="0" err="1"/>
              <a:t>prin</a:t>
            </a:r>
            <a:r>
              <a:rPr lang="fr-FR" b="1" dirty="0"/>
              <a:t> </a:t>
            </a:r>
            <a:r>
              <a:rPr lang="fr-FR" b="1" dirty="0" err="1"/>
              <a:t>pamânt</a:t>
            </a:r>
            <a:r>
              <a:rPr lang="fr-FR" b="1" dirty="0"/>
              <a:t> si pot servi ca un </a:t>
            </a:r>
            <a:r>
              <a:rPr lang="fr-FR" b="1" dirty="0" err="1"/>
              <a:t>semnal</a:t>
            </a:r>
            <a:r>
              <a:rPr lang="fr-FR" b="1" dirty="0"/>
              <a:t> de </a:t>
            </a:r>
            <a:r>
              <a:rPr lang="fr-FR" b="1" dirty="0" err="1"/>
              <a:t>avertizare</a:t>
            </a:r>
            <a:r>
              <a:rPr lang="fr-FR" b="1" dirty="0"/>
              <a:t>. Un </a:t>
            </a:r>
            <a:r>
              <a:rPr lang="fr-FR" b="1" dirty="0" err="1"/>
              <a:t>exemplu</a:t>
            </a:r>
            <a:r>
              <a:rPr lang="fr-FR" b="1" dirty="0"/>
              <a:t> </a:t>
            </a:r>
            <a:r>
              <a:rPr lang="fr-FR" b="1" dirty="0" err="1"/>
              <a:t>recent</a:t>
            </a:r>
            <a:r>
              <a:rPr lang="fr-FR" b="1" dirty="0"/>
              <a:t> este </a:t>
            </a:r>
            <a:r>
              <a:rPr lang="fr-FR" b="1" dirty="0" err="1"/>
              <a:t>tsunamiul</a:t>
            </a:r>
            <a:r>
              <a:rPr lang="fr-FR" b="1" dirty="0"/>
              <a:t> </a:t>
            </a:r>
            <a:r>
              <a:rPr lang="fr-FR" b="1" dirty="0" err="1"/>
              <a:t>din</a:t>
            </a:r>
            <a:r>
              <a:rPr lang="fr-FR" b="1" dirty="0"/>
              <a:t> 2004 </a:t>
            </a:r>
            <a:r>
              <a:rPr lang="fr-FR" b="1" dirty="0" err="1"/>
              <a:t>din</a:t>
            </a:r>
            <a:r>
              <a:rPr lang="fr-FR" b="1" dirty="0"/>
              <a:t> </a:t>
            </a:r>
            <a:r>
              <a:rPr lang="fr-FR" b="1" dirty="0" err="1"/>
              <a:t>Asia</a:t>
            </a:r>
            <a:r>
              <a:rPr lang="fr-FR" b="1" dirty="0"/>
              <a:t>. </a:t>
            </a:r>
            <a:r>
              <a:rPr lang="fr-FR" b="1" dirty="0" err="1"/>
              <a:t>Animalele</a:t>
            </a:r>
            <a:r>
              <a:rPr lang="fr-FR" b="1" dirty="0"/>
              <a:t> au </a:t>
            </a:r>
            <a:r>
              <a:rPr lang="fr-FR" b="1" dirty="0" err="1"/>
              <a:t>fost</a:t>
            </a:r>
            <a:r>
              <a:rPr lang="fr-FR" b="1" dirty="0"/>
              <a:t> </a:t>
            </a:r>
            <a:r>
              <a:rPr lang="fr-FR" b="1" dirty="0" err="1"/>
              <a:t>observate</a:t>
            </a:r>
            <a:r>
              <a:rPr lang="fr-FR" b="1" dirty="0"/>
              <a:t> </a:t>
            </a:r>
            <a:r>
              <a:rPr lang="fr-FR" b="1" dirty="0" err="1"/>
              <a:t>fugind</a:t>
            </a:r>
            <a:r>
              <a:rPr lang="fr-FR" b="1" dirty="0"/>
              <a:t> </a:t>
            </a:r>
            <a:r>
              <a:rPr lang="fr-FR" b="1" dirty="0" err="1"/>
              <a:t>cu</a:t>
            </a:r>
            <a:r>
              <a:rPr lang="fr-FR" b="1" dirty="0"/>
              <a:t> </a:t>
            </a:r>
            <a:r>
              <a:rPr lang="fr-FR" b="1" dirty="0" err="1"/>
              <a:t>mult</a:t>
            </a:r>
            <a:r>
              <a:rPr lang="fr-FR" b="1" dirty="0"/>
              <a:t> </a:t>
            </a:r>
            <a:r>
              <a:rPr lang="fr-FR" b="1" dirty="0" err="1"/>
              <a:t>înainte</a:t>
            </a:r>
            <a:r>
              <a:rPr lang="fr-FR" b="1" dirty="0"/>
              <a:t> ca </a:t>
            </a:r>
            <a:r>
              <a:rPr lang="fr-FR" b="1" dirty="0" err="1"/>
              <a:t>tsunamiul</a:t>
            </a:r>
            <a:r>
              <a:rPr lang="fr-FR" b="1" dirty="0"/>
              <a:t> sa </a:t>
            </a:r>
            <a:r>
              <a:rPr lang="fr-FR" b="1" dirty="0" err="1"/>
              <a:t>ajunga</a:t>
            </a:r>
            <a:r>
              <a:rPr lang="fr-FR" b="1" dirty="0"/>
              <a:t> </a:t>
            </a:r>
            <a:r>
              <a:rPr lang="fr-FR" b="1" dirty="0" err="1"/>
              <a:t>pe</a:t>
            </a:r>
            <a:r>
              <a:rPr lang="fr-FR" b="1" dirty="0"/>
              <a:t> </a:t>
            </a:r>
            <a:r>
              <a:rPr lang="fr-FR" b="1" dirty="0" err="1"/>
              <a:t>coasta</a:t>
            </a:r>
            <a:r>
              <a:rPr lang="fr-FR" b="1" dirty="0"/>
              <a:t> </a:t>
            </a:r>
            <a:r>
              <a:rPr lang="fr-FR" b="1" dirty="0" err="1"/>
              <a:t>Asiei</a:t>
            </a:r>
            <a:r>
              <a:rPr lang="fr-FR" b="1" dirty="0"/>
              <a:t>, </a:t>
            </a:r>
            <a:r>
              <a:rPr lang="fr-FR" b="1" dirty="0" err="1"/>
              <a:t>Elefantii</a:t>
            </a:r>
            <a:r>
              <a:rPr lang="fr-FR" b="1" dirty="0"/>
              <a:t> </a:t>
            </a:r>
            <a:r>
              <a:rPr lang="fr-FR" b="1" dirty="0" err="1"/>
              <a:t>sunt</a:t>
            </a:r>
            <a:r>
              <a:rPr lang="fr-FR" b="1" dirty="0"/>
              <a:t> </a:t>
            </a:r>
            <a:r>
              <a:rPr lang="fr-FR" b="1" dirty="0" err="1"/>
              <a:t>cunoscuti</a:t>
            </a:r>
            <a:r>
              <a:rPr lang="fr-FR" b="1" dirty="0"/>
              <a:t> </a:t>
            </a:r>
            <a:r>
              <a:rPr lang="fr-FR" b="1" dirty="0" err="1"/>
              <a:t>pentru</a:t>
            </a:r>
            <a:r>
              <a:rPr lang="fr-FR" b="1" dirty="0"/>
              <a:t> </a:t>
            </a:r>
            <a:r>
              <a:rPr lang="fr-FR" b="1" dirty="0" err="1"/>
              <a:t>capacitatea</a:t>
            </a:r>
            <a:r>
              <a:rPr lang="fr-FR" b="1" dirty="0"/>
              <a:t> </a:t>
            </a:r>
            <a:r>
              <a:rPr lang="fr-FR" b="1" dirty="0" err="1"/>
              <a:t>lor</a:t>
            </a:r>
            <a:r>
              <a:rPr lang="fr-FR" b="1" dirty="0"/>
              <a:t> de a </a:t>
            </a:r>
            <a:r>
              <a:rPr lang="fr-FR" b="1" dirty="0" err="1"/>
              <a:t>auzi</a:t>
            </a:r>
            <a:r>
              <a:rPr lang="fr-FR" b="1" dirty="0"/>
              <a:t> </a:t>
            </a:r>
            <a:r>
              <a:rPr lang="fr-FR" b="1" dirty="0" err="1"/>
              <a:t>infrasunetele</a:t>
            </a:r>
            <a:r>
              <a:rPr lang="fr-FR" b="1" dirty="0"/>
              <a:t> de la 3-4Km </a:t>
            </a:r>
            <a:r>
              <a:rPr lang="fr-FR" sz="2000" b="1" dirty="0" err="1"/>
              <a:t>distanta</a:t>
            </a:r>
            <a:r>
              <a:rPr lang="fr-FR" sz="2000" b="1" dirty="0"/>
              <a:t>.</a:t>
            </a:r>
          </a:p>
        </p:txBody>
      </p:sp>
      <p:sp>
        <p:nvSpPr>
          <p:cNvPr id="5" name="Rectangle 4"/>
          <p:cNvSpPr/>
          <p:nvPr/>
        </p:nvSpPr>
        <p:spPr>
          <a:xfrm>
            <a:off x="249836" y="4798100"/>
            <a:ext cx="4267200" cy="1754326"/>
          </a:xfrm>
          <a:prstGeom prst="rect">
            <a:avLst/>
          </a:prstGeom>
        </p:spPr>
        <p:txBody>
          <a:bodyPr wrap="square">
            <a:spAutoFit/>
          </a:bodyPr>
          <a:lstStyle/>
          <a:p>
            <a:r>
              <a:rPr lang="ro-RO" b="1" dirty="0"/>
              <a:t>Nu numai că elefanţii aud şi, după cum cred mulţi cercetători, ci le şi emit. Pe lângă obişnuitele sunete de trompetă perceptibile de către urechea umană, ei au şi un al doilea limbaj, secret, folosit pentru comunicarea la mare distanţă</a:t>
            </a:r>
            <a:r>
              <a:rPr lang="ro-RO" b="1" dirty="0">
                <a:solidFill>
                  <a:srgbClr val="333399"/>
                </a:solidFill>
              </a:rPr>
              <a:t>. </a:t>
            </a:r>
            <a:endParaRPr lang="en-US" dirty="0"/>
          </a:p>
        </p:txBody>
      </p:sp>
    </p:spTree>
    <p:extLst>
      <p:ext uri="{BB962C8B-B14F-4D97-AF65-F5344CB8AC3E}">
        <p14:creationId xmlns:p14="http://schemas.microsoft.com/office/powerpoint/2010/main" val="3767949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dirty="0"/>
              <a:t>Experimentul cu infrasunete de 17 Hz</a:t>
            </a:r>
            <a:endParaRPr lang="en-US" dirty="0"/>
          </a:p>
        </p:txBody>
      </p:sp>
      <p:sp>
        <p:nvSpPr>
          <p:cNvPr id="3" name="Rectangle 2"/>
          <p:cNvSpPr/>
          <p:nvPr/>
        </p:nvSpPr>
        <p:spPr>
          <a:xfrm>
            <a:off x="304800" y="2590800"/>
            <a:ext cx="8610600" cy="2529923"/>
          </a:xfrm>
          <a:prstGeom prst="rect">
            <a:avLst/>
          </a:prstGeom>
        </p:spPr>
        <p:txBody>
          <a:bodyPr wrap="square">
            <a:spAutoFit/>
          </a:bodyPr>
          <a:lstStyle/>
          <a:p>
            <a:pPr marL="447675" indent="-382588">
              <a:lnSpc>
                <a:spcPct val="80000"/>
              </a:lnSpc>
              <a:spcBef>
                <a:spcPct val="20000"/>
              </a:spcBef>
              <a:buClr>
                <a:schemeClr val="accent1"/>
              </a:buClr>
              <a:buSzPct val="80000"/>
              <a:buFont typeface="Wingdings" pitchFamily="2" charset="2"/>
              <a:buNone/>
              <a:defRPr/>
            </a:pPr>
            <a:r>
              <a:rPr lang="en-US" dirty="0"/>
              <a:t>	</a:t>
            </a:r>
            <a:r>
              <a:rPr lang="en-US" b="1" dirty="0" err="1"/>
              <a:t>Pe</a:t>
            </a:r>
            <a:r>
              <a:rPr lang="en-US" b="1" dirty="0"/>
              <a:t> 31 </a:t>
            </a:r>
            <a:r>
              <a:rPr lang="en-US" b="1" dirty="0" err="1"/>
              <a:t>mai</a:t>
            </a:r>
            <a:r>
              <a:rPr lang="en-US" b="1" dirty="0"/>
              <a:t> 2003, o </a:t>
            </a:r>
            <a:r>
              <a:rPr lang="en-US" b="1" dirty="0" err="1"/>
              <a:t>echipă</a:t>
            </a:r>
            <a:r>
              <a:rPr lang="en-US" b="1" dirty="0"/>
              <a:t> de </a:t>
            </a:r>
            <a:r>
              <a:rPr lang="en-US" b="1" dirty="0" err="1"/>
              <a:t>cercetători</a:t>
            </a:r>
            <a:r>
              <a:rPr lang="en-US" b="1" dirty="0"/>
              <a:t> din </a:t>
            </a:r>
            <a:r>
              <a:rPr lang="en-US" b="1" dirty="0" err="1"/>
              <a:t>Marea</a:t>
            </a:r>
            <a:r>
              <a:rPr lang="en-US" b="1" dirty="0"/>
              <a:t> Britanie a </a:t>
            </a:r>
            <a:r>
              <a:rPr lang="en-US" b="1" dirty="0" err="1"/>
              <a:t>organizat</a:t>
            </a:r>
            <a:r>
              <a:rPr lang="en-US" b="1" dirty="0"/>
              <a:t> un experiment la </a:t>
            </a:r>
            <a:r>
              <a:rPr lang="en-US" b="1" dirty="0" err="1"/>
              <a:t>scară</a:t>
            </a:r>
            <a:r>
              <a:rPr lang="en-US" b="1" dirty="0"/>
              <a:t> </a:t>
            </a:r>
            <a:r>
              <a:rPr lang="en-US" b="1" dirty="0" err="1"/>
              <a:t>largă</a:t>
            </a:r>
            <a:r>
              <a:rPr lang="en-US" b="1" dirty="0"/>
              <a:t>, </a:t>
            </a:r>
            <a:r>
              <a:rPr lang="en-US" b="1" dirty="0" err="1"/>
              <a:t>expunând</a:t>
            </a:r>
            <a:r>
              <a:rPr lang="en-US" b="1" dirty="0"/>
              <a:t> 700 de </a:t>
            </a:r>
            <a:r>
              <a:rPr lang="en-US" b="1" dirty="0" err="1"/>
              <a:t>persoane</a:t>
            </a:r>
            <a:r>
              <a:rPr lang="en-US" b="1" dirty="0"/>
              <a:t> la </a:t>
            </a:r>
            <a:r>
              <a:rPr lang="en-US" b="1" dirty="0" err="1"/>
              <a:t>muzică</a:t>
            </a:r>
            <a:r>
              <a:rPr lang="en-US" b="1" dirty="0"/>
              <a:t> </a:t>
            </a:r>
            <a:r>
              <a:rPr lang="en-US" b="1" dirty="0" err="1"/>
              <a:t>însoţită</a:t>
            </a:r>
            <a:r>
              <a:rPr lang="en-US" b="1" dirty="0"/>
              <a:t> de </a:t>
            </a:r>
            <a:r>
              <a:rPr lang="en-US" b="1" dirty="0" err="1"/>
              <a:t>unde</a:t>
            </a:r>
            <a:r>
              <a:rPr lang="en-US" b="1" dirty="0"/>
              <a:t> </a:t>
            </a:r>
            <a:r>
              <a:rPr lang="en-US" b="1" dirty="0" err="1"/>
              <a:t>sonore</a:t>
            </a:r>
            <a:r>
              <a:rPr lang="en-US" b="1" dirty="0"/>
              <a:t> de 17Hz generate de un subwoofer </a:t>
            </a:r>
            <a:r>
              <a:rPr lang="en-US" b="1" dirty="0" err="1"/>
              <a:t>montat</a:t>
            </a:r>
            <a:r>
              <a:rPr lang="en-US" b="1" dirty="0"/>
              <a:t> la 2 </a:t>
            </a:r>
            <a:r>
              <a:rPr lang="en-US" b="1" dirty="0" err="1"/>
              <a:t>treimi</a:t>
            </a:r>
            <a:r>
              <a:rPr lang="en-US" b="1" dirty="0"/>
              <a:t> de </a:t>
            </a:r>
            <a:r>
              <a:rPr lang="en-US" b="1" dirty="0" err="1"/>
              <a:t>capătul</a:t>
            </a:r>
            <a:r>
              <a:rPr lang="en-US" b="1" dirty="0"/>
              <a:t> </a:t>
            </a:r>
            <a:r>
              <a:rPr lang="en-US" b="1" dirty="0" err="1"/>
              <a:t>unei</a:t>
            </a:r>
            <a:r>
              <a:rPr lang="en-US" b="1" dirty="0"/>
              <a:t> </a:t>
            </a:r>
            <a:r>
              <a:rPr lang="en-US" b="1" dirty="0" err="1"/>
              <a:t>ţevi</a:t>
            </a:r>
            <a:r>
              <a:rPr lang="en-US" b="1" dirty="0"/>
              <a:t> </a:t>
            </a:r>
            <a:r>
              <a:rPr lang="en-US" b="1" dirty="0" err="1"/>
              <a:t>lungă</a:t>
            </a:r>
            <a:r>
              <a:rPr lang="en-US" b="1" dirty="0"/>
              <a:t> de 7 </a:t>
            </a:r>
            <a:r>
              <a:rPr lang="en-US" b="1" dirty="0" err="1"/>
              <a:t>metri</a:t>
            </a:r>
            <a:r>
              <a:rPr lang="en-US" b="1" dirty="0"/>
              <a:t>. </a:t>
            </a:r>
            <a:r>
              <a:rPr lang="en-US" b="1" dirty="0" err="1"/>
              <a:t>Concertul</a:t>
            </a:r>
            <a:r>
              <a:rPr lang="en-US" b="1" dirty="0"/>
              <a:t> era </a:t>
            </a:r>
            <a:r>
              <a:rPr lang="en-US" b="1" dirty="0" err="1"/>
              <a:t>susţinut</a:t>
            </a:r>
            <a:r>
              <a:rPr lang="en-US" b="1" dirty="0"/>
              <a:t> de 2 </a:t>
            </a:r>
            <a:r>
              <a:rPr lang="en-US" b="1" dirty="0" err="1"/>
              <a:t>formaţii</a:t>
            </a:r>
            <a:r>
              <a:rPr lang="en-US" b="1" dirty="0"/>
              <a:t>, </a:t>
            </a:r>
            <a:r>
              <a:rPr lang="en-US" b="1" dirty="0" err="1"/>
              <a:t>fiecare</a:t>
            </a:r>
            <a:r>
              <a:rPr lang="en-US" b="1" dirty="0"/>
              <a:t> </a:t>
            </a:r>
            <a:r>
              <a:rPr lang="en-US" b="1" dirty="0" err="1"/>
              <a:t>cântând</a:t>
            </a:r>
            <a:r>
              <a:rPr lang="en-US" b="1" dirty="0"/>
              <a:t> </a:t>
            </a:r>
            <a:r>
              <a:rPr lang="en-US" b="1" dirty="0" err="1"/>
              <a:t>câte</a:t>
            </a:r>
            <a:r>
              <a:rPr lang="en-US" b="1" dirty="0"/>
              <a:t> 4 </a:t>
            </a:r>
            <a:r>
              <a:rPr lang="en-US" b="1" dirty="0" err="1"/>
              <a:t>melodii</a:t>
            </a:r>
            <a:r>
              <a:rPr lang="en-US" b="1" dirty="0"/>
              <a:t> </a:t>
            </a:r>
            <a:r>
              <a:rPr lang="en-US" b="1" dirty="0" err="1"/>
              <a:t>dintre</a:t>
            </a:r>
            <a:r>
              <a:rPr lang="en-US" b="1" dirty="0"/>
              <a:t> care 2 </a:t>
            </a:r>
            <a:r>
              <a:rPr lang="en-US" b="1" dirty="0" err="1"/>
              <a:t>conţineau</a:t>
            </a:r>
            <a:r>
              <a:rPr lang="en-US" b="1" dirty="0"/>
              <a:t> </a:t>
            </a:r>
            <a:r>
              <a:rPr lang="en-US" b="1" dirty="0" err="1"/>
              <a:t>sunete</a:t>
            </a:r>
            <a:r>
              <a:rPr lang="en-US" b="1" dirty="0"/>
              <a:t> cu </a:t>
            </a:r>
            <a:r>
              <a:rPr lang="en-US" b="1" dirty="0" err="1"/>
              <a:t>frecvenţa</a:t>
            </a:r>
            <a:r>
              <a:rPr lang="en-US" b="1" dirty="0"/>
              <a:t> de 17Hz. </a:t>
            </a:r>
            <a:r>
              <a:rPr lang="en-US" b="1" dirty="0" err="1"/>
              <a:t>Participanţii</a:t>
            </a:r>
            <a:r>
              <a:rPr lang="en-US" b="1" dirty="0"/>
              <a:t> nu au </a:t>
            </a:r>
            <a:r>
              <a:rPr lang="en-US" b="1" dirty="0" err="1"/>
              <a:t>fost</a:t>
            </a:r>
            <a:r>
              <a:rPr lang="en-US" b="1" dirty="0"/>
              <a:t> </a:t>
            </a:r>
            <a:r>
              <a:rPr lang="en-US" b="1" dirty="0" err="1"/>
              <a:t>informaţi</a:t>
            </a:r>
            <a:r>
              <a:rPr lang="en-US" b="1" dirty="0"/>
              <a:t> care </a:t>
            </a:r>
            <a:r>
              <a:rPr lang="en-US" b="1" dirty="0" err="1"/>
              <a:t>piese</a:t>
            </a:r>
            <a:r>
              <a:rPr lang="en-US" b="1" dirty="0"/>
              <a:t> </a:t>
            </a:r>
            <a:r>
              <a:rPr lang="en-US" b="1" dirty="0" err="1"/>
              <a:t>conţin</a:t>
            </a:r>
            <a:r>
              <a:rPr lang="en-US" b="1" dirty="0"/>
              <a:t> </a:t>
            </a:r>
            <a:r>
              <a:rPr lang="en-US" b="1" dirty="0" err="1"/>
              <a:t>frecvenţe</a:t>
            </a:r>
            <a:r>
              <a:rPr lang="en-US" b="1" dirty="0"/>
              <a:t> de 17Hz </a:t>
            </a:r>
            <a:r>
              <a:rPr lang="en-US" b="1" dirty="0" err="1"/>
              <a:t>pentru</a:t>
            </a:r>
            <a:r>
              <a:rPr lang="en-US" b="1" dirty="0"/>
              <a:t> ca spec</a:t>
            </a:r>
            <a:r>
              <a:rPr lang="ro-RO" b="1" dirty="0"/>
              <a:t>t</a:t>
            </a:r>
            <a:r>
              <a:rPr lang="en-US" b="1" dirty="0" err="1"/>
              <a:t>atorii</a:t>
            </a:r>
            <a:r>
              <a:rPr lang="en-US" b="1" dirty="0"/>
              <a:t> </a:t>
            </a:r>
            <a:r>
              <a:rPr lang="en-US" b="1" dirty="0" err="1"/>
              <a:t>să</a:t>
            </a:r>
            <a:r>
              <a:rPr lang="en-US" b="1" dirty="0"/>
              <a:t> nu se </a:t>
            </a:r>
            <a:r>
              <a:rPr lang="en-US" b="1" dirty="0" err="1"/>
              <a:t>concentreze</a:t>
            </a:r>
            <a:r>
              <a:rPr lang="en-US" b="1" dirty="0"/>
              <a:t> </a:t>
            </a:r>
            <a:r>
              <a:rPr lang="en-US" b="1" dirty="0" err="1"/>
              <a:t>pe</a:t>
            </a:r>
            <a:r>
              <a:rPr lang="en-US" b="1" dirty="0"/>
              <a:t> o </a:t>
            </a:r>
            <a:r>
              <a:rPr lang="en-US" b="1" dirty="0" err="1"/>
              <a:t>anumită</a:t>
            </a:r>
            <a:r>
              <a:rPr lang="en-US" b="1" dirty="0"/>
              <a:t> </a:t>
            </a:r>
            <a:r>
              <a:rPr lang="en-US" b="1" dirty="0" err="1"/>
              <a:t>piesă</a:t>
            </a:r>
            <a:r>
              <a:rPr lang="en-US" b="1" dirty="0"/>
              <a:t>. </a:t>
            </a:r>
            <a:r>
              <a:rPr lang="en-US" b="1" dirty="0" err="1"/>
              <a:t>Prezenţa</a:t>
            </a:r>
            <a:r>
              <a:rPr lang="en-US" b="1" dirty="0"/>
              <a:t> </a:t>
            </a:r>
            <a:r>
              <a:rPr lang="en-US" b="1" dirty="0" err="1"/>
              <a:t>infrasunetelor</a:t>
            </a:r>
            <a:r>
              <a:rPr lang="en-US" b="1" dirty="0"/>
              <a:t> a </a:t>
            </a:r>
            <a:r>
              <a:rPr lang="en-US" b="1" dirty="0" err="1"/>
              <a:t>determinat</a:t>
            </a:r>
            <a:r>
              <a:rPr lang="en-US" b="1" dirty="0"/>
              <a:t> </a:t>
            </a:r>
            <a:r>
              <a:rPr lang="en-US" b="1" dirty="0" err="1"/>
              <a:t>ca</a:t>
            </a:r>
            <a:r>
              <a:rPr lang="en-US" b="1" dirty="0"/>
              <a:t> 22% din </a:t>
            </a:r>
            <a:r>
              <a:rPr lang="en-US" b="1" dirty="0" err="1"/>
              <a:t>spectatori</a:t>
            </a:r>
            <a:r>
              <a:rPr lang="en-US" b="1" dirty="0"/>
              <a:t> </a:t>
            </a:r>
            <a:r>
              <a:rPr lang="en-US" b="1" dirty="0" err="1"/>
              <a:t>să</a:t>
            </a:r>
            <a:r>
              <a:rPr lang="en-US" b="1" dirty="0"/>
              <a:t> </a:t>
            </a:r>
            <a:r>
              <a:rPr lang="en-US" b="1" dirty="0" err="1"/>
              <a:t>experimenteze</a:t>
            </a:r>
            <a:r>
              <a:rPr lang="en-US" b="1" dirty="0"/>
              <a:t> </a:t>
            </a:r>
            <a:r>
              <a:rPr lang="en-US" b="1" dirty="0" err="1"/>
              <a:t>sentimente</a:t>
            </a:r>
            <a:r>
              <a:rPr lang="en-US" b="1" dirty="0"/>
              <a:t> de </a:t>
            </a:r>
            <a:r>
              <a:rPr lang="en-US" b="1" dirty="0" err="1"/>
              <a:t>anxietate</a:t>
            </a:r>
            <a:r>
              <a:rPr lang="en-US" b="1" dirty="0"/>
              <a:t>, </a:t>
            </a:r>
            <a:r>
              <a:rPr lang="en-US" b="1" dirty="0" err="1"/>
              <a:t>frică</a:t>
            </a:r>
            <a:r>
              <a:rPr lang="en-US" b="1" dirty="0"/>
              <a:t>, </a:t>
            </a:r>
            <a:r>
              <a:rPr lang="en-US" b="1" dirty="0" err="1"/>
              <a:t>depresie</a:t>
            </a:r>
            <a:r>
              <a:rPr lang="en-US" b="1" dirty="0"/>
              <a:t>, </a:t>
            </a:r>
            <a:r>
              <a:rPr lang="en-US" b="1" dirty="0" err="1"/>
              <a:t>supărare</a:t>
            </a:r>
            <a:r>
              <a:rPr lang="en-US" b="1" dirty="0"/>
              <a:t>, </a:t>
            </a:r>
            <a:r>
              <a:rPr lang="en-US" b="1" dirty="0" err="1"/>
              <a:t>fiori</a:t>
            </a:r>
            <a:r>
              <a:rPr lang="en-US" b="1" dirty="0"/>
              <a:t> </a:t>
            </a:r>
            <a:r>
              <a:rPr lang="en-US" b="1" dirty="0" err="1"/>
              <a:t>pe</a:t>
            </a:r>
            <a:r>
              <a:rPr lang="en-US" b="1" dirty="0"/>
              <a:t> </a:t>
            </a:r>
            <a:r>
              <a:rPr lang="en-US" b="1" dirty="0" err="1"/>
              <a:t>şira</a:t>
            </a:r>
            <a:r>
              <a:rPr lang="en-US" b="1" dirty="0"/>
              <a:t> </a:t>
            </a:r>
            <a:r>
              <a:rPr lang="en-US" b="1" dirty="0" err="1"/>
              <a:t>spinării</a:t>
            </a:r>
            <a:r>
              <a:rPr lang="en-US" b="1" dirty="0"/>
              <a:t> </a:t>
            </a:r>
            <a:r>
              <a:rPr lang="en-US" b="1" dirty="0" err="1"/>
              <a:t>şi</a:t>
            </a:r>
            <a:r>
              <a:rPr lang="en-US" b="1" dirty="0"/>
              <a:t> </a:t>
            </a:r>
            <a:r>
              <a:rPr lang="en-US" b="1" dirty="0" err="1"/>
              <a:t>presiune</a:t>
            </a:r>
            <a:r>
              <a:rPr lang="en-US" b="1" dirty="0"/>
              <a:t> </a:t>
            </a:r>
            <a:r>
              <a:rPr lang="en-US" b="1" dirty="0" err="1"/>
              <a:t>pe</a:t>
            </a:r>
            <a:r>
              <a:rPr lang="en-US" b="1" dirty="0"/>
              <a:t> </a:t>
            </a:r>
            <a:r>
              <a:rPr lang="en-US" b="1" dirty="0" err="1"/>
              <a:t>cutia</a:t>
            </a:r>
            <a:r>
              <a:rPr lang="en-US" b="1" dirty="0"/>
              <a:t> </a:t>
            </a:r>
            <a:r>
              <a:rPr lang="en-US" b="1" dirty="0" err="1"/>
              <a:t>toracică</a:t>
            </a:r>
            <a:r>
              <a:rPr lang="en-US" b="1" dirty="0"/>
              <a:t>. </a:t>
            </a:r>
            <a:r>
              <a:rPr lang="en-US" b="1" dirty="0" err="1"/>
              <a:t>Cercetătorii</a:t>
            </a:r>
            <a:r>
              <a:rPr lang="en-US" b="1" dirty="0"/>
              <a:t> au </a:t>
            </a:r>
            <a:r>
              <a:rPr lang="en-US" b="1" dirty="0" err="1"/>
              <a:t>concluzionat</a:t>
            </a:r>
            <a:r>
              <a:rPr lang="en-US" b="1" dirty="0"/>
              <a:t> </a:t>
            </a:r>
            <a:r>
              <a:rPr lang="en-US" b="1" dirty="0" err="1"/>
              <a:t>că</a:t>
            </a:r>
            <a:r>
              <a:rPr lang="en-US" b="1" dirty="0"/>
              <a:t> </a:t>
            </a:r>
            <a:r>
              <a:rPr lang="en-US" b="1" dirty="0" err="1"/>
              <a:t>deşi</a:t>
            </a:r>
            <a:r>
              <a:rPr lang="en-US" b="1" dirty="0"/>
              <a:t> </a:t>
            </a:r>
            <a:r>
              <a:rPr lang="en-US" b="1" dirty="0" err="1"/>
              <a:t>oamenii</a:t>
            </a:r>
            <a:r>
              <a:rPr lang="en-US" b="1" dirty="0"/>
              <a:t> nu </a:t>
            </a:r>
            <a:r>
              <a:rPr lang="en-US" b="1" dirty="0" err="1"/>
              <a:t>percep</a:t>
            </a:r>
            <a:r>
              <a:rPr lang="en-US" b="1" dirty="0"/>
              <a:t> </a:t>
            </a:r>
            <a:r>
              <a:rPr lang="en-US" b="1" dirty="0" err="1"/>
              <a:t>în</a:t>
            </a:r>
            <a:r>
              <a:rPr lang="en-US" b="1" dirty="0"/>
              <a:t> mod </a:t>
            </a:r>
            <a:r>
              <a:rPr lang="en-US" b="1" dirty="0" err="1"/>
              <a:t>conştient</a:t>
            </a:r>
            <a:r>
              <a:rPr lang="en-US" b="1" dirty="0"/>
              <a:t> </a:t>
            </a:r>
            <a:r>
              <a:rPr lang="en-US" b="1" dirty="0" err="1"/>
              <a:t>infrasunetele</a:t>
            </a:r>
            <a:r>
              <a:rPr lang="en-US" b="1" dirty="0"/>
              <a:t>, </a:t>
            </a:r>
            <a:r>
              <a:rPr lang="en-US" b="1" dirty="0" err="1"/>
              <a:t>ele</a:t>
            </a:r>
            <a:r>
              <a:rPr lang="en-US" b="1" dirty="0"/>
              <a:t> pot </a:t>
            </a:r>
            <a:r>
              <a:rPr lang="en-US" b="1" dirty="0" err="1"/>
              <a:t>influenţa</a:t>
            </a:r>
            <a:r>
              <a:rPr lang="en-US" b="1" dirty="0"/>
              <a:t> </a:t>
            </a:r>
            <a:r>
              <a:rPr lang="en-US" b="1" dirty="0" err="1"/>
              <a:t>oamenii</a:t>
            </a:r>
            <a:r>
              <a:rPr lang="en-US" b="1" dirty="0"/>
              <a:t> </a:t>
            </a:r>
            <a:r>
              <a:rPr lang="en-US" b="1" dirty="0" err="1"/>
              <a:t>să</a:t>
            </a:r>
            <a:r>
              <a:rPr lang="en-US" b="1" dirty="0"/>
              <a:t> </a:t>
            </a:r>
            <a:r>
              <a:rPr lang="en-US" b="1" dirty="0" err="1"/>
              <a:t>aibă</a:t>
            </a:r>
            <a:r>
              <a:rPr lang="en-US" b="1" dirty="0"/>
              <a:t> </a:t>
            </a:r>
            <a:r>
              <a:rPr lang="en-US" b="1" dirty="0" err="1"/>
              <a:t>sentimente</a:t>
            </a:r>
            <a:r>
              <a:rPr lang="en-US" b="1" dirty="0"/>
              <a:t> negative </a:t>
            </a:r>
            <a:r>
              <a:rPr lang="en-US" b="1" dirty="0" err="1"/>
              <a:t>şi</a:t>
            </a:r>
            <a:r>
              <a:rPr lang="en-US" b="1" dirty="0"/>
              <a:t> </a:t>
            </a:r>
            <a:r>
              <a:rPr lang="en-US" b="1" dirty="0" err="1"/>
              <a:t>senzaţii</a:t>
            </a:r>
            <a:r>
              <a:rPr lang="en-US" b="1" dirty="0"/>
              <a:t> </a:t>
            </a:r>
            <a:r>
              <a:rPr lang="en-US" b="1" dirty="0" err="1"/>
              <a:t>ciudate</a:t>
            </a:r>
            <a:r>
              <a:rPr lang="en-US" b="1" dirty="0"/>
              <a:t>. </a:t>
            </a:r>
          </a:p>
        </p:txBody>
      </p:sp>
    </p:spTree>
    <p:extLst>
      <p:ext uri="{BB962C8B-B14F-4D97-AF65-F5344CB8AC3E}">
        <p14:creationId xmlns:p14="http://schemas.microsoft.com/office/powerpoint/2010/main" val="1576144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Surse de infrasunete</a:t>
            </a:r>
            <a:endParaRPr lang="en-US" dirty="0"/>
          </a:p>
        </p:txBody>
      </p:sp>
      <p:sp>
        <p:nvSpPr>
          <p:cNvPr id="6" name="Rectangle 3"/>
          <p:cNvSpPr>
            <a:spLocks noChangeArrowheads="1"/>
          </p:cNvSpPr>
          <p:nvPr/>
        </p:nvSpPr>
        <p:spPr bwMode="auto">
          <a:xfrm>
            <a:off x="304800" y="2392977"/>
            <a:ext cx="82296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Fenomenele</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naturale</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sunt</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generatori</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prodigioşi</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de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infrasunte</a:t>
            </a:r>
            <a:r>
              <a:rPr kumimoji="0" lang="en-US" sz="1600" b="1" i="0" u="none" strike="noStrike" cap="none" normalizeH="0" baseline="0" dirty="0" smtClean="0">
                <a:ln>
                  <a:noFill/>
                </a:ln>
                <a:solidFill>
                  <a:srgbClr val="000000"/>
                </a:solidFill>
                <a:effectLst/>
                <a:latin typeface="Verdana" pitchFamily="34" charset="0"/>
                <a:ea typeface="Times New Roman" pitchFamily="18" charset="0"/>
                <a:cs typeface="Times New Roman" pitchFamily="18" charset="0"/>
              </a:rPr>
              <a:t>.</a:t>
            </a:r>
            <a:endParaRPr kumimoji="0" lang="ro-RO" sz="1600" b="1" i="0" u="none" strike="noStrike" cap="none" normalizeH="0" baseline="0" dirty="0" smtClean="0">
              <a:ln>
                <a:noFill/>
              </a:ln>
              <a:solidFill>
                <a:srgbClr val="000000"/>
              </a:solidFill>
              <a:effectLst/>
              <a:latin typeface="Verdana"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I.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Tunetul</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II.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Cutremurele</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III.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Inundaţiile</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a)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Valurile</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b)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Mareele</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c)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Cascadele</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gheaţa</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şi</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gheţarii</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IV.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Focul</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a) Aurora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boreală</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b)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Exploziile</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solare</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şi</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vântul</a:t>
            </a: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 solar</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V.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Vântul</a:t>
            </a:r>
            <a:endParaRPr kumimoji="0" lang="en-US" sz="16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00"/>
                </a:solidFill>
                <a:effectLst/>
                <a:latin typeface="Verdana" pitchFamily="34" charset="0"/>
                <a:ea typeface="Times New Roman" pitchFamily="18" charset="0"/>
                <a:cs typeface="Times New Roman" pitchFamily="18" charset="0"/>
              </a:rPr>
              <a:t>VI. </a:t>
            </a:r>
            <a:r>
              <a:rPr kumimoji="0" lang="en-US" sz="1600" b="1" i="0" u="none" strike="noStrike" cap="none" normalizeH="0" baseline="0" dirty="0" err="1">
                <a:ln>
                  <a:noFill/>
                </a:ln>
                <a:solidFill>
                  <a:srgbClr val="000000"/>
                </a:solidFill>
                <a:effectLst/>
                <a:latin typeface="Verdana" pitchFamily="34" charset="0"/>
                <a:ea typeface="Times New Roman" pitchFamily="18" charset="0"/>
                <a:cs typeface="Times New Roman" pitchFamily="18" charset="0"/>
              </a:rPr>
              <a:t>Motoarele</a:t>
            </a:r>
            <a:endParaRPr kumimoji="0" lang="en-US" sz="1600" b="1"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09279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Aplicatii ale infrasunetelor</a:t>
            </a:r>
            <a:endParaRPr lang="en-US" dirty="0"/>
          </a:p>
        </p:txBody>
      </p:sp>
      <p:sp>
        <p:nvSpPr>
          <p:cNvPr id="3" name="TextBox 2"/>
          <p:cNvSpPr txBox="1"/>
          <p:nvPr/>
        </p:nvSpPr>
        <p:spPr>
          <a:xfrm>
            <a:off x="152400" y="1828800"/>
            <a:ext cx="8991600" cy="3693319"/>
          </a:xfrm>
          <a:prstGeom prst="rect">
            <a:avLst/>
          </a:prstGeom>
          <a:noFill/>
        </p:spPr>
        <p:txBody>
          <a:bodyPr wrap="square" rtlCol="0">
            <a:spAutoFit/>
          </a:bodyPr>
          <a:lstStyle/>
          <a:p>
            <a:r>
              <a:rPr lang="en-US" b="1" dirty="0"/>
              <a:t>a)</a:t>
            </a:r>
            <a:r>
              <a:rPr lang="en-US" dirty="0" err="1"/>
              <a:t>În</a:t>
            </a:r>
            <a:r>
              <a:rPr lang="en-US" dirty="0"/>
              <a:t> </a:t>
            </a:r>
            <a:r>
              <a:rPr lang="en-US" dirty="0" err="1"/>
              <a:t>psihologie</a:t>
            </a:r>
            <a:endParaRPr lang="en-US" dirty="0"/>
          </a:p>
          <a:p>
            <a:r>
              <a:rPr lang="en-US" dirty="0" err="1"/>
              <a:t>Infrasunetele</a:t>
            </a:r>
            <a:r>
              <a:rPr lang="en-US" dirty="0"/>
              <a:t> </a:t>
            </a:r>
            <a:r>
              <a:rPr lang="en-US" dirty="0" err="1"/>
              <a:t>produc</a:t>
            </a:r>
            <a:r>
              <a:rPr lang="en-US" dirty="0"/>
              <a:t> </a:t>
            </a:r>
            <a:r>
              <a:rPr lang="en-US" dirty="0" err="1"/>
              <a:t>senzaţii</a:t>
            </a:r>
            <a:r>
              <a:rPr lang="en-US" dirty="0"/>
              <a:t> </a:t>
            </a:r>
            <a:r>
              <a:rPr lang="en-US" dirty="0" err="1"/>
              <a:t>psihologice</a:t>
            </a:r>
            <a:r>
              <a:rPr lang="en-US" dirty="0"/>
              <a:t> </a:t>
            </a:r>
            <a:r>
              <a:rPr lang="en-US" dirty="0" err="1"/>
              <a:t>variate</a:t>
            </a:r>
            <a:r>
              <a:rPr lang="en-US" dirty="0"/>
              <a:t> care </a:t>
            </a:r>
            <a:r>
              <a:rPr lang="en-US" dirty="0" err="1"/>
              <a:t>debutează</a:t>
            </a:r>
            <a:r>
              <a:rPr lang="en-US" dirty="0"/>
              <a:t> </a:t>
            </a:r>
            <a:r>
              <a:rPr lang="en-US" dirty="0" err="1"/>
              <a:t>ca</a:t>
            </a:r>
            <a:r>
              <a:rPr lang="en-US" dirty="0"/>
              <a:t> </a:t>
            </a:r>
            <a:r>
              <a:rPr lang="en-US" dirty="0" err="1"/>
              <a:t>uşoară</a:t>
            </a:r>
            <a:r>
              <a:rPr lang="en-US" dirty="0"/>
              <a:t> “</a:t>
            </a:r>
            <a:r>
              <a:rPr lang="en-US" dirty="0" err="1"/>
              <a:t>iritaţie</a:t>
            </a:r>
            <a:r>
              <a:rPr lang="en-US" dirty="0"/>
              <a:t>”. La </a:t>
            </a:r>
            <a:r>
              <a:rPr lang="en-US" dirty="0" err="1"/>
              <a:t>anumite</a:t>
            </a:r>
            <a:r>
              <a:rPr lang="en-US" dirty="0"/>
              <a:t> </a:t>
            </a:r>
            <a:r>
              <a:rPr lang="en-US" dirty="0" err="1"/>
              <a:t>înălţimi</a:t>
            </a:r>
            <a:r>
              <a:rPr lang="en-US" dirty="0"/>
              <a:t>, </a:t>
            </a:r>
            <a:r>
              <a:rPr lang="en-US" dirty="0" err="1"/>
              <a:t>infrasunetele</a:t>
            </a:r>
            <a:r>
              <a:rPr lang="en-US" dirty="0"/>
              <a:t> </a:t>
            </a:r>
            <a:r>
              <a:rPr lang="en-US" dirty="0" err="1"/>
              <a:t>produc</a:t>
            </a:r>
            <a:r>
              <a:rPr lang="en-US" dirty="0"/>
              <a:t> o </a:t>
            </a:r>
            <a:r>
              <a:rPr lang="en-US" dirty="0" err="1"/>
              <a:t>presiune</a:t>
            </a:r>
            <a:r>
              <a:rPr lang="en-US" dirty="0"/>
              <a:t> </a:t>
            </a:r>
            <a:r>
              <a:rPr lang="en-US" dirty="0" err="1"/>
              <a:t>fizică</a:t>
            </a:r>
            <a:r>
              <a:rPr lang="en-US" dirty="0"/>
              <a:t>. La o </a:t>
            </a:r>
            <a:r>
              <a:rPr lang="en-US" dirty="0" err="1"/>
              <a:t>intensitate</a:t>
            </a:r>
            <a:r>
              <a:rPr lang="en-US" dirty="0"/>
              <a:t> </a:t>
            </a:r>
            <a:r>
              <a:rPr lang="en-US" dirty="0" err="1"/>
              <a:t>specifică</a:t>
            </a:r>
            <a:r>
              <a:rPr lang="en-US" dirty="0"/>
              <a:t> </a:t>
            </a:r>
            <a:r>
              <a:rPr lang="en-US" dirty="0" err="1"/>
              <a:t>joasă</a:t>
            </a:r>
            <a:r>
              <a:rPr lang="en-US" dirty="0"/>
              <a:t>, </a:t>
            </a:r>
            <a:r>
              <a:rPr lang="en-US" dirty="0" err="1"/>
              <a:t>frică</a:t>
            </a:r>
            <a:r>
              <a:rPr lang="en-US" dirty="0"/>
              <a:t> </a:t>
            </a:r>
            <a:r>
              <a:rPr lang="en-US" dirty="0" err="1"/>
              <a:t>şi</a:t>
            </a:r>
            <a:r>
              <a:rPr lang="en-US" dirty="0"/>
              <a:t> </a:t>
            </a:r>
            <a:r>
              <a:rPr lang="en-US" dirty="0" err="1"/>
              <a:t>dezorientare</a:t>
            </a:r>
            <a:r>
              <a:rPr lang="en-US" dirty="0"/>
              <a:t>.</a:t>
            </a:r>
          </a:p>
          <a:p>
            <a:r>
              <a:rPr lang="en-US" b="1" dirty="0"/>
              <a:t>b)</a:t>
            </a:r>
            <a:r>
              <a:rPr lang="en-US" dirty="0" err="1"/>
              <a:t>În</a:t>
            </a:r>
            <a:r>
              <a:rPr lang="en-US" dirty="0"/>
              <a:t> </a:t>
            </a:r>
            <a:r>
              <a:rPr lang="en-US" dirty="0" err="1"/>
              <a:t>construcţii</a:t>
            </a:r>
            <a:r>
              <a:rPr lang="en-US" dirty="0"/>
              <a:t> - </a:t>
            </a:r>
            <a:r>
              <a:rPr lang="en-US" dirty="0" err="1"/>
              <a:t>demolări</a:t>
            </a:r>
            <a:endParaRPr lang="en-US" dirty="0"/>
          </a:p>
          <a:p>
            <a:r>
              <a:rPr lang="en-US" dirty="0"/>
              <a:t>La o </a:t>
            </a:r>
            <a:r>
              <a:rPr lang="en-US" dirty="0" err="1"/>
              <a:t>înălţime</a:t>
            </a:r>
            <a:r>
              <a:rPr lang="en-US" dirty="0"/>
              <a:t> </a:t>
            </a:r>
            <a:r>
              <a:rPr lang="en-US" dirty="0" err="1"/>
              <a:t>foarte</a:t>
            </a:r>
            <a:r>
              <a:rPr lang="en-US" dirty="0"/>
              <a:t> </a:t>
            </a:r>
            <a:r>
              <a:rPr lang="en-US" dirty="0" err="1"/>
              <a:t>specifică</a:t>
            </a:r>
            <a:r>
              <a:rPr lang="en-US" dirty="0"/>
              <a:t> a </a:t>
            </a:r>
            <a:r>
              <a:rPr lang="en-US" dirty="0" err="1"/>
              <a:t>infrasunetelor</a:t>
            </a:r>
            <a:r>
              <a:rPr lang="en-US" dirty="0"/>
              <a:t>, </a:t>
            </a:r>
            <a:r>
              <a:rPr lang="en-US" dirty="0" err="1"/>
              <a:t>acestea</a:t>
            </a:r>
            <a:r>
              <a:rPr lang="en-US" dirty="0"/>
              <a:t> </a:t>
            </a:r>
            <a:r>
              <a:rPr lang="en-US" dirty="0" err="1"/>
              <a:t>fac</a:t>
            </a:r>
            <a:r>
              <a:rPr lang="en-US" dirty="0"/>
              <a:t> </a:t>
            </a:r>
            <a:r>
              <a:rPr lang="en-US" dirty="0" err="1"/>
              <a:t>să</a:t>
            </a:r>
            <a:r>
              <a:rPr lang="en-US" dirty="0"/>
              <a:t> </a:t>
            </a:r>
            <a:r>
              <a:rPr lang="en-US" dirty="0" err="1"/>
              <a:t>explodeze</a:t>
            </a:r>
            <a:r>
              <a:rPr lang="en-US" dirty="0"/>
              <a:t> </a:t>
            </a:r>
            <a:r>
              <a:rPr lang="en-US" dirty="0" err="1"/>
              <a:t>diferite</a:t>
            </a:r>
            <a:r>
              <a:rPr lang="en-US" dirty="0"/>
              <a:t> </a:t>
            </a:r>
            <a:r>
              <a:rPr lang="en-US" dirty="0" err="1"/>
              <a:t>lucruri</a:t>
            </a:r>
            <a:r>
              <a:rPr lang="en-US" dirty="0"/>
              <a:t>.</a:t>
            </a:r>
          </a:p>
          <a:p>
            <a:r>
              <a:rPr lang="en-US" b="1" dirty="0"/>
              <a:t>c)</a:t>
            </a:r>
            <a:r>
              <a:rPr lang="en-US" dirty="0" err="1"/>
              <a:t>În</a:t>
            </a:r>
            <a:r>
              <a:rPr lang="en-US" dirty="0"/>
              <a:t> </a:t>
            </a:r>
            <a:r>
              <a:rPr lang="en-US" dirty="0" err="1"/>
              <a:t>lupta</a:t>
            </a:r>
            <a:r>
              <a:rPr lang="en-US" dirty="0"/>
              <a:t> </a:t>
            </a:r>
            <a:r>
              <a:rPr lang="en-US" dirty="0" err="1"/>
              <a:t>pentru</a:t>
            </a:r>
            <a:r>
              <a:rPr lang="en-US" dirty="0"/>
              <a:t> </a:t>
            </a:r>
            <a:r>
              <a:rPr lang="en-US" dirty="0" err="1"/>
              <a:t>supravieţuire</a:t>
            </a:r>
            <a:endParaRPr lang="en-US" dirty="0"/>
          </a:p>
          <a:p>
            <a:r>
              <a:rPr lang="en-US" dirty="0"/>
              <a:t>La </a:t>
            </a:r>
            <a:r>
              <a:rPr lang="en-US" dirty="0" err="1"/>
              <a:t>alte</a:t>
            </a:r>
            <a:r>
              <a:rPr lang="en-US" dirty="0"/>
              <a:t> </a:t>
            </a:r>
            <a:r>
              <a:rPr lang="en-US" dirty="0" err="1"/>
              <a:t>înălţimi</a:t>
            </a:r>
            <a:r>
              <a:rPr lang="en-US" dirty="0"/>
              <a:t> ale </a:t>
            </a:r>
            <a:r>
              <a:rPr lang="en-US" dirty="0" err="1"/>
              <a:t>infrasunetelor</a:t>
            </a:r>
            <a:r>
              <a:rPr lang="en-US" dirty="0"/>
              <a:t>, </a:t>
            </a:r>
            <a:r>
              <a:rPr lang="en-US" dirty="0" err="1"/>
              <a:t>ele</a:t>
            </a:r>
            <a:r>
              <a:rPr lang="en-US" dirty="0"/>
              <a:t> </a:t>
            </a:r>
            <a:r>
              <a:rPr lang="en-US" dirty="0" err="1"/>
              <a:t>produc</a:t>
            </a:r>
            <a:r>
              <a:rPr lang="en-US" dirty="0"/>
              <a:t> incapacitate </a:t>
            </a:r>
            <a:r>
              <a:rPr lang="en-US" dirty="0" err="1"/>
              <a:t>şi</a:t>
            </a:r>
            <a:r>
              <a:rPr lang="en-US" dirty="0"/>
              <a:t> </a:t>
            </a:r>
            <a:r>
              <a:rPr lang="en-US" dirty="0" err="1"/>
              <a:t>ucid</a:t>
            </a:r>
            <a:r>
              <a:rPr lang="en-US" dirty="0"/>
              <a:t>. </a:t>
            </a:r>
            <a:r>
              <a:rPr lang="en-US" dirty="0" err="1"/>
              <a:t>Organismele</a:t>
            </a:r>
            <a:r>
              <a:rPr lang="en-US" dirty="0"/>
              <a:t> se </a:t>
            </a:r>
            <a:r>
              <a:rPr lang="en-US" dirty="0" err="1"/>
              <a:t>rup</a:t>
            </a:r>
            <a:r>
              <a:rPr lang="en-US" dirty="0"/>
              <a:t> </a:t>
            </a:r>
            <a:r>
              <a:rPr lang="en-US" dirty="0" err="1"/>
              <a:t>în</a:t>
            </a:r>
            <a:r>
              <a:rPr lang="en-US" dirty="0"/>
              <a:t> </a:t>
            </a:r>
            <a:r>
              <a:rPr lang="en-US" dirty="0" err="1"/>
              <a:t>bucăţi</a:t>
            </a:r>
            <a:r>
              <a:rPr lang="en-US" dirty="0"/>
              <a:t>. </a:t>
            </a:r>
            <a:r>
              <a:rPr lang="en-US" dirty="0" err="1"/>
              <a:t>Creaturile</a:t>
            </a:r>
            <a:r>
              <a:rPr lang="en-US" dirty="0"/>
              <a:t> marine </a:t>
            </a:r>
            <a:r>
              <a:rPr lang="en-US" dirty="0" err="1"/>
              <a:t>îşi</a:t>
            </a:r>
            <a:r>
              <a:rPr lang="en-US" dirty="0"/>
              <a:t> </a:t>
            </a:r>
            <a:r>
              <a:rPr lang="en-US" dirty="0" err="1"/>
              <a:t>folosesc</a:t>
            </a:r>
            <a:r>
              <a:rPr lang="en-US" dirty="0"/>
              <a:t> </a:t>
            </a:r>
            <a:r>
              <a:rPr lang="en-US" dirty="0" err="1"/>
              <a:t>acest</a:t>
            </a:r>
            <a:r>
              <a:rPr lang="en-US" dirty="0"/>
              <a:t> </a:t>
            </a:r>
            <a:r>
              <a:rPr lang="en-US" dirty="0" err="1"/>
              <a:t>potenţial</a:t>
            </a:r>
            <a:r>
              <a:rPr lang="en-US" dirty="0"/>
              <a:t> </a:t>
            </a:r>
            <a:r>
              <a:rPr lang="en-US" dirty="0" err="1"/>
              <a:t>pentru</a:t>
            </a:r>
            <a:r>
              <a:rPr lang="en-US" dirty="0"/>
              <a:t> a-</a:t>
            </a:r>
            <a:r>
              <a:rPr lang="en-US" dirty="0" err="1"/>
              <a:t>şi</a:t>
            </a:r>
            <a:r>
              <a:rPr lang="en-US" dirty="0"/>
              <a:t> </a:t>
            </a:r>
            <a:r>
              <a:rPr lang="en-US" dirty="0" err="1"/>
              <a:t>ucide</a:t>
            </a:r>
            <a:r>
              <a:rPr lang="en-US" dirty="0"/>
              <a:t> </a:t>
            </a:r>
            <a:r>
              <a:rPr lang="en-US" dirty="0" err="1"/>
              <a:t>prada</a:t>
            </a:r>
            <a:r>
              <a:rPr lang="en-US" dirty="0"/>
              <a:t>.</a:t>
            </a:r>
          </a:p>
          <a:p>
            <a:r>
              <a:rPr lang="en-US" b="1" dirty="0"/>
              <a:t>d)</a:t>
            </a:r>
            <a:r>
              <a:rPr lang="en-US" dirty="0" err="1"/>
              <a:t>În</a:t>
            </a:r>
            <a:r>
              <a:rPr lang="en-US" dirty="0"/>
              <a:t> </a:t>
            </a:r>
            <a:r>
              <a:rPr lang="en-US" dirty="0" err="1"/>
              <a:t>muzică</a:t>
            </a:r>
            <a:endParaRPr lang="en-US" dirty="0"/>
          </a:p>
          <a:p>
            <a:r>
              <a:rPr lang="en-US" dirty="0" err="1"/>
              <a:t>Tonurile</a:t>
            </a:r>
            <a:r>
              <a:rPr lang="en-US" dirty="0"/>
              <a:t> bass </a:t>
            </a:r>
            <a:r>
              <a:rPr lang="en-US" dirty="0" err="1"/>
              <a:t>emfatice</a:t>
            </a:r>
            <a:r>
              <a:rPr lang="en-US" dirty="0"/>
              <a:t> ale </a:t>
            </a:r>
            <a:r>
              <a:rPr lang="en-US" dirty="0" err="1"/>
              <a:t>catedralelor</a:t>
            </a:r>
            <a:r>
              <a:rPr lang="en-US" dirty="0"/>
              <a:t> par a </a:t>
            </a:r>
            <a:r>
              <a:rPr lang="en-US" dirty="0" err="1"/>
              <a:t>putea</a:t>
            </a:r>
            <a:r>
              <a:rPr lang="en-US" dirty="0"/>
              <a:t> </a:t>
            </a:r>
            <a:r>
              <a:rPr lang="en-US" dirty="0" err="1"/>
              <a:t>să</a:t>
            </a:r>
            <a:r>
              <a:rPr lang="en-US" dirty="0"/>
              <a:t> </a:t>
            </a:r>
            <a:r>
              <a:rPr lang="en-US" dirty="0" err="1"/>
              <a:t>explodeze</a:t>
            </a:r>
            <a:r>
              <a:rPr lang="en-US" dirty="0"/>
              <a:t> </a:t>
            </a:r>
            <a:r>
              <a:rPr lang="en-US" dirty="0" err="1"/>
              <a:t>chiar</a:t>
            </a:r>
            <a:r>
              <a:rPr lang="en-US" dirty="0"/>
              <a:t> </a:t>
            </a:r>
            <a:r>
              <a:rPr lang="en-US" dirty="0" err="1"/>
              <a:t>coloanele</a:t>
            </a:r>
            <a:r>
              <a:rPr lang="en-US" dirty="0"/>
              <a:t> care </a:t>
            </a:r>
            <a:r>
              <a:rPr lang="en-US" dirty="0" err="1"/>
              <a:t>susţin</a:t>
            </a:r>
            <a:r>
              <a:rPr lang="en-US" dirty="0"/>
              <a:t> </a:t>
            </a:r>
            <a:r>
              <a:rPr lang="en-US" dirty="0" err="1"/>
              <a:t>vechile</a:t>
            </a:r>
            <a:r>
              <a:rPr lang="en-US" dirty="0"/>
              <a:t> </a:t>
            </a:r>
            <a:r>
              <a:rPr lang="en-US" dirty="0" err="1"/>
              <a:t>bolte</a:t>
            </a:r>
            <a:r>
              <a:rPr lang="en-US" dirty="0"/>
              <a:t>.</a:t>
            </a:r>
          </a:p>
          <a:p>
            <a:r>
              <a:rPr lang="ro-RO" b="1" dirty="0"/>
              <a:t>e</a:t>
            </a:r>
            <a:r>
              <a:rPr lang="en-US" b="1" dirty="0"/>
              <a:t>)</a:t>
            </a:r>
            <a:r>
              <a:rPr lang="en-US" dirty="0" err="1"/>
              <a:t>În</a:t>
            </a:r>
            <a:r>
              <a:rPr lang="en-US" dirty="0"/>
              <a:t> </a:t>
            </a:r>
            <a:r>
              <a:rPr lang="en-US" dirty="0" err="1"/>
              <a:t>industria</a:t>
            </a:r>
            <a:r>
              <a:rPr lang="en-US" dirty="0"/>
              <a:t> </a:t>
            </a:r>
            <a:r>
              <a:rPr lang="en-US" dirty="0" err="1"/>
              <a:t>militară</a:t>
            </a:r>
            <a:endParaRPr lang="en-US" dirty="0"/>
          </a:p>
        </p:txBody>
      </p:sp>
    </p:spTree>
    <p:extLst>
      <p:ext uri="{BB962C8B-B14F-4D97-AF65-F5344CB8AC3E}">
        <p14:creationId xmlns:p14="http://schemas.microsoft.com/office/powerpoint/2010/main" val="3765551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Fișă </a:t>
            </a:r>
            <a:r>
              <a:rPr lang="ro-RO" dirty="0"/>
              <a:t>de lucru </a:t>
            </a:r>
            <a:endParaRPr lang="en-US" dirty="0"/>
          </a:p>
        </p:txBody>
      </p:sp>
      <p:sp>
        <p:nvSpPr>
          <p:cNvPr id="3" name="TextBox 2"/>
          <p:cNvSpPr txBox="1"/>
          <p:nvPr/>
        </p:nvSpPr>
        <p:spPr>
          <a:xfrm>
            <a:off x="685800" y="2514600"/>
            <a:ext cx="7391400" cy="3139321"/>
          </a:xfrm>
          <a:prstGeom prst="rect">
            <a:avLst/>
          </a:prstGeom>
          <a:noFill/>
        </p:spPr>
        <p:txBody>
          <a:bodyPr wrap="square" rtlCol="0">
            <a:spAutoFit/>
          </a:bodyPr>
          <a:lstStyle/>
          <a:p>
            <a:r>
              <a:rPr lang="ro-RO" dirty="0"/>
              <a:t>5.De ce auzim o </a:t>
            </a:r>
            <a:r>
              <a:rPr lang="ro-RO" dirty="0" smtClean="0"/>
              <a:t>muscă sau </a:t>
            </a:r>
            <a:r>
              <a:rPr lang="ro-RO" dirty="0"/>
              <a:t>un </a:t>
            </a:r>
            <a:r>
              <a:rPr lang="ro-RO" dirty="0" smtClean="0"/>
              <a:t>țânțar </a:t>
            </a:r>
            <a:r>
              <a:rPr lang="ro-RO" dirty="0"/>
              <a:t>î</a:t>
            </a:r>
            <a:r>
              <a:rPr lang="ro-RO" dirty="0" smtClean="0"/>
              <a:t>n </a:t>
            </a:r>
            <a:r>
              <a:rPr lang="ro-RO" dirty="0"/>
              <a:t>timp ce </a:t>
            </a:r>
            <a:r>
              <a:rPr lang="ro-RO" dirty="0" smtClean="0"/>
              <a:t>zboară, </a:t>
            </a:r>
            <a:r>
              <a:rPr lang="ro-RO" dirty="0"/>
              <a:t>dar nu putem auzi un fluture care </a:t>
            </a:r>
            <a:r>
              <a:rPr lang="ro-RO" dirty="0" smtClean="0"/>
              <a:t>zboară?</a:t>
            </a:r>
            <a:endParaRPr lang="ro-RO" dirty="0"/>
          </a:p>
          <a:p>
            <a:pPr marL="342900" indent="-342900">
              <a:buAutoNum type="arabicPeriod"/>
            </a:pPr>
            <a:endParaRPr lang="ro-RO" dirty="0"/>
          </a:p>
          <a:p>
            <a:r>
              <a:rPr lang="ro-RO" dirty="0"/>
              <a:t>6.De ce o </a:t>
            </a:r>
            <a:r>
              <a:rPr lang="ro-RO" dirty="0" smtClean="0"/>
              <a:t>coardă </a:t>
            </a:r>
            <a:r>
              <a:rPr lang="ro-RO" dirty="0"/>
              <a:t>de </a:t>
            </a:r>
            <a:r>
              <a:rPr lang="ro-RO" dirty="0" smtClean="0"/>
              <a:t>chitară întinsă </a:t>
            </a:r>
            <a:r>
              <a:rPr lang="ro-RO" dirty="0"/>
              <a:t>mai tare poate produce un sunet mai </a:t>
            </a:r>
            <a:r>
              <a:rPr lang="ro-RO" dirty="0" smtClean="0"/>
              <a:t>ascuțit decât aceeași coardă întinsă </a:t>
            </a:r>
            <a:r>
              <a:rPr lang="ro-RO" dirty="0"/>
              <a:t>slab?</a:t>
            </a:r>
          </a:p>
          <a:p>
            <a:endParaRPr lang="ro-RO" dirty="0"/>
          </a:p>
          <a:p>
            <a:r>
              <a:rPr lang="ro-RO" dirty="0"/>
              <a:t>7.  De ce </a:t>
            </a:r>
            <a:r>
              <a:rPr lang="ro-RO" dirty="0" smtClean="0"/>
              <a:t>zăpada scârțaie </a:t>
            </a:r>
            <a:r>
              <a:rPr lang="ro-RO" dirty="0"/>
              <a:t>sub </a:t>
            </a:r>
            <a:r>
              <a:rPr lang="ro-RO" dirty="0" smtClean="0"/>
              <a:t>pașii noștri </a:t>
            </a:r>
            <a:r>
              <a:rPr lang="ro-RO" dirty="0"/>
              <a:t>numai </a:t>
            </a:r>
            <a:r>
              <a:rPr lang="ro-RO" dirty="0" smtClean="0"/>
              <a:t>în </a:t>
            </a:r>
            <a:r>
              <a:rPr lang="ro-RO" dirty="0"/>
              <a:t>zilele foarte geroase?</a:t>
            </a:r>
          </a:p>
          <a:p>
            <a:endParaRPr lang="ro-RO" dirty="0"/>
          </a:p>
          <a:p>
            <a:r>
              <a:rPr lang="ro-RO" dirty="0"/>
              <a:t>8.De ce </a:t>
            </a:r>
            <a:r>
              <a:rPr lang="ro-RO" dirty="0" smtClean="0"/>
              <a:t>în pădure </a:t>
            </a:r>
            <a:r>
              <a:rPr lang="ro-RO" dirty="0"/>
              <a:t>este greu de definit </a:t>
            </a:r>
            <a:r>
              <a:rPr lang="ro-RO" dirty="0" smtClean="0"/>
              <a:t>direcția </a:t>
            </a:r>
            <a:r>
              <a:rPr lang="ro-RO" dirty="0"/>
              <a:t>din care vine sunetul?</a:t>
            </a:r>
          </a:p>
          <a:p>
            <a:pPr marL="342900" indent="-342900">
              <a:buAutoNum type="arabicPeriod" startAt="4"/>
            </a:pPr>
            <a:endParaRPr lang="ro-RO" dirty="0"/>
          </a:p>
          <a:p>
            <a:r>
              <a:rPr lang="ro-RO" dirty="0"/>
              <a:t>9.De ce sonarul </a:t>
            </a:r>
            <a:r>
              <a:rPr lang="ro-RO" dirty="0" smtClean="0"/>
              <a:t>folosește </a:t>
            </a:r>
            <a:r>
              <a:rPr lang="ro-RO" dirty="0"/>
              <a:t>ultrasunete ș</a:t>
            </a:r>
            <a:r>
              <a:rPr lang="ro-RO" dirty="0" smtClean="0"/>
              <a:t>i </a:t>
            </a:r>
            <a:r>
              <a:rPr lang="ro-RO" dirty="0"/>
              <a:t>nu sunete normale?</a:t>
            </a:r>
            <a:endParaRPr lang="en-US" dirty="0"/>
          </a:p>
        </p:txBody>
      </p:sp>
    </p:spTree>
    <p:extLst>
      <p:ext uri="{BB962C8B-B14F-4D97-AF65-F5344CB8AC3E}">
        <p14:creationId xmlns:p14="http://schemas.microsoft.com/office/powerpoint/2010/main" val="2136504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Rezolvați rebusul</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143000"/>
            <a:ext cx="5410199"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410200" y="1524000"/>
            <a:ext cx="3505199" cy="4247317"/>
          </a:xfrm>
          <a:prstGeom prst="rect">
            <a:avLst/>
          </a:prstGeom>
        </p:spPr>
        <p:txBody>
          <a:bodyPr wrap="square">
            <a:spAutoFit/>
          </a:bodyPr>
          <a:lstStyle/>
          <a:p>
            <a:r>
              <a:rPr lang="ro-RO" dirty="0" smtClean="0"/>
              <a:t>1.Sursă sonoră</a:t>
            </a:r>
            <a:endParaRPr lang="en-US" dirty="0"/>
          </a:p>
          <a:p>
            <a:r>
              <a:rPr lang="ro-RO" dirty="0"/>
              <a:t>2.Emite ultrasunete intre 40-80 KHz</a:t>
            </a:r>
            <a:endParaRPr lang="en-US" dirty="0"/>
          </a:p>
          <a:p>
            <a:r>
              <a:rPr lang="ro-RO" dirty="0"/>
              <a:t>3.Au </a:t>
            </a:r>
            <a:r>
              <a:rPr lang="ro-RO" dirty="0" smtClean="0"/>
              <a:t>aplicații </a:t>
            </a:r>
            <a:r>
              <a:rPr lang="ro-RO" dirty="0"/>
              <a:t>î</a:t>
            </a:r>
            <a:r>
              <a:rPr lang="ro-RO" dirty="0" smtClean="0"/>
              <a:t>n </a:t>
            </a:r>
            <a:r>
              <a:rPr lang="ro-RO" dirty="0"/>
              <a:t>chimie, metalurgie, </a:t>
            </a:r>
            <a:r>
              <a:rPr lang="ro-RO" dirty="0" smtClean="0"/>
              <a:t>medicină</a:t>
            </a:r>
            <a:endParaRPr lang="en-US" dirty="0"/>
          </a:p>
          <a:p>
            <a:r>
              <a:rPr lang="ro-RO" dirty="0"/>
              <a:t>4.Tehnica </a:t>
            </a:r>
            <a:r>
              <a:rPr lang="ro-RO" dirty="0" smtClean="0"/>
              <a:t>determinării defecțiunilor </a:t>
            </a:r>
            <a:r>
              <a:rPr lang="ro-RO" dirty="0"/>
              <a:t>cu ultrasunete</a:t>
            </a:r>
            <a:endParaRPr lang="en-US" dirty="0"/>
          </a:p>
          <a:p>
            <a:r>
              <a:rPr lang="ro-RO" dirty="0"/>
              <a:t>5. Au </a:t>
            </a:r>
            <a:r>
              <a:rPr lang="ro-RO" dirty="0" smtClean="0"/>
              <a:t>aplicații </a:t>
            </a:r>
            <a:r>
              <a:rPr lang="ro-RO" dirty="0"/>
              <a:t>î</a:t>
            </a:r>
            <a:r>
              <a:rPr lang="ro-RO" dirty="0" smtClean="0"/>
              <a:t>n </a:t>
            </a:r>
            <a:r>
              <a:rPr lang="ro-RO" dirty="0"/>
              <a:t>seismologie</a:t>
            </a:r>
            <a:endParaRPr lang="en-US" dirty="0"/>
          </a:p>
          <a:p>
            <a:r>
              <a:rPr lang="ro-RO" dirty="0"/>
              <a:t>6</a:t>
            </a:r>
            <a:r>
              <a:rPr lang="ro-RO" dirty="0" smtClean="0"/>
              <a:t>.............ultrasonic </a:t>
            </a:r>
            <a:r>
              <a:rPr lang="ro-RO" dirty="0"/>
              <a:t>distruge </a:t>
            </a:r>
            <a:r>
              <a:rPr lang="ro-RO" dirty="0" smtClean="0"/>
              <a:t>celulele canceroase</a:t>
            </a:r>
            <a:endParaRPr lang="en-US" dirty="0"/>
          </a:p>
          <a:p>
            <a:r>
              <a:rPr lang="ro-RO" dirty="0"/>
              <a:t>7 Utilizat </a:t>
            </a:r>
            <a:r>
              <a:rPr lang="ro-RO" dirty="0" smtClean="0"/>
              <a:t>în medicină </a:t>
            </a:r>
            <a:r>
              <a:rPr lang="ro-RO" dirty="0"/>
              <a:t>la </a:t>
            </a:r>
            <a:r>
              <a:rPr lang="ro-RO" dirty="0" smtClean="0"/>
              <a:t>diagnosticarea </a:t>
            </a:r>
            <a:r>
              <a:rPr lang="ro-RO" dirty="0"/>
              <a:t>pe </a:t>
            </a:r>
            <a:r>
              <a:rPr lang="ro-RO" dirty="0" smtClean="0"/>
              <a:t>bază </a:t>
            </a:r>
            <a:r>
              <a:rPr lang="ro-RO" dirty="0"/>
              <a:t>de ultrasunete</a:t>
            </a:r>
            <a:endParaRPr lang="en-US" dirty="0"/>
          </a:p>
          <a:p>
            <a:r>
              <a:rPr lang="ro-RO" dirty="0"/>
              <a:t>8 </a:t>
            </a:r>
            <a:r>
              <a:rPr lang="ro-RO" dirty="0" smtClean="0"/>
              <a:t>Localizează </a:t>
            </a:r>
            <a:r>
              <a:rPr lang="ro-RO" dirty="0"/>
              <a:t>epavele pe fundul </a:t>
            </a:r>
            <a:r>
              <a:rPr lang="ro-RO" dirty="0" smtClean="0"/>
              <a:t>mărilor</a:t>
            </a:r>
            <a:endParaRPr lang="en-US" dirty="0"/>
          </a:p>
        </p:txBody>
      </p:sp>
      <p:sp>
        <p:nvSpPr>
          <p:cNvPr id="6" name="TextBox 5"/>
          <p:cNvSpPr txBox="1"/>
          <p:nvPr/>
        </p:nvSpPr>
        <p:spPr>
          <a:xfrm>
            <a:off x="838200" y="1524000"/>
            <a:ext cx="381000" cy="381000"/>
          </a:xfrm>
          <a:prstGeom prst="rect">
            <a:avLst/>
          </a:prstGeom>
          <a:noFill/>
        </p:spPr>
        <p:txBody>
          <a:bodyPr wrap="square" rtlCol="0">
            <a:spAutoFit/>
          </a:bodyPr>
          <a:lstStyle/>
          <a:p>
            <a:r>
              <a:rPr lang="ro-RO" dirty="0" smtClean="0"/>
              <a:t>1</a:t>
            </a:r>
            <a:endParaRPr lang="en-US" dirty="0"/>
          </a:p>
        </p:txBody>
      </p:sp>
      <p:sp>
        <p:nvSpPr>
          <p:cNvPr id="7" name="TextBox 6"/>
          <p:cNvSpPr txBox="1"/>
          <p:nvPr/>
        </p:nvSpPr>
        <p:spPr>
          <a:xfrm>
            <a:off x="685800" y="2133600"/>
            <a:ext cx="342900" cy="369332"/>
          </a:xfrm>
          <a:prstGeom prst="rect">
            <a:avLst/>
          </a:prstGeom>
          <a:noFill/>
        </p:spPr>
        <p:txBody>
          <a:bodyPr wrap="square" rtlCol="0">
            <a:spAutoFit/>
          </a:bodyPr>
          <a:lstStyle/>
          <a:p>
            <a:r>
              <a:rPr lang="ro-RO" dirty="0" smtClean="0"/>
              <a:t>2</a:t>
            </a:r>
            <a:endParaRPr lang="en-US" dirty="0"/>
          </a:p>
        </p:txBody>
      </p:sp>
      <p:sp>
        <p:nvSpPr>
          <p:cNvPr id="8" name="TextBox 7"/>
          <p:cNvSpPr txBox="1"/>
          <p:nvPr/>
        </p:nvSpPr>
        <p:spPr>
          <a:xfrm>
            <a:off x="2133600" y="2502932"/>
            <a:ext cx="228600" cy="369332"/>
          </a:xfrm>
          <a:prstGeom prst="rect">
            <a:avLst/>
          </a:prstGeom>
          <a:noFill/>
        </p:spPr>
        <p:txBody>
          <a:bodyPr wrap="square" rtlCol="0">
            <a:spAutoFit/>
          </a:bodyPr>
          <a:lstStyle/>
          <a:p>
            <a:r>
              <a:rPr lang="ro-RO" dirty="0" smtClean="0"/>
              <a:t>3</a:t>
            </a:r>
            <a:endParaRPr lang="en-US" dirty="0"/>
          </a:p>
        </p:txBody>
      </p:sp>
      <p:sp>
        <p:nvSpPr>
          <p:cNvPr id="9" name="TextBox 8"/>
          <p:cNvSpPr txBox="1"/>
          <p:nvPr/>
        </p:nvSpPr>
        <p:spPr>
          <a:xfrm>
            <a:off x="228600" y="2872264"/>
            <a:ext cx="304800" cy="369332"/>
          </a:xfrm>
          <a:prstGeom prst="rect">
            <a:avLst/>
          </a:prstGeom>
          <a:noFill/>
        </p:spPr>
        <p:txBody>
          <a:bodyPr wrap="square" rtlCol="0">
            <a:spAutoFit/>
          </a:bodyPr>
          <a:lstStyle/>
          <a:p>
            <a:r>
              <a:rPr lang="ro-RO" dirty="0" smtClean="0"/>
              <a:t>4</a:t>
            </a:r>
            <a:endParaRPr lang="en-US" dirty="0"/>
          </a:p>
        </p:txBody>
      </p:sp>
      <p:sp>
        <p:nvSpPr>
          <p:cNvPr id="10" name="TextBox 9"/>
          <p:cNvSpPr txBox="1"/>
          <p:nvPr/>
        </p:nvSpPr>
        <p:spPr>
          <a:xfrm>
            <a:off x="1828800" y="3886200"/>
            <a:ext cx="304800" cy="369332"/>
          </a:xfrm>
          <a:prstGeom prst="rect">
            <a:avLst/>
          </a:prstGeom>
          <a:noFill/>
        </p:spPr>
        <p:txBody>
          <a:bodyPr wrap="square" rtlCol="0">
            <a:spAutoFit/>
          </a:bodyPr>
          <a:lstStyle/>
          <a:p>
            <a:r>
              <a:rPr lang="ro-RO" dirty="0" smtClean="0"/>
              <a:t>6</a:t>
            </a:r>
            <a:endParaRPr lang="en-US" dirty="0"/>
          </a:p>
        </p:txBody>
      </p:sp>
      <p:sp>
        <p:nvSpPr>
          <p:cNvPr id="11" name="TextBox 10"/>
          <p:cNvSpPr txBox="1"/>
          <p:nvPr/>
        </p:nvSpPr>
        <p:spPr>
          <a:xfrm>
            <a:off x="1828800" y="4255532"/>
            <a:ext cx="304800" cy="369332"/>
          </a:xfrm>
          <a:prstGeom prst="rect">
            <a:avLst/>
          </a:prstGeom>
          <a:noFill/>
        </p:spPr>
        <p:txBody>
          <a:bodyPr wrap="square" rtlCol="0">
            <a:spAutoFit/>
          </a:bodyPr>
          <a:lstStyle/>
          <a:p>
            <a:r>
              <a:rPr lang="ro-RO" dirty="0" smtClean="0"/>
              <a:t>7</a:t>
            </a:r>
            <a:endParaRPr lang="en-US" dirty="0"/>
          </a:p>
        </p:txBody>
      </p:sp>
      <p:sp>
        <p:nvSpPr>
          <p:cNvPr id="12" name="TextBox 11"/>
          <p:cNvSpPr txBox="1"/>
          <p:nvPr/>
        </p:nvSpPr>
        <p:spPr>
          <a:xfrm>
            <a:off x="1219200" y="4724400"/>
            <a:ext cx="304800" cy="381000"/>
          </a:xfrm>
          <a:prstGeom prst="rect">
            <a:avLst/>
          </a:prstGeom>
          <a:noFill/>
        </p:spPr>
        <p:txBody>
          <a:bodyPr wrap="square" rtlCol="0">
            <a:spAutoFit/>
          </a:bodyPr>
          <a:lstStyle/>
          <a:p>
            <a:r>
              <a:rPr lang="ro-RO" dirty="0" smtClean="0"/>
              <a:t>8</a:t>
            </a:r>
            <a:endParaRPr lang="en-US" dirty="0"/>
          </a:p>
        </p:txBody>
      </p:sp>
      <p:sp>
        <p:nvSpPr>
          <p:cNvPr id="14" name="TextBox 13"/>
          <p:cNvSpPr txBox="1"/>
          <p:nvPr/>
        </p:nvSpPr>
        <p:spPr>
          <a:xfrm>
            <a:off x="2362200" y="5105400"/>
            <a:ext cx="228600" cy="381000"/>
          </a:xfrm>
          <a:prstGeom prst="rect">
            <a:avLst/>
          </a:prstGeom>
          <a:noFill/>
        </p:spPr>
        <p:txBody>
          <a:bodyPr wrap="square" rtlCol="0">
            <a:spAutoFit/>
          </a:bodyPr>
          <a:lstStyle/>
          <a:p>
            <a:r>
              <a:rPr lang="ro-RO" dirty="0" smtClean="0"/>
              <a:t>B</a:t>
            </a:r>
            <a:endParaRPr lang="en-US" dirty="0"/>
          </a:p>
        </p:txBody>
      </p:sp>
    </p:spTree>
    <p:extLst>
      <p:ext uri="{BB962C8B-B14F-4D97-AF65-F5344CB8AC3E}">
        <p14:creationId xmlns:p14="http://schemas.microsoft.com/office/powerpoint/2010/main" val="3707457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Tipuri de unde</a:t>
            </a:r>
            <a:endParaRPr lang="en-US" dirty="0"/>
          </a:p>
        </p:txBody>
      </p:sp>
      <p:sp>
        <p:nvSpPr>
          <p:cNvPr id="3" name="Text Placeholder 2"/>
          <p:cNvSpPr>
            <a:spLocks noGrp="1"/>
          </p:cNvSpPr>
          <p:nvPr>
            <p:ph type="body" idx="1"/>
          </p:nvPr>
        </p:nvSpPr>
        <p:spPr/>
        <p:txBody>
          <a:bodyPr/>
          <a:lstStyle/>
          <a:p>
            <a:r>
              <a:rPr lang="ro-RO" dirty="0"/>
              <a:t>Unde transversale</a:t>
            </a:r>
            <a:endParaRPr lang="en-US" dirty="0"/>
          </a:p>
        </p:txBody>
      </p:sp>
      <p:sp>
        <p:nvSpPr>
          <p:cNvPr id="5" name="Text Placeholder 4"/>
          <p:cNvSpPr>
            <a:spLocks noGrp="1"/>
          </p:cNvSpPr>
          <p:nvPr>
            <p:ph type="body" sz="quarter" idx="3"/>
          </p:nvPr>
        </p:nvSpPr>
        <p:spPr/>
        <p:txBody>
          <a:bodyPr/>
          <a:lstStyle/>
          <a:p>
            <a:r>
              <a:rPr lang="ro-RO"/>
              <a:t>Unde longitudinale</a:t>
            </a:r>
            <a:endParaRPr lang="en-US" dirty="0"/>
          </a:p>
        </p:txBody>
      </p:sp>
      <p:pic>
        <p:nvPicPr>
          <p:cNvPr id="7" name="Content Placeholder 6" descr="lw"/>
          <p:cNvPicPr>
            <a:picLocks noGrp="1" noChangeAspect="1" noChangeArrowheads="1" noCro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645025" y="4533852"/>
            <a:ext cx="3822700" cy="487458"/>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descr="peoplewave"/>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77863" y="4350836"/>
            <a:ext cx="3819525" cy="853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24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ACUSTICA</a:t>
            </a:r>
            <a:endParaRPr lang="en-US" dirty="0"/>
          </a:p>
        </p:txBody>
      </p:sp>
      <p:sp>
        <p:nvSpPr>
          <p:cNvPr id="3" name="TextBox 2"/>
          <p:cNvSpPr txBox="1"/>
          <p:nvPr/>
        </p:nvSpPr>
        <p:spPr>
          <a:xfrm>
            <a:off x="533400" y="2362200"/>
            <a:ext cx="2362200" cy="1477328"/>
          </a:xfrm>
          <a:prstGeom prst="rect">
            <a:avLst/>
          </a:prstGeom>
          <a:noFill/>
        </p:spPr>
        <p:txBody>
          <a:bodyPr wrap="square" rtlCol="0">
            <a:spAutoFit/>
          </a:bodyPr>
          <a:lstStyle/>
          <a:p>
            <a:r>
              <a:rPr lang="ro-RO" dirty="0"/>
              <a:t>INFRASUNETE</a:t>
            </a:r>
          </a:p>
          <a:p>
            <a:r>
              <a:rPr lang="ro-RO" dirty="0"/>
              <a:t>Sunt </a:t>
            </a:r>
            <a:r>
              <a:rPr lang="ro-RO" dirty="0" smtClean="0"/>
              <a:t>oscilații </a:t>
            </a:r>
            <a:r>
              <a:rPr lang="ro-RO" dirty="0"/>
              <a:t>mecanice cu </a:t>
            </a:r>
            <a:r>
              <a:rPr lang="ro-RO" dirty="0" smtClean="0"/>
              <a:t>frecvența  </a:t>
            </a:r>
            <a:r>
              <a:rPr lang="ro-RO" dirty="0"/>
              <a:t>mai </a:t>
            </a:r>
            <a:r>
              <a:rPr lang="ro-RO" dirty="0" smtClean="0"/>
              <a:t>mică </a:t>
            </a:r>
            <a:r>
              <a:rPr lang="ro-RO" dirty="0"/>
              <a:t>de 20 Hz.</a:t>
            </a:r>
          </a:p>
          <a:p>
            <a:r>
              <a:rPr lang="ro-RO" dirty="0"/>
              <a:t>(undele seismice)</a:t>
            </a:r>
            <a:endParaRPr lang="en-US" dirty="0"/>
          </a:p>
        </p:txBody>
      </p:sp>
      <p:sp>
        <p:nvSpPr>
          <p:cNvPr id="4" name="Left-Up Arrow 3"/>
          <p:cNvSpPr/>
          <p:nvPr/>
        </p:nvSpPr>
        <p:spPr>
          <a:xfrm>
            <a:off x="2743200" y="1490618"/>
            <a:ext cx="1371600" cy="1514564"/>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4419600" y="1447800"/>
            <a:ext cx="609600" cy="2743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Up Arrow 5"/>
          <p:cNvSpPr/>
          <p:nvPr/>
        </p:nvSpPr>
        <p:spPr>
          <a:xfrm rot="5400000">
            <a:off x="5219700" y="1519282"/>
            <a:ext cx="1600200" cy="1371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81800" y="2362200"/>
            <a:ext cx="1676400" cy="2031325"/>
          </a:xfrm>
          <a:prstGeom prst="rect">
            <a:avLst/>
          </a:prstGeom>
          <a:noFill/>
        </p:spPr>
        <p:txBody>
          <a:bodyPr wrap="square" rtlCol="0">
            <a:spAutoFit/>
          </a:bodyPr>
          <a:lstStyle/>
          <a:p>
            <a:r>
              <a:rPr lang="ro-RO" dirty="0"/>
              <a:t>ULTRASUNETE</a:t>
            </a:r>
          </a:p>
          <a:p>
            <a:r>
              <a:rPr lang="ro-RO" dirty="0"/>
              <a:t>Sunt </a:t>
            </a:r>
            <a:r>
              <a:rPr lang="ro-RO" dirty="0" smtClean="0"/>
              <a:t>oscilații </a:t>
            </a:r>
            <a:r>
              <a:rPr lang="ro-RO" dirty="0"/>
              <a:t>mecanice cu </a:t>
            </a:r>
            <a:r>
              <a:rPr lang="ro-RO" dirty="0" smtClean="0"/>
              <a:t>frecvența </a:t>
            </a:r>
            <a:r>
              <a:rPr lang="ro-RO" dirty="0"/>
              <a:t>peste  20kHZ</a:t>
            </a:r>
          </a:p>
          <a:p>
            <a:r>
              <a:rPr lang="ro-RO" dirty="0"/>
              <a:t>(emise de lilieci, delfini)</a:t>
            </a:r>
          </a:p>
        </p:txBody>
      </p:sp>
      <p:sp>
        <p:nvSpPr>
          <p:cNvPr id="8" name="TextBox 7"/>
          <p:cNvSpPr txBox="1"/>
          <p:nvPr/>
        </p:nvSpPr>
        <p:spPr>
          <a:xfrm>
            <a:off x="2895600" y="4495800"/>
            <a:ext cx="3657600" cy="923330"/>
          </a:xfrm>
          <a:prstGeom prst="rect">
            <a:avLst/>
          </a:prstGeom>
          <a:noFill/>
        </p:spPr>
        <p:txBody>
          <a:bodyPr wrap="square" rtlCol="0">
            <a:spAutoFit/>
          </a:bodyPr>
          <a:lstStyle/>
          <a:p>
            <a:r>
              <a:rPr lang="ro-RO" dirty="0"/>
              <a:t>SUNETUL –perceput de urechea </a:t>
            </a:r>
            <a:r>
              <a:rPr lang="ro-RO" dirty="0" smtClean="0"/>
              <a:t>umană </a:t>
            </a:r>
            <a:r>
              <a:rPr lang="ro-RO" dirty="0"/>
              <a:t>are </a:t>
            </a:r>
            <a:r>
              <a:rPr lang="ro-RO" dirty="0" smtClean="0"/>
              <a:t>frecvența cuprinsă </a:t>
            </a:r>
            <a:r>
              <a:rPr lang="ro-RO" dirty="0"/>
              <a:t>î</a:t>
            </a:r>
            <a:r>
              <a:rPr lang="ro-RO" dirty="0" smtClean="0"/>
              <a:t>ntre  </a:t>
            </a:r>
            <a:r>
              <a:rPr lang="ro-RO" dirty="0"/>
              <a:t>20 Hz-20 kHz</a:t>
            </a:r>
            <a:endParaRPr lang="en-US" dirty="0"/>
          </a:p>
        </p:txBody>
      </p:sp>
    </p:spTree>
    <p:extLst>
      <p:ext uri="{BB962C8B-B14F-4D97-AF65-F5344CB8AC3E}">
        <p14:creationId xmlns:p14="http://schemas.microsoft.com/office/powerpoint/2010/main" val="3297490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Cum se produc sunetele</a:t>
            </a:r>
            <a:endParaRPr lang="en-US" dirty="0"/>
          </a:p>
        </p:txBody>
      </p:sp>
      <p:sp>
        <p:nvSpPr>
          <p:cNvPr id="3" name="TextBox 2"/>
          <p:cNvSpPr txBox="1"/>
          <p:nvPr/>
        </p:nvSpPr>
        <p:spPr>
          <a:xfrm>
            <a:off x="762000" y="1752600"/>
            <a:ext cx="7467600" cy="646331"/>
          </a:xfrm>
          <a:prstGeom prst="rect">
            <a:avLst/>
          </a:prstGeom>
          <a:noFill/>
        </p:spPr>
        <p:txBody>
          <a:bodyPr wrap="square" rtlCol="0">
            <a:spAutoFit/>
          </a:bodyPr>
          <a:lstStyle/>
          <a:p>
            <a:r>
              <a:rPr lang="en-US" b="1" dirty="0">
                <a:solidFill>
                  <a:srgbClr val="333399"/>
                </a:solidFill>
              </a:rPr>
              <a:t> </a:t>
            </a:r>
            <a:r>
              <a:rPr lang="ro-RO" b="1" dirty="0">
                <a:solidFill>
                  <a:srgbClr val="0000FF"/>
                </a:solidFill>
              </a:rPr>
              <a:t>Orice tip de sunet este produs de o oscilaţie mecanică şi oricare ar fi sursa de sunet acesta trebuie să conţină o parte care oscilează.</a:t>
            </a:r>
            <a:endParaRPr lang="en-US" dirty="0"/>
          </a:p>
        </p:txBody>
      </p:sp>
      <p:pic>
        <p:nvPicPr>
          <p:cNvPr id="4" name="Picture 4" descr="dip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667000"/>
            <a:ext cx="3505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961931" y="5638800"/>
            <a:ext cx="234360" cy="369332"/>
          </a:xfrm>
          <a:prstGeom prst="rect">
            <a:avLst/>
          </a:prstGeom>
        </p:spPr>
        <p:txBody>
          <a:bodyPr wrap="none">
            <a:spAutoFit/>
          </a:bodyPr>
          <a:lstStyle/>
          <a:p>
            <a:r>
              <a:rPr lang="ro-RO" dirty="0"/>
              <a:t> </a:t>
            </a:r>
            <a:endParaRPr lang="en-US" dirty="0"/>
          </a:p>
        </p:txBody>
      </p:sp>
    </p:spTree>
    <p:extLst>
      <p:ext uri="{BB962C8B-B14F-4D97-AF65-F5344CB8AC3E}">
        <p14:creationId xmlns:p14="http://schemas.microsoft.com/office/powerpoint/2010/main" val="424068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Surse de unde sonore</a:t>
            </a:r>
            <a:endParaRPr lang="en-US" dirty="0"/>
          </a:p>
        </p:txBody>
      </p:sp>
      <p:sp>
        <p:nvSpPr>
          <p:cNvPr id="3" name="TextBox 2"/>
          <p:cNvSpPr txBox="1"/>
          <p:nvPr/>
        </p:nvSpPr>
        <p:spPr>
          <a:xfrm>
            <a:off x="990600" y="2438400"/>
            <a:ext cx="5791200" cy="1754326"/>
          </a:xfrm>
          <a:prstGeom prst="rect">
            <a:avLst/>
          </a:prstGeom>
          <a:noFill/>
        </p:spPr>
        <p:txBody>
          <a:bodyPr wrap="square" rtlCol="0">
            <a:spAutoFit/>
          </a:bodyPr>
          <a:lstStyle/>
          <a:p>
            <a:pPr fontAlgn="auto">
              <a:spcAft>
                <a:spcPts val="0"/>
              </a:spcAft>
              <a:buClr>
                <a:schemeClr val="tx1">
                  <a:shade val="95000"/>
                </a:schemeClr>
              </a:buClr>
              <a:buFont typeface="Wingdings 2"/>
              <a:buNone/>
              <a:defRPr/>
            </a:pPr>
            <a:r>
              <a:rPr lang="en-US" dirty="0" err="1"/>
              <a:t>Sursele</a:t>
            </a:r>
            <a:r>
              <a:rPr lang="en-US" dirty="0"/>
              <a:t> </a:t>
            </a:r>
            <a:r>
              <a:rPr lang="en-US" dirty="0" err="1"/>
              <a:t>sonore</a:t>
            </a:r>
            <a:r>
              <a:rPr lang="en-US" dirty="0"/>
              <a:t> </a:t>
            </a:r>
            <a:r>
              <a:rPr lang="en-US" dirty="0" err="1"/>
              <a:t>sunt</a:t>
            </a:r>
            <a:r>
              <a:rPr lang="en-US" dirty="0"/>
              <a:t> </a:t>
            </a:r>
            <a:r>
              <a:rPr lang="en-US" dirty="0" err="1"/>
              <a:t>medii</a:t>
            </a:r>
            <a:r>
              <a:rPr lang="en-US" dirty="0"/>
              <a:t> </a:t>
            </a:r>
            <a:r>
              <a:rPr lang="en-US" dirty="0" err="1"/>
              <a:t>elastice</a:t>
            </a:r>
            <a:r>
              <a:rPr lang="en-US" dirty="0"/>
              <a:t> </a:t>
            </a:r>
            <a:r>
              <a:rPr lang="en-US" dirty="0" err="1"/>
              <a:t>aduse</a:t>
            </a:r>
            <a:r>
              <a:rPr lang="en-US" dirty="0"/>
              <a:t> </a:t>
            </a:r>
            <a:r>
              <a:rPr lang="ro-RO" dirty="0" smtClean="0"/>
              <a:t>î</a:t>
            </a:r>
            <a:r>
              <a:rPr lang="en-US" dirty="0" smtClean="0"/>
              <a:t>n </a:t>
            </a:r>
            <a:r>
              <a:rPr lang="en-US" dirty="0" err="1"/>
              <a:t>sta</a:t>
            </a:r>
            <a:r>
              <a:rPr lang="ro-RO" dirty="0"/>
              <a:t>r</a:t>
            </a:r>
            <a:r>
              <a:rPr lang="en-US" dirty="0"/>
              <a:t>e de </a:t>
            </a:r>
            <a:r>
              <a:rPr lang="en-US" dirty="0" err="1" smtClean="0"/>
              <a:t>oscila</a:t>
            </a:r>
            <a:r>
              <a:rPr lang="ro-RO" dirty="0" smtClean="0"/>
              <a:t>ți</a:t>
            </a:r>
            <a:r>
              <a:rPr lang="en-US" dirty="0" smtClean="0"/>
              <a:t>e</a:t>
            </a:r>
            <a:r>
              <a:rPr lang="en-US" dirty="0"/>
              <a:t>:</a:t>
            </a:r>
          </a:p>
          <a:p>
            <a:pPr fontAlgn="auto">
              <a:spcAft>
                <a:spcPts val="0"/>
              </a:spcAft>
              <a:buClr>
                <a:schemeClr val="tx1">
                  <a:shade val="95000"/>
                </a:schemeClr>
              </a:buClr>
              <a:buFont typeface="Wingdings" pitchFamily="2" charset="2"/>
              <a:buChar char="Ø"/>
              <a:defRPr/>
            </a:pPr>
            <a:r>
              <a:rPr lang="en-US" dirty="0" err="1"/>
              <a:t>diapazon</a:t>
            </a:r>
            <a:r>
              <a:rPr lang="en-US" dirty="0"/>
              <a:t>(lame </a:t>
            </a:r>
            <a:r>
              <a:rPr lang="en-US" dirty="0" err="1"/>
              <a:t>elastice</a:t>
            </a:r>
            <a:r>
              <a:rPr lang="en-US" dirty="0"/>
              <a:t> </a:t>
            </a:r>
            <a:r>
              <a:rPr lang="ro-RO" dirty="0" smtClean="0"/>
              <a:t>î</a:t>
            </a:r>
            <a:r>
              <a:rPr lang="en-US" dirty="0" smtClean="0"/>
              <a:t>n </a:t>
            </a:r>
            <a:r>
              <a:rPr lang="en-US" dirty="0"/>
              <a:t>general)</a:t>
            </a:r>
          </a:p>
          <a:p>
            <a:pPr fontAlgn="auto">
              <a:spcAft>
                <a:spcPts val="0"/>
              </a:spcAft>
              <a:buClr>
                <a:schemeClr val="tx1">
                  <a:shade val="95000"/>
                </a:schemeClr>
              </a:buClr>
              <a:buFont typeface="Wingdings" pitchFamily="2" charset="2"/>
              <a:buChar char="Ø"/>
              <a:defRPr/>
            </a:pPr>
            <a:r>
              <a:rPr lang="en-US" dirty="0" err="1"/>
              <a:t>Corzi</a:t>
            </a:r>
            <a:r>
              <a:rPr lang="en-US" dirty="0"/>
              <a:t> </a:t>
            </a:r>
            <a:r>
              <a:rPr lang="en-US" dirty="0" err="1"/>
              <a:t>vibrante</a:t>
            </a:r>
            <a:r>
              <a:rPr lang="en-US" dirty="0"/>
              <a:t>(</a:t>
            </a:r>
            <a:r>
              <a:rPr lang="en-US" dirty="0" err="1"/>
              <a:t>vioara</a:t>
            </a:r>
            <a:r>
              <a:rPr lang="en-US" dirty="0"/>
              <a:t>, </a:t>
            </a:r>
            <a:r>
              <a:rPr lang="en-US" dirty="0" err="1"/>
              <a:t>pian</a:t>
            </a:r>
            <a:r>
              <a:rPr lang="en-US" dirty="0"/>
              <a:t>,, </a:t>
            </a:r>
            <a:r>
              <a:rPr lang="en-US" dirty="0" err="1"/>
              <a:t>harpa</a:t>
            </a:r>
            <a:r>
              <a:rPr lang="en-US" dirty="0"/>
              <a:t>)</a:t>
            </a:r>
          </a:p>
          <a:p>
            <a:pPr fontAlgn="auto">
              <a:spcAft>
                <a:spcPts val="0"/>
              </a:spcAft>
              <a:buClr>
                <a:schemeClr val="tx1">
                  <a:shade val="95000"/>
                </a:schemeClr>
              </a:buClr>
              <a:buFont typeface="Wingdings" pitchFamily="2" charset="2"/>
              <a:buChar char="Ø"/>
              <a:defRPr/>
            </a:pPr>
            <a:r>
              <a:rPr lang="en-US" dirty="0" err="1"/>
              <a:t>Coloane</a:t>
            </a:r>
            <a:r>
              <a:rPr lang="en-US" dirty="0"/>
              <a:t> de </a:t>
            </a:r>
            <a:r>
              <a:rPr lang="en-US" dirty="0" err="1"/>
              <a:t>aer</a:t>
            </a:r>
            <a:r>
              <a:rPr lang="en-US" dirty="0"/>
              <a:t>(</a:t>
            </a:r>
            <a:r>
              <a:rPr lang="en-US" dirty="0" err="1"/>
              <a:t>orga</a:t>
            </a:r>
            <a:r>
              <a:rPr lang="en-US" dirty="0"/>
              <a:t>, </a:t>
            </a:r>
            <a:r>
              <a:rPr lang="en-US" dirty="0" err="1"/>
              <a:t>flaut</a:t>
            </a:r>
            <a:r>
              <a:rPr lang="en-US" dirty="0"/>
              <a:t>)</a:t>
            </a:r>
          </a:p>
          <a:p>
            <a:pPr fontAlgn="auto">
              <a:spcAft>
                <a:spcPts val="0"/>
              </a:spcAft>
              <a:buClr>
                <a:schemeClr val="tx1">
                  <a:shade val="95000"/>
                </a:schemeClr>
              </a:buClr>
              <a:buFont typeface="Wingdings" pitchFamily="2" charset="2"/>
              <a:buChar char="Ø"/>
              <a:defRPr/>
            </a:pPr>
            <a:r>
              <a:rPr lang="en-US" dirty="0" smtClean="0"/>
              <a:t>Pl</a:t>
            </a:r>
            <a:r>
              <a:rPr lang="ro-RO" dirty="0"/>
              <a:t>ă</a:t>
            </a:r>
            <a:r>
              <a:rPr lang="en-US" dirty="0" smtClean="0"/>
              <a:t>ci </a:t>
            </a:r>
            <a:r>
              <a:rPr lang="ro-RO" dirty="0" err="1"/>
              <a:t>ș</a:t>
            </a:r>
            <a:r>
              <a:rPr lang="en-US" dirty="0" smtClean="0"/>
              <a:t>i </a:t>
            </a:r>
            <a:r>
              <a:rPr lang="en-US" dirty="0"/>
              <a:t>membrane </a:t>
            </a:r>
            <a:r>
              <a:rPr lang="en-US" dirty="0" err="1"/>
              <a:t>vibrante</a:t>
            </a:r>
            <a:r>
              <a:rPr lang="en-US" dirty="0"/>
              <a:t>(</a:t>
            </a:r>
            <a:r>
              <a:rPr lang="en-US" dirty="0" err="1"/>
              <a:t>xilofon</a:t>
            </a:r>
            <a:r>
              <a:rPr lang="en-US" dirty="0"/>
              <a:t>, </a:t>
            </a:r>
            <a:r>
              <a:rPr lang="en-US" dirty="0" err="1"/>
              <a:t>difuzor</a:t>
            </a:r>
            <a:r>
              <a:rPr lang="en-US" dirty="0"/>
              <a:t>)</a:t>
            </a:r>
          </a:p>
        </p:txBody>
      </p:sp>
      <p:sp>
        <p:nvSpPr>
          <p:cNvPr id="4" name="Dreptunghi 3">
            <a:extLst>
              <a:ext uri="{FF2B5EF4-FFF2-40B4-BE49-F238E27FC236}">
                <a16:creationId xmlns="" xmlns:a16="http://schemas.microsoft.com/office/drawing/2014/main" id="{40FE0B3C-6401-493D-A70D-64BF4B7C42DC}"/>
              </a:ext>
            </a:extLst>
          </p:cNvPr>
          <p:cNvSpPr/>
          <p:nvPr/>
        </p:nvSpPr>
        <p:spPr>
          <a:xfrm>
            <a:off x="1295400" y="4578405"/>
            <a:ext cx="5867400" cy="369332"/>
          </a:xfrm>
          <a:prstGeom prst="rect">
            <a:avLst/>
          </a:prstGeom>
        </p:spPr>
        <p:txBody>
          <a:bodyPr wrap="square">
            <a:spAutoFit/>
          </a:bodyPr>
          <a:lstStyle/>
          <a:p>
            <a:r>
              <a:rPr lang="ro-RO" dirty="0"/>
              <a:t> </a:t>
            </a:r>
            <a:r>
              <a:rPr lang="ro-RO" dirty="0">
                <a:hlinkClick r:id="rId2"/>
              </a:rPr>
              <a:t>https://www.youtube.com/watch?v=vgslpYGOPsY</a:t>
            </a:r>
            <a:endParaRPr lang="ro-RO" dirty="0"/>
          </a:p>
        </p:txBody>
      </p:sp>
    </p:spTree>
    <p:extLst>
      <p:ext uri="{BB962C8B-B14F-4D97-AF65-F5344CB8AC3E}">
        <p14:creationId xmlns:p14="http://schemas.microsoft.com/office/powerpoint/2010/main" val="47518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Propagarea sunetului</a:t>
            </a:r>
            <a:endParaRPr lang="en-US" dirty="0"/>
          </a:p>
        </p:txBody>
      </p:sp>
      <p:sp>
        <p:nvSpPr>
          <p:cNvPr id="3" name="Rectangle 2"/>
          <p:cNvSpPr/>
          <p:nvPr/>
        </p:nvSpPr>
        <p:spPr>
          <a:xfrm>
            <a:off x="609600" y="1447800"/>
            <a:ext cx="4648200" cy="5189113"/>
          </a:xfrm>
          <a:prstGeom prst="rect">
            <a:avLst/>
          </a:prstGeom>
        </p:spPr>
        <p:txBody>
          <a:bodyPr wrap="square">
            <a:spAutoFit/>
          </a:bodyPr>
          <a:lstStyle/>
          <a:p>
            <a:pPr algn="just">
              <a:lnSpc>
                <a:spcPct val="80000"/>
              </a:lnSpc>
              <a:buFont typeface="Wingdings" pitchFamily="2" charset="2"/>
              <a:buNone/>
            </a:pPr>
            <a:r>
              <a:rPr lang="en-US" sz="1100" dirty="0"/>
              <a:t> </a:t>
            </a:r>
            <a:r>
              <a:rPr lang="ro-RO" b="1" dirty="0">
                <a:solidFill>
                  <a:srgbClr val="333399"/>
                </a:solidFill>
              </a:rPr>
              <a:t>Sunetul este o undă mecanică care rezultă din mişcarea longitudinală a particulelor mediului prin care unda sonoră se propagă.</a:t>
            </a:r>
          </a:p>
          <a:p>
            <a:pPr algn="just">
              <a:lnSpc>
                <a:spcPct val="80000"/>
              </a:lnSpc>
              <a:buFont typeface="Wingdings" pitchFamily="2" charset="2"/>
              <a:buNone/>
            </a:pPr>
            <a:r>
              <a:rPr lang="en-US" b="1" dirty="0">
                <a:solidFill>
                  <a:srgbClr val="333399"/>
                </a:solidFill>
              </a:rPr>
              <a:t>              </a:t>
            </a:r>
            <a:r>
              <a:rPr lang="ro-RO" b="1" dirty="0">
                <a:solidFill>
                  <a:srgbClr val="333399"/>
                </a:solidFill>
              </a:rPr>
              <a:t>Dacă o undă sonoră se deplasează de la stânga la dreapta prin aer, atunci particulele mediului vor fi deplasate spre dreapta şi spre stânga în funcţie de energia undei sonore ce străbate mediul.</a:t>
            </a: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r>
              <a:rPr lang="en-US" b="1" dirty="0">
                <a:solidFill>
                  <a:srgbClr val="333399"/>
                </a:solidFill>
              </a:rPr>
              <a:t>            </a:t>
            </a: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r>
              <a:rPr lang="en-US" b="1" dirty="0">
                <a:solidFill>
                  <a:srgbClr val="333399"/>
                </a:solidFill>
              </a:rPr>
              <a:t>            </a:t>
            </a: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endParaRPr lang="en-US" b="1" dirty="0">
              <a:solidFill>
                <a:srgbClr val="333399"/>
              </a:solidFill>
            </a:endParaRPr>
          </a:p>
          <a:p>
            <a:pPr algn="just">
              <a:lnSpc>
                <a:spcPct val="80000"/>
              </a:lnSpc>
              <a:buFont typeface="Wingdings" pitchFamily="2" charset="2"/>
              <a:buNone/>
            </a:pPr>
            <a:r>
              <a:rPr lang="en-US" b="1" dirty="0">
                <a:solidFill>
                  <a:srgbClr val="333399"/>
                </a:solidFill>
              </a:rPr>
              <a:t>             </a:t>
            </a:r>
            <a:r>
              <a:rPr lang="ro-RO" b="1" dirty="0">
                <a:solidFill>
                  <a:srgbClr val="333399"/>
                </a:solidFill>
              </a:rPr>
              <a:t>Vibraţiile unui diapazon sunt capabile să creeze o undă longitudinală. În timp ce furcile  diapazonului vibrează spre exterior şi interior moleculele de aer vecine sunt împinse. </a:t>
            </a:r>
            <a:endParaRPr lang="en-US" dirty="0"/>
          </a:p>
        </p:txBody>
      </p:sp>
      <p:sp>
        <p:nvSpPr>
          <p:cNvPr id="4" name="Rectangle 3"/>
          <p:cNvSpPr/>
          <p:nvPr/>
        </p:nvSpPr>
        <p:spPr>
          <a:xfrm>
            <a:off x="5486400" y="1878687"/>
            <a:ext cx="3200400" cy="4770537"/>
          </a:xfrm>
          <a:prstGeom prst="rect">
            <a:avLst/>
          </a:prstGeom>
        </p:spPr>
        <p:txBody>
          <a:bodyPr wrap="square">
            <a:spAutoFit/>
          </a:bodyPr>
          <a:lstStyle/>
          <a:p>
            <a:pPr algn="just">
              <a:lnSpc>
                <a:spcPct val="80000"/>
              </a:lnSpc>
              <a:buFont typeface="Wingdings" pitchFamily="2" charset="2"/>
              <a:buNone/>
            </a:pPr>
            <a:r>
              <a:rPr lang="en-US" sz="2000" b="1" dirty="0">
                <a:solidFill>
                  <a:srgbClr val="333399"/>
                </a:solidFill>
              </a:rPr>
              <a:t> </a:t>
            </a:r>
            <a:r>
              <a:rPr lang="ro-RO" b="1" dirty="0">
                <a:solidFill>
                  <a:srgbClr val="333399"/>
                </a:solidFill>
              </a:rPr>
              <a:t>Mişcarea spre exterior împinge moleculele de aer orizontal spre dreapta în timp ce mişcarea spre interior creează o zonă de presiune joasă care permite moleculelor de aer să se deplaseze înapoi spre stânga. </a:t>
            </a:r>
            <a:endParaRPr lang="en-US" b="1" dirty="0">
              <a:solidFill>
                <a:srgbClr val="333399"/>
              </a:solidFill>
            </a:endParaRPr>
          </a:p>
          <a:p>
            <a:pPr algn="just">
              <a:lnSpc>
                <a:spcPct val="80000"/>
              </a:lnSpc>
              <a:buFont typeface="Wingdings" pitchFamily="2" charset="2"/>
              <a:buNone/>
            </a:pPr>
            <a:r>
              <a:rPr lang="en-US" b="1" dirty="0">
                <a:solidFill>
                  <a:srgbClr val="333399"/>
                </a:solidFill>
              </a:rPr>
              <a:t>             </a:t>
            </a:r>
            <a:r>
              <a:rPr lang="ro-RO" b="1" dirty="0">
                <a:solidFill>
                  <a:srgbClr val="333399"/>
                </a:solidFill>
              </a:rPr>
              <a:t>Datorită mişcării longitudinale ale moleculelor de aer vor fi regiuni ale mediului unde moleculele vor fi comprimate, iar în regiunile vecine ele vor fi dilatate.</a:t>
            </a:r>
          </a:p>
          <a:p>
            <a:pPr algn="just">
              <a:lnSpc>
                <a:spcPct val="80000"/>
              </a:lnSpc>
              <a:buFont typeface="Wingdings" pitchFamily="2" charset="2"/>
              <a:buNone/>
            </a:pPr>
            <a:r>
              <a:rPr lang="en-US" b="1" dirty="0">
                <a:solidFill>
                  <a:srgbClr val="333399"/>
                </a:solidFill>
              </a:rPr>
              <a:t>             </a:t>
            </a:r>
            <a:r>
              <a:rPr lang="ro-RO" b="1" dirty="0">
                <a:solidFill>
                  <a:srgbClr val="333399"/>
                </a:solidFill>
              </a:rPr>
              <a:t>Procesul se repetă astfel încât se transmit prin mediul aer succesiuni de comprimări şi dilatări ale acestuia. Astfel se formează unda sonoră.</a:t>
            </a:r>
            <a:endParaRPr lang="en-US" b="1" dirty="0">
              <a:solidFill>
                <a:srgbClr val="333399"/>
              </a:solidFill>
            </a:endParaRPr>
          </a:p>
          <a:p>
            <a:pPr>
              <a:lnSpc>
                <a:spcPct val="80000"/>
              </a:lnSpc>
              <a:buFont typeface="Wingdings" pitchFamily="2" charset="2"/>
              <a:buNone/>
            </a:pPr>
            <a:r>
              <a:rPr lang="en-US" b="1" dirty="0">
                <a:solidFill>
                  <a:srgbClr val="0000FF"/>
                </a:solidFill>
              </a:rPr>
              <a:t> </a:t>
            </a:r>
            <a:endParaRPr lang="en-US" dirty="0"/>
          </a:p>
        </p:txBody>
      </p:sp>
      <p:pic>
        <p:nvPicPr>
          <p:cNvPr id="5" name="Picture 6" descr="tfl"/>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559898"/>
            <a:ext cx="2079625" cy="14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513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Fișă </a:t>
            </a:r>
            <a:r>
              <a:rPr lang="ro-RO" dirty="0"/>
              <a:t>de lucru </a:t>
            </a:r>
            <a:endParaRPr lang="en-US" dirty="0"/>
          </a:p>
        </p:txBody>
      </p:sp>
      <p:sp>
        <p:nvSpPr>
          <p:cNvPr id="3" name="Rectangle 2"/>
          <p:cNvSpPr/>
          <p:nvPr/>
        </p:nvSpPr>
        <p:spPr>
          <a:xfrm>
            <a:off x="990600" y="2362200"/>
            <a:ext cx="7239000" cy="3982629"/>
          </a:xfrm>
          <a:prstGeom prst="rect">
            <a:avLst/>
          </a:prstGeom>
        </p:spPr>
        <p:txBody>
          <a:bodyPr wrap="square">
            <a:spAutoFit/>
          </a:bodyPr>
          <a:lstStyle/>
          <a:p>
            <a:pPr marL="571500" indent="-571500" algn="just">
              <a:lnSpc>
                <a:spcPct val="80000"/>
              </a:lnSpc>
              <a:buFont typeface="Wingdings" pitchFamily="2" charset="2"/>
              <a:buNone/>
            </a:pPr>
            <a:r>
              <a:rPr lang="pt-BR" sz="1600" b="1" dirty="0">
                <a:solidFill>
                  <a:srgbClr val="333399"/>
                </a:solidFill>
                <a:latin typeface="Times New Roman" pitchFamily="18" charset="0"/>
                <a:cs typeface="Times New Roman" pitchFamily="18" charset="0"/>
              </a:rPr>
              <a:t>Exerciţiul </a:t>
            </a:r>
            <a:r>
              <a:rPr lang="ro-RO" sz="1600" b="1" dirty="0">
                <a:solidFill>
                  <a:srgbClr val="333399"/>
                </a:solidFill>
                <a:latin typeface="Times New Roman" pitchFamily="18" charset="0"/>
                <a:cs typeface="Times New Roman" pitchFamily="18" charset="0"/>
              </a:rPr>
              <a:t>1</a:t>
            </a:r>
            <a:endParaRPr lang="pt-BR" sz="1600" b="1" dirty="0">
              <a:solidFill>
                <a:srgbClr val="333399"/>
              </a:solidFill>
              <a:latin typeface="Times New Roman" pitchFamily="18" charset="0"/>
              <a:cs typeface="Times New Roman" pitchFamily="18" charset="0"/>
            </a:endParaRPr>
          </a:p>
          <a:p>
            <a:pPr marL="571500" indent="-571500" algn="just">
              <a:lnSpc>
                <a:spcPct val="80000"/>
              </a:lnSpc>
              <a:buFont typeface="Wingdings" pitchFamily="2" charset="2"/>
              <a:buNone/>
            </a:pPr>
            <a:r>
              <a:rPr lang="pt-BR" sz="1600" b="1" dirty="0">
                <a:solidFill>
                  <a:srgbClr val="333399"/>
                </a:solidFill>
                <a:latin typeface="Times New Roman" pitchFamily="18" charset="0"/>
                <a:cs typeface="Times New Roman" pitchFamily="18" charset="0"/>
              </a:rPr>
              <a:t>              </a:t>
            </a:r>
            <a:r>
              <a:rPr lang="en-US" sz="1600" b="1" dirty="0">
                <a:solidFill>
                  <a:srgbClr val="333399"/>
                </a:solidFill>
                <a:latin typeface="Times New Roman" pitchFamily="18" charset="0"/>
                <a:cs typeface="Times New Roman" pitchFamily="18" charset="0"/>
              </a:rPr>
              <a:t>   </a:t>
            </a:r>
            <a:r>
              <a:rPr lang="ro-RO" sz="1600" b="1" dirty="0">
                <a:solidFill>
                  <a:srgbClr val="0000FF"/>
                </a:solidFill>
                <a:latin typeface="Times New Roman" pitchFamily="18" charset="0"/>
                <a:cs typeface="Times New Roman" pitchFamily="18" charset="0"/>
              </a:rPr>
              <a:t>O undă sonoră este diferita faţă de o undă de lumină deoarece o undă sonoră :</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a)</a:t>
            </a:r>
            <a:r>
              <a:rPr lang="ro-RO" sz="1600" b="1" dirty="0">
                <a:solidFill>
                  <a:srgbClr val="0000FF"/>
                </a:solidFill>
                <a:latin typeface="Times New Roman" pitchFamily="18" charset="0"/>
                <a:cs typeface="Times New Roman" pitchFamily="18" charset="0"/>
              </a:rPr>
              <a:t>Este </a:t>
            </a:r>
            <a:r>
              <a:rPr lang="en-US" sz="1600" b="1" dirty="0">
                <a:solidFill>
                  <a:srgbClr val="0000FF"/>
                </a:solidFill>
                <a:latin typeface="Times New Roman" pitchFamily="18" charset="0"/>
                <a:cs typeface="Times New Roman" pitchFamily="18" charset="0"/>
              </a:rPr>
              <a:t> </a:t>
            </a:r>
            <a:r>
              <a:rPr lang="ro-RO" sz="1600" b="1" dirty="0">
                <a:solidFill>
                  <a:srgbClr val="0000FF"/>
                </a:solidFill>
                <a:latin typeface="Times New Roman" pitchFamily="18" charset="0"/>
                <a:cs typeface="Times New Roman" pitchFamily="18" charset="0"/>
              </a:rPr>
              <a:t>produsă de un obiect oscilant şi unda de lumină nu-i;</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b) </a:t>
            </a:r>
            <a:r>
              <a:rPr lang="ro-RO" sz="1600" b="1" dirty="0">
                <a:solidFill>
                  <a:srgbClr val="0000FF"/>
                </a:solidFill>
                <a:latin typeface="Times New Roman" pitchFamily="18" charset="0"/>
                <a:cs typeface="Times New Roman" pitchFamily="18" charset="0"/>
              </a:rPr>
              <a:t>nu poate să se propage prin vid;</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c) </a:t>
            </a:r>
            <a:r>
              <a:rPr lang="ro-RO" sz="1600" b="1" dirty="0">
                <a:solidFill>
                  <a:srgbClr val="0000FF"/>
                </a:solidFill>
                <a:latin typeface="Times New Roman" pitchFamily="18" charset="0"/>
                <a:cs typeface="Times New Roman" pitchFamily="18" charset="0"/>
              </a:rPr>
              <a:t>nu se difractă cum face lumina;</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d) </a:t>
            </a:r>
            <a:r>
              <a:rPr lang="ro-RO" sz="1600" b="1" dirty="0">
                <a:solidFill>
                  <a:srgbClr val="0000FF"/>
                </a:solidFill>
                <a:latin typeface="Times New Roman" pitchFamily="18" charset="0"/>
                <a:cs typeface="Times New Roman" pitchFamily="18" charset="0"/>
              </a:rPr>
              <a:t>poate exista cu o multitudine de frecvenţe pe când lumina are o singura frecvenţă</a:t>
            </a:r>
            <a:r>
              <a:rPr lang="ro-RO" sz="1600" b="1" dirty="0">
                <a:solidFill>
                  <a:srgbClr val="333399"/>
                </a:solidFill>
                <a:latin typeface="Times New Roman" pitchFamily="18" charset="0"/>
                <a:cs typeface="Times New Roman" pitchFamily="18" charset="0"/>
              </a:rPr>
              <a:t>.</a:t>
            </a:r>
            <a:r>
              <a:rPr lang="en-US" sz="1600" b="1" dirty="0">
                <a:solidFill>
                  <a:srgbClr val="333399"/>
                </a:solidFill>
                <a:latin typeface="Times New Roman" pitchFamily="18" charset="0"/>
                <a:cs typeface="Times New Roman" pitchFamily="18" charset="0"/>
              </a:rPr>
              <a:t>                                                        </a:t>
            </a:r>
          </a:p>
          <a:p>
            <a:pPr marL="966788" lvl="1" indent="-495300" algn="just">
              <a:lnSpc>
                <a:spcPct val="80000"/>
              </a:lnSpc>
              <a:buFont typeface="Wingdings" pitchFamily="2" charset="2"/>
              <a:buNone/>
            </a:pPr>
            <a:r>
              <a:rPr lang="en-US" sz="1600" b="1" dirty="0">
                <a:solidFill>
                  <a:srgbClr val="333399"/>
                </a:solidFill>
                <a:latin typeface="Times New Roman" pitchFamily="18" charset="0"/>
                <a:cs typeface="Times New Roman" pitchFamily="18" charset="0"/>
              </a:rPr>
              <a:t>      </a:t>
            </a:r>
            <a:endParaRPr lang="pt-BR" sz="1600" b="1" dirty="0">
              <a:latin typeface="Times New Roman" pitchFamily="18" charset="0"/>
              <a:cs typeface="Times New Roman" pitchFamily="18" charset="0"/>
            </a:endParaRPr>
          </a:p>
          <a:p>
            <a:pPr marL="966788" lvl="1" indent="-495300" algn="just">
              <a:lnSpc>
                <a:spcPct val="80000"/>
              </a:lnSpc>
              <a:buFont typeface="Wingdings" pitchFamily="2" charset="2"/>
              <a:buNone/>
            </a:pPr>
            <a:r>
              <a:rPr lang="pt-BR" sz="1600" b="1" dirty="0">
                <a:solidFill>
                  <a:srgbClr val="333399"/>
                </a:solidFill>
                <a:latin typeface="Times New Roman" pitchFamily="18" charset="0"/>
                <a:cs typeface="Times New Roman" pitchFamily="18" charset="0"/>
              </a:rPr>
              <a:t>      Exerciţiul </a:t>
            </a:r>
            <a:r>
              <a:rPr lang="ro-RO" sz="1600" b="1" dirty="0">
                <a:solidFill>
                  <a:srgbClr val="333399"/>
                </a:solidFill>
                <a:latin typeface="Times New Roman" pitchFamily="18" charset="0"/>
                <a:cs typeface="Times New Roman" pitchFamily="18" charset="0"/>
              </a:rPr>
              <a:t>2</a:t>
            </a:r>
            <a:endParaRPr lang="pt-BR" sz="1600" b="1" dirty="0">
              <a:solidFill>
                <a:srgbClr val="333399"/>
              </a:solidFill>
              <a:latin typeface="Times New Roman" pitchFamily="18" charset="0"/>
              <a:cs typeface="Times New Roman" pitchFamily="18" charset="0"/>
            </a:endParaRPr>
          </a:p>
          <a:p>
            <a:pPr marL="571500" indent="-571500" algn="just">
              <a:lnSpc>
                <a:spcPct val="80000"/>
              </a:lnSpc>
              <a:buFont typeface="Wingdings" pitchFamily="2" charset="2"/>
              <a:buNone/>
            </a:pPr>
            <a:r>
              <a:rPr lang="en-US" sz="1600" dirty="0">
                <a:solidFill>
                  <a:srgbClr val="3333CC"/>
                </a:solidFill>
                <a:latin typeface="Times New Roman" pitchFamily="18" charset="0"/>
                <a:cs typeface="Times New Roman" pitchFamily="18" charset="0"/>
              </a:rPr>
              <a:t>                </a:t>
            </a:r>
            <a:r>
              <a:rPr lang="ro-RO" sz="1600" b="1" dirty="0">
                <a:solidFill>
                  <a:srgbClr val="0000FF"/>
                </a:solidFill>
                <a:latin typeface="Times New Roman" pitchFamily="18" charset="0"/>
                <a:cs typeface="Times New Roman" pitchFamily="18" charset="0"/>
              </a:rPr>
              <a:t>O undă sonoră este o undă de presiune; regiuni de înaltă şi joasă presiune se stabilesc ca rezultat al vibraţiei sursei sonore. Aceste comprimări şi dilatări rezultă deoarece sunetul</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a)  </a:t>
            </a:r>
            <a:r>
              <a:rPr lang="ro-RO" sz="1600" b="1" dirty="0">
                <a:solidFill>
                  <a:srgbClr val="0000FF"/>
                </a:solidFill>
                <a:latin typeface="Times New Roman" pitchFamily="18" charset="0"/>
                <a:cs typeface="Times New Roman" pitchFamily="18" charset="0"/>
              </a:rPr>
              <a:t>este mult mai dens ca aerul şi din acest motiv are o inerţie mai mare;</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b)  </a:t>
            </a:r>
            <a:r>
              <a:rPr lang="ro-RO" sz="1600" b="1" dirty="0">
                <a:solidFill>
                  <a:srgbClr val="0000FF"/>
                </a:solidFill>
                <a:latin typeface="Times New Roman" pitchFamily="18" charset="0"/>
                <a:cs typeface="Times New Roman" pitchFamily="18" charset="0"/>
              </a:rPr>
              <a:t>undele au o viteză ce depinde numai de proprietăţile mediului în care se propagă;</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c)  </a:t>
            </a:r>
            <a:r>
              <a:rPr lang="ro-RO" sz="1600" b="1" dirty="0">
                <a:solidFill>
                  <a:srgbClr val="0000FF"/>
                </a:solidFill>
                <a:latin typeface="Times New Roman" pitchFamily="18" charset="0"/>
                <a:cs typeface="Times New Roman" pitchFamily="18" charset="0"/>
              </a:rPr>
              <a:t>este ca orice undă; poate să ocolească obstacolele;</a:t>
            </a:r>
            <a:endParaRPr lang="en-US" sz="1600" b="1" dirty="0">
              <a:solidFill>
                <a:srgbClr val="0000FF"/>
              </a:solidFill>
              <a:latin typeface="Times New Roman" pitchFamily="18" charset="0"/>
              <a:cs typeface="Times New Roman" pitchFamily="18" charset="0"/>
            </a:endParaRPr>
          </a:p>
          <a:p>
            <a:pPr marL="966788" lvl="1" indent="-495300" algn="just">
              <a:lnSpc>
                <a:spcPct val="80000"/>
              </a:lnSpc>
              <a:buFont typeface="Wingdings" pitchFamily="2" charset="2"/>
              <a:buNone/>
            </a:pPr>
            <a:r>
              <a:rPr lang="en-US" sz="1600" b="1" dirty="0">
                <a:solidFill>
                  <a:srgbClr val="0000FF"/>
                </a:solidFill>
                <a:latin typeface="Times New Roman" pitchFamily="18" charset="0"/>
                <a:cs typeface="Times New Roman" pitchFamily="18" charset="0"/>
              </a:rPr>
              <a:t>d) </a:t>
            </a:r>
            <a:r>
              <a:rPr lang="ro-RO" sz="1600" b="1" dirty="0">
                <a:solidFill>
                  <a:srgbClr val="0000FF"/>
                </a:solidFill>
                <a:latin typeface="Times New Roman" pitchFamily="18" charset="0"/>
                <a:cs typeface="Times New Roman" pitchFamily="18" charset="0"/>
              </a:rPr>
              <a:t>vibrează longitudinal; mişcarea longitudinală a aerului produce fluctuaţii de presiune.</a:t>
            </a:r>
            <a:r>
              <a:rPr lang="en-US" sz="1600" dirty="0">
                <a:solidFill>
                  <a:srgbClr val="3333CC"/>
                </a:solidFill>
                <a:latin typeface="Times New Roman" pitchFamily="18" charset="0"/>
                <a:cs typeface="Times New Roman" pitchFamily="18" charset="0"/>
              </a:rPr>
              <a:t> </a:t>
            </a:r>
          </a:p>
          <a:p>
            <a:pPr marL="966788" lvl="1" indent="-495300" algn="just">
              <a:lnSpc>
                <a:spcPct val="80000"/>
              </a:lnSpc>
              <a:buFont typeface="Wingdings" pitchFamily="2" charset="2"/>
              <a:buNone/>
            </a:pPr>
            <a:r>
              <a:rPr lang="en-US" sz="1200" b="1" dirty="0">
                <a:solidFill>
                  <a:srgbClr val="FF00FF"/>
                </a:solidFill>
              </a:rPr>
              <a:t>         </a:t>
            </a:r>
            <a:endParaRPr lang="en-US" sz="1200" b="1" dirty="0">
              <a:solidFill>
                <a:srgbClr val="FF00FF"/>
              </a:solidFill>
              <a:hlinkClick r:id="" action="ppaction://noaction"/>
            </a:endParaRPr>
          </a:p>
        </p:txBody>
      </p:sp>
    </p:spTree>
    <p:extLst>
      <p:ext uri="{BB962C8B-B14F-4D97-AF65-F5344CB8AC3E}">
        <p14:creationId xmlns:p14="http://schemas.microsoft.com/office/powerpoint/2010/main" val="2928226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ro-RO" sz="1800" dirty="0">
                <a:latin typeface="Times New Roman" pitchFamily="18" charset="0"/>
                <a:cs typeface="Times New Roman" pitchFamily="18" charset="0"/>
              </a:rPr>
              <a:t>Pentru a fi percepute de ureche, sunetele trebuie </a:t>
            </a:r>
            <a:r>
              <a:rPr lang="ro-RO" sz="1800" dirty="0" smtClean="0">
                <a:latin typeface="Times New Roman" pitchFamily="18" charset="0"/>
                <a:cs typeface="Times New Roman" pitchFamily="18" charset="0"/>
              </a:rPr>
              <a:t>să îndeplinească condițiile</a:t>
            </a:r>
            <a:r>
              <a:rPr lang="ro-RO" sz="1800" dirty="0">
                <a:latin typeface="Times New Roman" pitchFamily="18" charset="0"/>
                <a:cs typeface="Times New Roman" pitchFamily="18" charset="0"/>
              </a:rPr>
              <a:t>:</a:t>
            </a:r>
          </a:p>
          <a:p>
            <a:pPr marL="457200" indent="-457200">
              <a:buFont typeface="+mj-lt"/>
              <a:buAutoNum type="arabicPeriod"/>
            </a:pPr>
            <a:r>
              <a:rPr lang="ro-RO" sz="1800" dirty="0" smtClean="0">
                <a:latin typeface="Times New Roman" pitchFamily="18" charset="0"/>
                <a:cs typeface="Times New Roman" pitchFamily="18" charset="0"/>
              </a:rPr>
              <a:t>Să </a:t>
            </a:r>
            <a:r>
              <a:rPr lang="ro-RO" sz="1800" dirty="0">
                <a:latin typeface="Times New Roman" pitchFamily="18" charset="0"/>
                <a:cs typeface="Times New Roman" pitchFamily="18" charset="0"/>
              </a:rPr>
              <a:t>fie produs de o </a:t>
            </a:r>
            <a:r>
              <a:rPr lang="ro-RO" sz="1800" dirty="0" smtClean="0">
                <a:latin typeface="Times New Roman" pitchFamily="18" charset="0"/>
                <a:cs typeface="Times New Roman" pitchFamily="18" charset="0"/>
              </a:rPr>
              <a:t>sursă sonoră (corzi </a:t>
            </a:r>
            <a:r>
              <a:rPr lang="ro-RO" sz="1800" dirty="0">
                <a:latin typeface="Times New Roman" pitchFamily="18" charset="0"/>
                <a:cs typeface="Times New Roman" pitchFamily="18" charset="0"/>
              </a:rPr>
              <a:t>vibrante, coloane de aer vibrante, membrane vibrante,etc)</a:t>
            </a:r>
          </a:p>
          <a:p>
            <a:pPr marL="457200" indent="-457200">
              <a:buFont typeface="+mj-lt"/>
              <a:buAutoNum type="arabicPeriod"/>
            </a:pPr>
            <a:r>
              <a:rPr lang="ro-RO" sz="1800" dirty="0" smtClean="0">
                <a:latin typeface="Times New Roman" pitchFamily="18" charset="0"/>
                <a:cs typeface="Times New Roman" pitchFamily="18" charset="0"/>
              </a:rPr>
              <a:t>Să </a:t>
            </a:r>
            <a:r>
              <a:rPr lang="ro-RO" sz="1800" dirty="0">
                <a:latin typeface="Times New Roman" pitchFamily="18" charset="0"/>
                <a:cs typeface="Times New Roman" pitchFamily="18" charset="0"/>
              </a:rPr>
              <a:t>existe un mediu elastic de propagare ( sunetele nu se </a:t>
            </a:r>
            <a:r>
              <a:rPr lang="ro-RO" sz="1800" dirty="0" smtClean="0">
                <a:latin typeface="Times New Roman" pitchFamily="18" charset="0"/>
                <a:cs typeface="Times New Roman" pitchFamily="18" charset="0"/>
              </a:rPr>
              <a:t>propagă </a:t>
            </a:r>
            <a:r>
              <a:rPr lang="ro-RO" sz="1800" dirty="0">
                <a:latin typeface="Times New Roman" pitchFamily="18" charset="0"/>
                <a:cs typeface="Times New Roman" pitchFamily="18" charset="0"/>
              </a:rPr>
              <a:t>î</a:t>
            </a:r>
            <a:r>
              <a:rPr lang="ro-RO" sz="1800" dirty="0" smtClean="0">
                <a:latin typeface="Times New Roman" pitchFamily="18" charset="0"/>
                <a:cs typeface="Times New Roman" pitchFamily="18" charset="0"/>
              </a:rPr>
              <a:t>n </a:t>
            </a:r>
            <a:r>
              <a:rPr lang="ro-RO" sz="1800" dirty="0">
                <a:latin typeface="Times New Roman" pitchFamily="18" charset="0"/>
                <a:cs typeface="Times New Roman" pitchFamily="18" charset="0"/>
              </a:rPr>
              <a:t>vid)</a:t>
            </a:r>
          </a:p>
          <a:p>
            <a:pPr marL="457200" indent="-457200">
              <a:buFont typeface="+mj-lt"/>
              <a:buAutoNum type="arabicPeriod"/>
            </a:pPr>
            <a:r>
              <a:rPr lang="ro-RO" sz="1800" dirty="0" smtClean="0">
                <a:latin typeface="Times New Roman" pitchFamily="18" charset="0"/>
                <a:cs typeface="Times New Roman" pitchFamily="18" charset="0"/>
              </a:rPr>
              <a:t>Să corespundă </a:t>
            </a:r>
            <a:r>
              <a:rPr lang="ro-RO" sz="1800" dirty="0">
                <a:latin typeface="Times New Roman" pitchFamily="18" charset="0"/>
                <a:cs typeface="Times New Roman" pitchFamily="18" charset="0"/>
              </a:rPr>
              <a:t>domeniului de </a:t>
            </a:r>
            <a:r>
              <a:rPr lang="ro-RO" sz="1800" dirty="0" smtClean="0">
                <a:latin typeface="Times New Roman" pitchFamily="18" charset="0"/>
                <a:cs typeface="Times New Roman" pitchFamily="18" charset="0"/>
              </a:rPr>
              <a:t>frecvență </a:t>
            </a:r>
            <a:r>
              <a:rPr lang="ro-RO" sz="1800" dirty="0">
                <a:latin typeface="Times New Roman" pitchFamily="18" charset="0"/>
                <a:cs typeface="Times New Roman" pitchFamily="18" charset="0"/>
              </a:rPr>
              <a:t>corespunzator sunetelor auzite de om( 20 Hz-20 kHz)</a:t>
            </a:r>
          </a:p>
          <a:p>
            <a:pPr marL="457200" indent="-457200">
              <a:buFont typeface="+mj-lt"/>
              <a:buAutoNum type="arabicPeriod"/>
            </a:pPr>
            <a:r>
              <a:rPr lang="ro-RO" sz="1800" dirty="0">
                <a:latin typeface="Times New Roman" pitchFamily="18" charset="0"/>
                <a:cs typeface="Times New Roman" pitchFamily="18" charset="0"/>
              </a:rPr>
              <a:t>Intensitatea </a:t>
            </a:r>
            <a:r>
              <a:rPr lang="ro-RO" sz="1800" dirty="0" smtClean="0">
                <a:latin typeface="Times New Roman" pitchFamily="18" charset="0"/>
                <a:cs typeface="Times New Roman" pitchFamily="18" charset="0"/>
              </a:rPr>
              <a:t>să </a:t>
            </a:r>
            <a:r>
              <a:rPr lang="ro-RO" sz="1800" dirty="0">
                <a:latin typeface="Times New Roman" pitchFamily="18" charset="0"/>
                <a:cs typeface="Times New Roman" pitchFamily="18" charset="0"/>
              </a:rPr>
              <a:t>fie </a:t>
            </a:r>
            <a:r>
              <a:rPr lang="ro-RO" sz="1800" dirty="0" smtClean="0">
                <a:latin typeface="Times New Roman" pitchFamily="18" charset="0"/>
                <a:cs typeface="Times New Roman" pitchFamily="18" charset="0"/>
              </a:rPr>
              <a:t>suficientă </a:t>
            </a:r>
            <a:r>
              <a:rPr lang="ro-RO" sz="1800" dirty="0">
                <a:latin typeface="Times New Roman" pitchFamily="18" charset="0"/>
                <a:cs typeface="Times New Roman" pitchFamily="18" charset="0"/>
              </a:rPr>
              <a:t>pentru a produce o </a:t>
            </a:r>
            <a:r>
              <a:rPr lang="ro-RO" sz="1800" dirty="0" smtClean="0">
                <a:latin typeface="Times New Roman" pitchFamily="18" charset="0"/>
                <a:cs typeface="Times New Roman" pitchFamily="18" charset="0"/>
              </a:rPr>
              <a:t>senzație auditivă (</a:t>
            </a:r>
            <a:r>
              <a:rPr lang="ro-RO" sz="1800" dirty="0" smtClean="0"/>
              <a:t>peste </a:t>
            </a:r>
            <a:r>
              <a:rPr lang="ro-RO" sz="1800" dirty="0"/>
              <a:t>pragul de audibilitate 10</a:t>
            </a:r>
            <a:r>
              <a:rPr lang="ro-RO" sz="1800" baseline="30000" dirty="0"/>
              <a:t>-12</a:t>
            </a:r>
            <a:r>
              <a:rPr lang="ro-RO" sz="1800" dirty="0"/>
              <a:t> W/m</a:t>
            </a:r>
            <a:r>
              <a:rPr lang="ro-RO" sz="1800" baseline="30000" dirty="0"/>
              <a:t>2)</a:t>
            </a:r>
            <a:endParaRPr lang="ro-RO" sz="1800" dirty="0">
              <a:latin typeface="Times New Roman" pitchFamily="18" charset="0"/>
              <a:cs typeface="Times New Roman" pitchFamily="18" charset="0"/>
            </a:endParaRPr>
          </a:p>
          <a:p>
            <a:pPr marL="457200" indent="-457200">
              <a:buFont typeface="+mj-lt"/>
              <a:buAutoNum type="arabicPeriod"/>
            </a:pPr>
            <a:r>
              <a:rPr lang="ro-RO" sz="1800" dirty="0">
                <a:latin typeface="Times New Roman" pitchFamily="18" charset="0"/>
                <a:cs typeface="Times New Roman" pitchFamily="18" charset="0"/>
              </a:rPr>
              <a:t>Durata sunetului </a:t>
            </a:r>
            <a:r>
              <a:rPr lang="ro-RO" sz="1800" dirty="0" smtClean="0">
                <a:latin typeface="Times New Roman" pitchFamily="18" charset="0"/>
                <a:cs typeface="Times New Roman" pitchFamily="18" charset="0"/>
              </a:rPr>
              <a:t>să depășească </a:t>
            </a:r>
            <a:r>
              <a:rPr lang="ro-RO" sz="1800" dirty="0">
                <a:latin typeface="Times New Roman" pitchFamily="18" charset="0"/>
                <a:cs typeface="Times New Roman" pitchFamily="18" charset="0"/>
              </a:rPr>
              <a:t>un interval de timp minim  (0,05 s) pentru a fi sesizat de organul auditiv</a:t>
            </a:r>
          </a:p>
          <a:p>
            <a:pPr marL="457200" indent="-457200">
              <a:buFont typeface="+mj-lt"/>
              <a:buAutoNum type="arabicPeriod"/>
            </a:pPr>
            <a:endParaRPr lang="en-US" dirty="0"/>
          </a:p>
        </p:txBody>
      </p:sp>
      <p:sp>
        <p:nvSpPr>
          <p:cNvPr id="3" name="Title 2"/>
          <p:cNvSpPr>
            <a:spLocks noGrp="1"/>
          </p:cNvSpPr>
          <p:nvPr>
            <p:ph type="title"/>
          </p:nvPr>
        </p:nvSpPr>
        <p:spPr/>
        <p:txBody>
          <a:bodyPr/>
          <a:lstStyle/>
          <a:p>
            <a:r>
              <a:rPr lang="ro-RO" dirty="0" smtClean="0"/>
              <a:t>PERCEPȚIA </a:t>
            </a:r>
            <a:r>
              <a:rPr lang="ro-RO" dirty="0"/>
              <a:t>SUNETELOR</a:t>
            </a:r>
            <a:endParaRPr lang="en-US" dirty="0"/>
          </a:p>
        </p:txBody>
      </p:sp>
    </p:spTree>
    <p:extLst>
      <p:ext uri="{BB962C8B-B14F-4D97-AF65-F5344CB8AC3E}">
        <p14:creationId xmlns:p14="http://schemas.microsoft.com/office/powerpoint/2010/main" val="4264668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530</TotalTime>
  <Words>2287</Words>
  <Application>Microsoft Office PowerPoint</Application>
  <PresentationFormat>On-screen Show (4:3)</PresentationFormat>
  <Paragraphs>209</Paragraphs>
  <Slides>27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Waveform</vt:lpstr>
      <vt:lpstr>Ecuaţie</vt:lpstr>
      <vt:lpstr>ACUSTICA</vt:lpstr>
      <vt:lpstr>ACUSTICA</vt:lpstr>
      <vt:lpstr>Tipuri de unde</vt:lpstr>
      <vt:lpstr>ACUSTICA</vt:lpstr>
      <vt:lpstr>Cum se produc sunetele</vt:lpstr>
      <vt:lpstr>Surse de unde sonore</vt:lpstr>
      <vt:lpstr>Propagarea sunetului</vt:lpstr>
      <vt:lpstr>Fișă de lucru </vt:lpstr>
      <vt:lpstr>PERCEPȚIA SUNETELOR</vt:lpstr>
      <vt:lpstr>Benzile de trecere ale urechii omului și ale unor specii de animale</vt:lpstr>
      <vt:lpstr>Urechea umana</vt:lpstr>
      <vt:lpstr>Caracteristicile sunetului</vt:lpstr>
      <vt:lpstr>PowerPoint Presentation</vt:lpstr>
      <vt:lpstr>Fișă de lucru</vt:lpstr>
      <vt:lpstr>Ultrasunete</vt:lpstr>
      <vt:lpstr>Surse naturale de ultrasunete</vt:lpstr>
      <vt:lpstr>Aplicațiile ultrasunetelor în industrie</vt:lpstr>
      <vt:lpstr>Ecolocația-tehnica militară</vt:lpstr>
      <vt:lpstr>Sonarul</vt:lpstr>
      <vt:lpstr>Aplicațiile ultrasunetelor în medicină </vt:lpstr>
      <vt:lpstr>Infrasunete</vt:lpstr>
      <vt:lpstr>Reactia animalelor la infrasunete</vt:lpstr>
      <vt:lpstr>Experimentul cu infrasunete de 17 Hz</vt:lpstr>
      <vt:lpstr>Surse de infrasunete</vt:lpstr>
      <vt:lpstr>Aplicatii ale infrasunetelor</vt:lpstr>
      <vt:lpstr>Fișă de lucru </vt:lpstr>
      <vt:lpstr>Rezolvați rebusul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ACUSTICA</dc:title>
  <dc:creator>Fizica</dc:creator>
  <cp:lastModifiedBy>Fizica</cp:lastModifiedBy>
  <cp:revision>40</cp:revision>
  <cp:lastPrinted>2018-01-16T19:09:18Z</cp:lastPrinted>
  <dcterms:created xsi:type="dcterms:W3CDTF">2018-01-09T17:28:18Z</dcterms:created>
  <dcterms:modified xsi:type="dcterms:W3CDTF">2019-01-13T19:04:23Z</dcterms:modified>
</cp:coreProperties>
</file>