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7" r:id="rId10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B3600-AC7C-499F-9DAC-B7DA5276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67C0750-3529-4EC0-AF4A-220CDE0F51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8C4567-F64C-4A37-BA58-1DFE1D654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374927-4E45-43AA-8139-14AF042EB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6035C9-5CB6-48CF-B723-1968D724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1001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019B45-D68A-47F8-AA65-8EB47D61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478487C-E2A0-4342-8838-2E5538FD8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A3B5AF-C45D-44C7-A096-C33B8649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F9E1895-84DB-4ECD-ADAF-911AA3C4E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645AFA-DE83-4FBE-A20C-8AEF1DE8D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9765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2F27066-36D6-4B3D-AF73-4A25D92AEF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FCD2C4B-59DB-401F-BE61-0EDB839884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EFBD3A-9675-4109-A147-546F10BC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674DF1B-7AF4-4720-9659-81E892AA6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8CE8783-D5CE-4D5B-8121-2F7780767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4184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9A6CD6-B9C0-4C60-B725-6FBE44CCA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609A8F-01DB-40EA-A236-EA4F884C4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CE6C0E-0CE9-4617-9375-8249318D9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DEE5380-3243-43EC-81A8-FC5E3B544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0C5EEA1-4159-48FD-8283-4452B37AB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1175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DEB67A-537F-4A60-9AE2-76984C99A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BDACF2-9641-408F-9A71-D8C95D9A3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93000B-3748-41EF-82EE-B97060924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BC5C023-BA6F-4177-8BF9-58AF0430A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72E59D-0F03-4F52-9772-861E552D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220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BD09AF-0510-44A2-95DC-D1F534441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487DCD3-B914-46DB-85CF-CE790AABA3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97E54B7-B2AE-4F91-B5A6-01E5AB3E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81A7527-7CA5-42A8-A6CB-7742CAC87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75CA9DD-76B2-43DD-A755-68EE3D282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26614EC-55E4-4972-AFEE-CCC7F6D1E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4849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B8BC4D-301C-4965-B6A0-36C3E5839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2D91C60-BEBE-4C05-BDAE-F861BA12C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EE9B27-C32F-4E91-B563-746CAD162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30DAF23-6839-47E0-A105-2DBD190C4C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BB9376-9FD1-435B-BAE5-F60C5727C1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16BB5B3-65C1-4928-AE52-C7293A61F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7E2A8FA-D8BD-4F8B-AED7-D46F520CE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EBB9548-B7AF-46CD-92E8-8F8BF50FA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4237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F12307-C348-4892-A773-BD288C01F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63164B8-111F-4661-95DA-76937C6B7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1C38947-012D-42C4-88AC-CE6783EE0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8086031-6113-4E08-94E6-D02C60A0B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493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5DC48AE-0A83-467C-8EE8-0DBC8EF37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C92A86D-93C6-4CF3-B0B9-7685CA638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067675-F548-4FA9-AD15-6CD4E0575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5216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F8AB4E-F2F6-4525-85AE-83C5E858B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67C6C6-8C9F-433D-879E-87CA74A68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618345B-D641-439B-BAB1-B0F2D1800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339F3A1-70B1-4F38-92A5-A067D87CD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EE24E0E-53E7-4A10-B556-F08C2F57C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DBDFAA8-D743-431D-9E2E-A9E75E5EC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1373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18F770-87E0-41A6-BF3D-A8FC84CB9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D35906C-8A98-4C66-BAA4-24F6E5EEB6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199F309-1677-4C3D-BE03-9AF588E56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9A463BF-6D59-4276-BFA4-F236AD10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513C11A-3FDC-4AB2-A6BC-78EAEE923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83094B-5929-47C6-A3DC-254C39E0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5255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A33FCFD-49E1-4C5B-A757-44A84F8C1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F2D0210-EE91-4E20-B1B9-93AE3CB08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D51C57-5CE3-4D25-B2F8-CEDC0F0563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83700-F32A-4DCA-8790-21E8F4AD2D2C}" type="datetimeFigureOut">
              <a:rPr lang="ro-RO" smtClean="0"/>
              <a:t>20.05.2020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7B4A864-BD88-4BC9-9D79-01711F77B1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956B98-77C8-4ED7-A336-A1C5CFBB1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D5C1-1647-461D-A33C-0DEFFE4E527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364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youtube.com/watch?v=IHWzN8o6lCU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ro.wikipedia.org/wiki/Atom&amp;psig=AOvVaw02fpWxlBopvNAosl2ZX9eI&amp;ust=1589213031617000&amp;source=images&amp;cd=vfe&amp;ved=0CAIQjRxqFwoTCID_go7WqekCFQAAAAAdAAAAABAD" TargetMode="External"/><Relationship Id="rId7" Type="http://schemas.openxmlformats.org/officeDocument/2006/relationships/hyperlink" Target="https://www.google.com/url?sa=i&amp;url=https://www.descopera.org/generatorul-van-de-graaff/&amp;psig=AOvVaw0RQhTeVLaYpBiZnGDMnD9Z&amp;ust=1589212284358000&amp;source=images&amp;cd=vfe&amp;ved=0CAIQjRxqFwoTCNiQm6HTqekCFQAAAAAdAAAAABAD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url?sa=i&amp;url=https://pixabay.com/ro/photos/fulger-noapte-peisaj-flash-tunet-2823760/&amp;psig=AOvVaw3H7cqZATq5kg9TI1vmdtIA&amp;ust=1589212797209000&amp;source=images&amp;cd=vfe&amp;ved=0CAIQjRxqFwoTCMiLoK3VqekCFQAAAAAdAAAAABAE" TargetMode="External"/><Relationship Id="rId5" Type="http://schemas.openxmlformats.org/officeDocument/2006/relationships/hyperlink" Target="https://www.google.com/url?sa=i&amp;url=https://slideplayer.gr/slide/14022801/&amp;psig=AOvVaw2kmiJzfLAAQ0jpGi5xl8ip&amp;ust=1589196203688000&amp;source=images&amp;cd=vfe&amp;ved=0CAIQjRxqFwoTCJi6hbiXqekCFQAAAAAdAAAAABAE" TargetMode="External"/><Relationship Id="rId4" Type="http://schemas.openxmlformats.org/officeDocument/2006/relationships/hyperlink" Target="https://www.youtube.com/watch?v=IHWzN8o6lC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DBEDB6-ADD7-4C6D-9746-340761C7D6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Structura substanței. Electrizarea corpurilor</a:t>
            </a:r>
            <a:br>
              <a:rPr lang="ro-RO" dirty="0"/>
            </a:br>
            <a:r>
              <a:rPr lang="ro-RO" dirty="0" smtClean="0"/>
              <a:t>cls. a VI-a</a:t>
            </a:r>
            <a:endParaRPr lang="ro-R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7FC3C02-BA23-4369-A448-4F5FBFA575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Prof. MARIANA LEAFĂ</a:t>
            </a:r>
          </a:p>
          <a:p>
            <a:r>
              <a:rPr lang="ro-RO" dirty="0" smtClean="0"/>
              <a:t>Școala </a:t>
            </a:r>
            <a:r>
              <a:rPr lang="ro-RO" dirty="0"/>
              <a:t>Gimnazială „Profesor Ion Vișoiu” Chitila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xmlns="" id="{E58F7909-257F-48AC-9D87-8C16870DD9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40340" y="1840338"/>
            <a:ext cx="6428938" cy="27482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37C21D7-4D95-46B5-AF62-172989998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9" r="45654" b="12205"/>
          <a:stretch/>
        </p:blipFill>
        <p:spPr>
          <a:xfrm>
            <a:off x="9169790" y="0"/>
            <a:ext cx="2996419" cy="64289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DB2C2E1-7BCA-4A51-BC6B-DB280B65CB08}"/>
              </a:ext>
            </a:extLst>
          </p:cNvPr>
          <p:cNvSpPr txBox="1"/>
          <p:nvPr/>
        </p:nvSpPr>
        <p:spPr>
          <a:xfrm>
            <a:off x="952098" y="6460509"/>
            <a:ext cx="844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err="1"/>
              <a:t>Fig</a:t>
            </a:r>
            <a:r>
              <a:rPr lang="ro-RO" dirty="0"/>
              <a:t>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3C762E7-CB98-4515-BC6B-B11E60A2905F}"/>
              </a:ext>
            </a:extLst>
          </p:cNvPr>
          <p:cNvSpPr txBox="1"/>
          <p:nvPr/>
        </p:nvSpPr>
        <p:spPr>
          <a:xfrm>
            <a:off x="9894276" y="6428938"/>
            <a:ext cx="773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2</a:t>
            </a:r>
          </a:p>
        </p:txBody>
      </p:sp>
    </p:spTree>
    <p:extLst>
      <p:ext uri="{BB962C8B-B14F-4D97-AF65-F5344CB8AC3E}">
        <p14:creationId xmlns:p14="http://schemas.microsoft.com/office/powerpoint/2010/main" val="9316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1A869E-1622-4E37-B442-986CD1267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Structura substanței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407A9-AD7E-46EC-902D-E63E855D2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7108"/>
            <a:ext cx="10515600" cy="469985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o-RO" dirty="0"/>
              <a:t>   Cea mai mică particulă dintr-un corp care păstrează proprietățile fizice ale acestuia se numește </a:t>
            </a:r>
            <a:r>
              <a:rPr lang="ro-RO" dirty="0">
                <a:solidFill>
                  <a:srgbClr val="FF0000"/>
                </a:solidFill>
              </a:rPr>
              <a:t>atom.</a:t>
            </a:r>
            <a:endParaRPr lang="ro-RO" dirty="0"/>
          </a:p>
          <a:p>
            <a:pPr marL="0" indent="0">
              <a:buNone/>
            </a:pPr>
            <a:r>
              <a:rPr lang="ro-RO" dirty="0"/>
              <a:t>                                                         protoni</a:t>
            </a:r>
          </a:p>
          <a:p>
            <a:pPr marL="0" indent="0">
              <a:buNone/>
            </a:pPr>
            <a:r>
              <a:rPr lang="ro-RO" dirty="0"/>
              <a:t>                                       nucleul atomului</a:t>
            </a:r>
          </a:p>
          <a:p>
            <a:pPr marL="0" indent="0">
              <a:buNone/>
            </a:pPr>
            <a:r>
              <a:rPr lang="ro-RO" dirty="0"/>
              <a:t>                                     învelișul de electroni</a:t>
            </a:r>
          </a:p>
          <a:p>
            <a:pPr marL="0" indent="0">
              <a:buNone/>
            </a:pPr>
            <a:r>
              <a:rPr lang="ro-RO" dirty="0"/>
              <a:t>                                                    ( electronii)</a:t>
            </a:r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ro-RO" dirty="0"/>
          </a:p>
          <a:p>
            <a:r>
              <a:rPr lang="ro-RO" dirty="0"/>
              <a:t>Atomii</a:t>
            </a:r>
            <a:r>
              <a:rPr lang="ro-RO" dirty="0">
                <a:solidFill>
                  <a:srgbClr val="FF0000"/>
                </a:solidFill>
              </a:rPr>
              <a:t> </a:t>
            </a:r>
            <a:r>
              <a:rPr lang="ro-RO" dirty="0"/>
              <a:t>au</a:t>
            </a:r>
            <a:r>
              <a:rPr lang="ro-RO" dirty="0">
                <a:solidFill>
                  <a:srgbClr val="FF0000"/>
                </a:solidFill>
              </a:rPr>
              <a:t> </a:t>
            </a:r>
            <a:r>
              <a:rPr lang="ro-RO" dirty="0"/>
              <a:t>dimensiuni foarte mici</a:t>
            </a:r>
          </a:p>
          <a:p>
            <a:r>
              <a:rPr lang="ro-RO" dirty="0"/>
              <a:t>sunt identici pentru aceeași substanță</a:t>
            </a:r>
          </a:p>
          <a:p>
            <a:r>
              <a:rPr lang="ro-RO" dirty="0"/>
              <a:t>diferiți pentru substanțe diferite</a:t>
            </a:r>
          </a:p>
          <a:p>
            <a:r>
              <a:rPr lang="ro-RO" dirty="0"/>
              <a:t>sunt într-o mișcare continuă și dezordonată                                              Fig.3</a:t>
            </a:r>
          </a:p>
          <a:p>
            <a:r>
              <a:rPr lang="ro-RO" dirty="0"/>
              <a:t>neutru din punct de vedere electric (numărul protonilor din nucleu =numărul electronilor din învelișul de electroni)</a:t>
            </a:r>
          </a:p>
          <a:p>
            <a:pPr marL="0" indent="0">
              <a:buNone/>
            </a:pPr>
            <a:endParaRPr lang="ro-RO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E2D794C-C3FE-45D3-AD75-C1101EFD6B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0"/>
          <a:stretch/>
        </p:blipFill>
        <p:spPr>
          <a:xfrm>
            <a:off x="8326022" y="2249879"/>
            <a:ext cx="2095500" cy="177348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7EF4098C-97B8-49F5-895D-B458CFAD9FE7}"/>
              </a:ext>
            </a:extLst>
          </p:cNvPr>
          <p:cNvCxnSpPr>
            <a:cxnSpLocks/>
          </p:cNvCxnSpPr>
          <p:nvPr/>
        </p:nvCxnSpPr>
        <p:spPr>
          <a:xfrm>
            <a:off x="5795889" y="2664398"/>
            <a:ext cx="3389581" cy="764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4B11C18C-394C-4667-A370-46742C8CD67E}"/>
              </a:ext>
            </a:extLst>
          </p:cNvPr>
          <p:cNvCxnSpPr>
            <a:cxnSpLocks/>
          </p:cNvCxnSpPr>
          <p:nvPr/>
        </p:nvCxnSpPr>
        <p:spPr>
          <a:xfrm>
            <a:off x="5866228" y="2259161"/>
            <a:ext cx="4332849" cy="18861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73932B0E-DAE4-4E60-B57D-0E720BD66D89}"/>
              </a:ext>
            </a:extLst>
          </p:cNvPr>
          <p:cNvCxnSpPr>
            <a:cxnSpLocks/>
          </p:cNvCxnSpPr>
          <p:nvPr/>
        </p:nvCxnSpPr>
        <p:spPr>
          <a:xfrm>
            <a:off x="5866228" y="3299521"/>
            <a:ext cx="3334043" cy="52751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17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xmlns="" id="{719006B6-BACB-4F59-98AB-4BF713068808}"/>
              </a:ext>
            </a:extLst>
          </p:cNvPr>
          <p:cNvSpPr/>
          <p:nvPr/>
        </p:nvSpPr>
        <p:spPr>
          <a:xfrm>
            <a:off x="2731185" y="4590732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F42E912D-3720-4878-AE11-B9E5049363D3}"/>
              </a:ext>
            </a:extLst>
          </p:cNvPr>
          <p:cNvSpPr/>
          <p:nvPr/>
        </p:nvSpPr>
        <p:spPr>
          <a:xfrm>
            <a:off x="2905273" y="4946062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AE117B59-05BF-41DB-853A-BDC47CC0A582}"/>
              </a:ext>
            </a:extLst>
          </p:cNvPr>
          <p:cNvSpPr/>
          <p:nvPr/>
        </p:nvSpPr>
        <p:spPr>
          <a:xfrm>
            <a:off x="3049172" y="4710307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51E9508F-125C-4604-BE3B-B713CDFAE293}"/>
              </a:ext>
            </a:extLst>
          </p:cNvPr>
          <p:cNvSpPr/>
          <p:nvPr/>
        </p:nvSpPr>
        <p:spPr>
          <a:xfrm>
            <a:off x="4378863" y="4936683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368A6359-25E9-4D7E-A7A5-8B05A25D4A73}"/>
              </a:ext>
            </a:extLst>
          </p:cNvPr>
          <p:cNvSpPr/>
          <p:nvPr/>
        </p:nvSpPr>
        <p:spPr>
          <a:xfrm>
            <a:off x="4719710" y="4605238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DDA76D5E-AFD1-4AF9-B371-59F4133DED19}"/>
              </a:ext>
            </a:extLst>
          </p:cNvPr>
          <p:cNvSpPr/>
          <p:nvPr/>
        </p:nvSpPr>
        <p:spPr>
          <a:xfrm>
            <a:off x="4348969" y="4586041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C6E688A-B2E8-4FD0-A3E0-AC246B8241A0}"/>
              </a:ext>
            </a:extLst>
          </p:cNvPr>
          <p:cNvSpPr/>
          <p:nvPr/>
        </p:nvSpPr>
        <p:spPr>
          <a:xfrm>
            <a:off x="4577276" y="4654779"/>
            <a:ext cx="1716258" cy="2391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021102D-F720-4FC4-A8D0-CE689EF2A7A5}"/>
              </a:ext>
            </a:extLst>
          </p:cNvPr>
          <p:cNvSpPr/>
          <p:nvPr/>
        </p:nvSpPr>
        <p:spPr>
          <a:xfrm>
            <a:off x="1166155" y="4710307"/>
            <a:ext cx="1716258" cy="2959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- -   -   -   -    -   -                                     - -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92192BC-9340-4693-91D4-CB952F7425D9}"/>
              </a:ext>
            </a:extLst>
          </p:cNvPr>
          <p:cNvSpPr/>
          <p:nvPr/>
        </p:nvSpPr>
        <p:spPr>
          <a:xfrm>
            <a:off x="4577276" y="3613052"/>
            <a:ext cx="1716258" cy="2391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25F27BB2-B3B7-4A4F-892C-BC8BF963731C}"/>
              </a:ext>
            </a:extLst>
          </p:cNvPr>
          <p:cNvSpPr/>
          <p:nvPr/>
        </p:nvSpPr>
        <p:spPr>
          <a:xfrm>
            <a:off x="3962328" y="3645859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7A735BF4-074C-4231-A480-D513AB29448C}"/>
              </a:ext>
            </a:extLst>
          </p:cNvPr>
          <p:cNvSpPr/>
          <p:nvPr/>
        </p:nvSpPr>
        <p:spPr>
          <a:xfrm>
            <a:off x="4201623" y="3653420"/>
            <a:ext cx="196948" cy="26025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6AAFA239-9A88-4DC2-807F-69A33C197B81}"/>
              </a:ext>
            </a:extLst>
          </p:cNvPr>
          <p:cNvSpPr/>
          <p:nvPr/>
        </p:nvSpPr>
        <p:spPr>
          <a:xfrm>
            <a:off x="3195930" y="3596420"/>
            <a:ext cx="196948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0FEA2769-E540-49F0-967C-428150DF72EA}"/>
              </a:ext>
            </a:extLst>
          </p:cNvPr>
          <p:cNvSpPr/>
          <p:nvPr/>
        </p:nvSpPr>
        <p:spPr>
          <a:xfrm flipV="1">
            <a:off x="3489227" y="3794880"/>
            <a:ext cx="271976" cy="2391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F7CB6C-1390-4C8F-9BAC-EE4052E25814}"/>
              </a:ext>
            </a:extLst>
          </p:cNvPr>
          <p:cNvSpPr/>
          <p:nvPr/>
        </p:nvSpPr>
        <p:spPr>
          <a:xfrm>
            <a:off x="1258620" y="3596420"/>
            <a:ext cx="1716258" cy="2391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D1C73B-B351-4819-8C9D-DE33BB295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78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o-RO" dirty="0"/>
              <a:t>Corpurile se pot găsi în :</a:t>
            </a:r>
          </a:p>
          <a:p>
            <a:pPr marL="0" indent="0">
              <a:buNone/>
            </a:pPr>
            <a:r>
              <a:rPr lang="ro-RO" dirty="0"/>
              <a:t>Stare neutră= nu primesc și nu cedează electroni, au sarcina electrică nulă.</a:t>
            </a:r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r>
              <a:rPr lang="ro-RO" dirty="0"/>
              <a:t>Stare de electrizare pozitivă= corpurile pierd electroni din învelișul de electroni (deficit de electroni) </a:t>
            </a:r>
          </a:p>
          <a:p>
            <a:pPr marL="0" indent="0">
              <a:buNone/>
            </a:pPr>
            <a:r>
              <a:rPr lang="ro-RO" dirty="0"/>
              <a:t>       + + + + + + +     -   _     -  -     + + + + + + + +                                           </a:t>
            </a:r>
          </a:p>
          <a:p>
            <a:pPr marL="0" indent="0">
              <a:buNone/>
            </a:pPr>
            <a:r>
              <a:rPr lang="ro-RO" dirty="0"/>
              <a:t>Stare de electrizare negativă= corpurile primesc electroni în învelișul de electroni ( surplus de electroni).</a:t>
            </a:r>
          </a:p>
          <a:p>
            <a:pPr marL="0" indent="0">
              <a:buNone/>
            </a:pPr>
            <a:r>
              <a:rPr lang="ro-RO" dirty="0"/>
              <a:t>                       -   -    -                 -   -  -                                                 </a:t>
            </a:r>
          </a:p>
          <a:p>
            <a:pPr marL="0" indent="0">
              <a:buNone/>
            </a:pPr>
            <a:r>
              <a:rPr lang="ro-RO" dirty="0"/>
              <a:t>                              -                    -</a:t>
            </a:r>
          </a:p>
          <a:p>
            <a:pPr marL="0" indent="0">
              <a:buNone/>
            </a:pPr>
            <a:r>
              <a:rPr lang="ro-RO" dirty="0"/>
              <a:t>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o-RO" dirty="0"/>
              <a:t>                                                                                                  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4B046A-6142-48FC-B9E4-B16DA83B7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Electrizarea= fenomenul prin care un corp neutru își schimbă starea ca urmare a unei interacțiuni.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892B73E-AF7F-46E1-A0C0-69E8C9233C63}"/>
              </a:ext>
            </a:extLst>
          </p:cNvPr>
          <p:cNvSpPr/>
          <p:nvPr/>
        </p:nvSpPr>
        <p:spPr>
          <a:xfrm>
            <a:off x="4577276" y="2602108"/>
            <a:ext cx="1716258" cy="2391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4144DAB-BBEE-4981-8A93-099542153364}"/>
              </a:ext>
            </a:extLst>
          </p:cNvPr>
          <p:cNvSpPr/>
          <p:nvPr/>
        </p:nvSpPr>
        <p:spPr>
          <a:xfrm>
            <a:off x="1233268" y="2602108"/>
            <a:ext cx="1716258" cy="2391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67C8F090-6C23-4AC4-8126-2E421823AED6}"/>
              </a:ext>
            </a:extLst>
          </p:cNvPr>
          <p:cNvSpPr txBox="1">
            <a:spLocks/>
          </p:cNvSpPr>
          <p:nvPr/>
        </p:nvSpPr>
        <p:spPr>
          <a:xfrm>
            <a:off x="1035734" y="5191485"/>
            <a:ext cx="10515600" cy="157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dirty="0"/>
              <a:t>Sarcina electrică este mărimea fizică prin care se exprimă starea de electrizare a unui corp. </a:t>
            </a:r>
          </a:p>
          <a:p>
            <a:r>
              <a:rPr lang="ro-RO" dirty="0"/>
              <a:t>                          </a:t>
            </a:r>
            <a:r>
              <a:rPr lang="en-US" dirty="0"/>
              <a:t>[q]</a:t>
            </a:r>
            <a:r>
              <a:rPr lang="ro-RO" sz="1800" dirty="0"/>
              <a:t>SI</a:t>
            </a:r>
            <a:r>
              <a:rPr lang="en-US" dirty="0"/>
              <a:t> =C </a:t>
            </a:r>
            <a:r>
              <a:rPr lang="ro-RO" dirty="0"/>
              <a:t>(coulomb)</a:t>
            </a:r>
          </a:p>
        </p:txBody>
      </p:sp>
    </p:spTree>
    <p:extLst>
      <p:ext uri="{BB962C8B-B14F-4D97-AF65-F5344CB8AC3E}">
        <p14:creationId xmlns:p14="http://schemas.microsoft.com/office/powerpoint/2010/main" val="409525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47D0B1-E050-475C-98FE-4F476359D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dirty="0"/>
              <a:t>Pentru ca un corp să capete sarcină electrică trebuie să </a:t>
            </a:r>
            <a:r>
              <a:rPr lang="ro-RO" sz="3600" dirty="0" err="1"/>
              <a:t>aibe</a:t>
            </a:r>
            <a:r>
              <a:rPr lang="ro-RO" sz="3600" dirty="0"/>
              <a:t> loc un transfer de electroni între corpurile aflate în interacțiune.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EF5080-6778-42A4-8259-0A5CE851EA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706812"/>
          </a:xfrm>
        </p:spPr>
        <p:txBody>
          <a:bodyPr>
            <a:normAutofit fontScale="92500" lnSpcReduction="20000"/>
          </a:bodyPr>
          <a:lstStyle/>
          <a:p>
            <a:r>
              <a:rPr lang="ro-RO" dirty="0"/>
              <a:t>Materialele care cedează electroni atunci când sunt în contact cu altele sunt considerate pozitive:</a:t>
            </a:r>
          </a:p>
          <a:p>
            <a:r>
              <a:rPr lang="ro-RO" dirty="0"/>
              <a:t>Sticla</a:t>
            </a:r>
          </a:p>
          <a:p>
            <a:r>
              <a:rPr lang="ro-RO" dirty="0"/>
              <a:t>Părul uman</a:t>
            </a:r>
          </a:p>
          <a:p>
            <a:r>
              <a:rPr lang="ro-RO" dirty="0"/>
              <a:t>Blana de iepure</a:t>
            </a:r>
          </a:p>
          <a:p>
            <a:r>
              <a:rPr lang="ro-RO" dirty="0" err="1"/>
              <a:t>Nylon</a:t>
            </a:r>
            <a:endParaRPr lang="ro-RO" dirty="0"/>
          </a:p>
          <a:p>
            <a:pPr marL="0" indent="0">
              <a:buNone/>
            </a:pPr>
            <a:r>
              <a:rPr lang="ro-RO" dirty="0">
                <a:solidFill>
                  <a:srgbClr val="FF0000"/>
                </a:solidFill>
              </a:rPr>
              <a:t>Un corp care se electrizează pe toată suprafața se numește conductor electric</a:t>
            </a:r>
            <a:r>
              <a:rPr lang="ro-RO" dirty="0"/>
              <a:t>.</a:t>
            </a:r>
          </a:p>
          <a:p>
            <a:endParaRPr lang="ro-R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D82B1A2-A3B6-4F0A-A190-7730C7D011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06812"/>
          </a:xfrm>
        </p:spPr>
        <p:txBody>
          <a:bodyPr>
            <a:normAutofit fontScale="92500" lnSpcReduction="20000"/>
          </a:bodyPr>
          <a:lstStyle/>
          <a:p>
            <a:r>
              <a:rPr lang="ro-RO" dirty="0"/>
              <a:t>Materialele care primesc /acceptă  electroni atunci când sunt în contact cu altele sunt considerate negative:</a:t>
            </a:r>
          </a:p>
          <a:p>
            <a:r>
              <a:rPr lang="ro-RO" dirty="0"/>
              <a:t>Polietilenă</a:t>
            </a:r>
          </a:p>
          <a:p>
            <a:r>
              <a:rPr lang="ro-RO" dirty="0"/>
              <a:t>Policlorura de vinil</a:t>
            </a:r>
          </a:p>
          <a:p>
            <a:r>
              <a:rPr lang="ro-RO" dirty="0"/>
              <a:t>Teflon</a:t>
            </a:r>
          </a:p>
          <a:p>
            <a:r>
              <a:rPr lang="ro-RO" dirty="0"/>
              <a:t>Silicon</a:t>
            </a:r>
          </a:p>
          <a:p>
            <a:pPr marL="0" indent="0">
              <a:buNone/>
            </a:pPr>
            <a:r>
              <a:rPr lang="ro-RO" dirty="0">
                <a:solidFill>
                  <a:srgbClr val="0070C0"/>
                </a:solidFill>
              </a:rPr>
              <a:t>Un corp care se electrizează local se numește izolator.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54D53670-D0AB-4493-990C-347F8575790F}"/>
              </a:ext>
            </a:extLst>
          </p:cNvPr>
          <p:cNvSpPr txBox="1">
            <a:spLocks/>
          </p:cNvSpPr>
          <p:nvPr/>
        </p:nvSpPr>
        <p:spPr>
          <a:xfrm>
            <a:off x="838200" y="5532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600" dirty="0"/>
              <a:t>Schimbul de electroni între două materiale neconductoare, unul electropozitiv și altul electronegativ, se produce, de fapt, în timpul contactului lor direct, prin fenomenul numit frecare.</a:t>
            </a:r>
          </a:p>
        </p:txBody>
      </p:sp>
    </p:spTree>
    <p:extLst>
      <p:ext uri="{BB962C8B-B14F-4D97-AF65-F5344CB8AC3E}">
        <p14:creationId xmlns:p14="http://schemas.microsoft.com/office/powerpoint/2010/main" val="113976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25C7C1D-F793-4BDB-94A4-6DC7A1A45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406" y="1825624"/>
            <a:ext cx="3263504" cy="43513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8694369-7665-4089-8B70-6434961D0C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401" y="1825624"/>
            <a:ext cx="3123596" cy="42164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642F284-1BBF-4A14-8401-28C59CFCD4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0" y="1758155"/>
            <a:ext cx="3349283" cy="4351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1ECFE5-CF77-4CA0-AD00-BCAB8DB4E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Metode de electrizare a corpurilor: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937C48-7B2C-4A56-BCB5-7A95893B3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46807" y="1825623"/>
            <a:ext cx="3226190" cy="44188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o-RO" sz="2000" dirty="0">
                <a:solidFill>
                  <a:srgbClr val="FFFF00"/>
                </a:solidFill>
              </a:rPr>
              <a:t>Electrizarea prin contact =fenomenul prin care corpul neutru pus în contact cu un corp electrizat se va electriza cu sarcină de același semn ca și cel electrizat.</a:t>
            </a: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endParaRPr lang="ro-RO" sz="1200" dirty="0">
              <a:hlinkClick r:id="rId5"/>
            </a:endParaRPr>
          </a:p>
          <a:p>
            <a:pPr marL="0" indent="0">
              <a:buNone/>
            </a:pPr>
            <a:r>
              <a:rPr lang="ro-RO" sz="1200" dirty="0">
                <a:hlinkClick r:id="rId5"/>
              </a:rPr>
              <a:t>https://www.youtube.com/watch?v=IHWzN8o6lCU</a:t>
            </a:r>
            <a:endParaRPr lang="ro-RO" sz="1200" dirty="0"/>
          </a:p>
          <a:p>
            <a:pPr marL="0" indent="0">
              <a:buNone/>
            </a:pPr>
            <a:endParaRPr lang="ro-R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AD723D-FBD4-4F1C-A900-D38EF4339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19271" y="1825625"/>
            <a:ext cx="3349283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endParaRPr lang="ro-RO" sz="2000" dirty="0"/>
          </a:p>
          <a:p>
            <a:pPr marL="0" indent="0">
              <a:buNone/>
            </a:pPr>
            <a:r>
              <a:rPr lang="ro-RO" sz="2000" dirty="0">
                <a:solidFill>
                  <a:srgbClr val="FF0000"/>
                </a:solidFill>
              </a:rPr>
              <a:t>Electrizare prin influență= fenomenul de electrizare a unui corp neutru astfel încât capătul aflat în apropierea corpului electrizat are sarcină de semn opus sarcinii electrice a corpului electrizat.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AB5F55AB-E8CC-4E8D-98F6-5EA8E9FF0B67}"/>
              </a:ext>
            </a:extLst>
          </p:cNvPr>
          <p:cNvSpPr txBox="1">
            <a:spLocks/>
          </p:cNvSpPr>
          <p:nvPr/>
        </p:nvSpPr>
        <p:spPr>
          <a:xfrm>
            <a:off x="820617" y="1825625"/>
            <a:ext cx="29882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o-RO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o-RO" sz="2000" b="1" dirty="0">
                <a:solidFill>
                  <a:schemeClr val="bg1"/>
                </a:solidFill>
              </a:rPr>
              <a:t>Electrizarea </a:t>
            </a:r>
            <a:r>
              <a:rPr lang="ro-RO" sz="2000" dirty="0">
                <a:solidFill>
                  <a:schemeClr val="bg1"/>
                </a:solidFill>
              </a:rPr>
              <a:t>prin frecare = fenomenul prin care un corp trece dintr-o stare neutră în stare de electrizare prin frecare local pentru corpurile izolatoare și pe toată suprafața pentru cele conductoare.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54D6124-1C8A-44F6-A3F5-0ABAF99768E5}"/>
              </a:ext>
            </a:extLst>
          </p:cNvPr>
          <p:cNvSpPr txBox="1"/>
          <p:nvPr/>
        </p:nvSpPr>
        <p:spPr>
          <a:xfrm>
            <a:off x="1167618" y="6244433"/>
            <a:ext cx="67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E3428AF-251C-4421-8E30-FBABE10D112A}"/>
              </a:ext>
            </a:extLst>
          </p:cNvPr>
          <p:cNvSpPr txBox="1"/>
          <p:nvPr/>
        </p:nvSpPr>
        <p:spPr>
          <a:xfrm>
            <a:off x="5420751" y="6244433"/>
            <a:ext cx="675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8E8AB4A-FB7E-4E8F-B28A-92E57908EEB7}"/>
              </a:ext>
            </a:extLst>
          </p:cNvPr>
          <p:cNvSpPr txBox="1"/>
          <p:nvPr/>
        </p:nvSpPr>
        <p:spPr>
          <a:xfrm>
            <a:off x="9292982" y="6286800"/>
            <a:ext cx="801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6</a:t>
            </a:r>
          </a:p>
        </p:txBody>
      </p:sp>
    </p:spTree>
    <p:extLst>
      <p:ext uri="{BB962C8B-B14F-4D97-AF65-F5344CB8AC3E}">
        <p14:creationId xmlns:p14="http://schemas.microsoft.com/office/powerpoint/2010/main" val="100735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69F6A7-0D94-4414-A7BF-D7C15920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Electroscopul este aparatul folosit pentru a identifica corpurile electrizate.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018266-F13E-417F-AFB2-DEDD70C608B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o-RO" dirty="0"/>
              <a:t>Stare neutră</a:t>
            </a:r>
          </a:p>
          <a:p>
            <a:pPr marL="0" indent="0">
              <a:buNone/>
            </a:pPr>
            <a:endParaRPr lang="ro-R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2FC122D-87B2-4EC5-A264-B5835FE992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o-RO" dirty="0"/>
              <a:t>Stare electrizată</a:t>
            </a:r>
          </a:p>
          <a:p>
            <a:pPr marL="0" indent="0">
              <a:buNone/>
            </a:pPr>
            <a:endParaRPr lang="ro-RO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8FF4876-0ABF-4AFC-9CC1-0ACA7FC564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6754" y="2755340"/>
            <a:ext cx="3605777" cy="27291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A5194-1F29-4DFF-8AC7-AD34E2751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018" y="2325015"/>
            <a:ext cx="2899995" cy="35977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F2EF862-8659-4708-9E87-0E0B9A33C042}"/>
              </a:ext>
            </a:extLst>
          </p:cNvPr>
          <p:cNvSpPr txBox="1"/>
          <p:nvPr/>
        </p:nvSpPr>
        <p:spPr>
          <a:xfrm>
            <a:off x="1688124" y="6119381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CC2B67D-F669-494D-895C-25A8A658038E}"/>
              </a:ext>
            </a:extLst>
          </p:cNvPr>
          <p:cNvSpPr txBox="1"/>
          <p:nvPr/>
        </p:nvSpPr>
        <p:spPr>
          <a:xfrm>
            <a:off x="8032504" y="6237518"/>
            <a:ext cx="73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8</a:t>
            </a:r>
          </a:p>
        </p:txBody>
      </p:sp>
    </p:spTree>
    <p:extLst>
      <p:ext uri="{BB962C8B-B14F-4D97-AF65-F5344CB8AC3E}">
        <p14:creationId xmlns:p14="http://schemas.microsoft.com/office/powerpoint/2010/main" val="16597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E3CDA-2742-42B9-8F1B-5FEFF479F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Interacțiunea corpurilor electrizate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816DD7-FAEF-43AB-A7C2-13B303FC6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81055"/>
            <a:ext cx="5181600" cy="3386258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Atracție = corpuri electrizate cu sarcini electrice diferite</a:t>
            </a:r>
          </a:p>
          <a:p>
            <a:pPr marL="0" indent="0">
              <a:buNone/>
            </a:pPr>
            <a:endParaRPr lang="ro-R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BAA8D00-959E-4BB6-8717-F6DE18248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7786" y="1690688"/>
            <a:ext cx="5707273" cy="3526717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Respingere = corpuri electrizate cu sarcini electrice de același fel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F56CF06-4118-4217-A6B6-960D21A394CB}"/>
              </a:ext>
            </a:extLst>
          </p:cNvPr>
          <p:cNvSpPr txBox="1">
            <a:spLocks/>
          </p:cNvSpPr>
          <p:nvPr/>
        </p:nvSpPr>
        <p:spPr>
          <a:xfrm>
            <a:off x="405403" y="5884987"/>
            <a:ext cx="9284677" cy="523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dirty="0"/>
              <a:t>Corpurile electrizate atrag întotdeauna corpurile aflate în stare neutră.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113D782-B77D-4CFA-A0A0-F5707578D0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0" t="17759" r="67323" b="53927"/>
          <a:stretch/>
        </p:blipFill>
        <p:spPr>
          <a:xfrm>
            <a:off x="5961881" y="3137094"/>
            <a:ext cx="2028567" cy="181473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F90C966-F607-4550-A29F-C5DA35FEB0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24" t="18806" r="37817" b="54533"/>
          <a:stretch/>
        </p:blipFill>
        <p:spPr>
          <a:xfrm>
            <a:off x="1970870" y="2860234"/>
            <a:ext cx="2285305" cy="226680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898968FD-A445-4DBA-BA3A-84905C48A1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38" t="17247" r="5329" b="54708"/>
          <a:stretch/>
        </p:blipFill>
        <p:spPr>
          <a:xfrm>
            <a:off x="10142807" y="5358082"/>
            <a:ext cx="984739" cy="98473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D16A0DB-37A1-46BB-8DAD-1F648E29F5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7" t="17759" r="67323" b="53927"/>
          <a:stretch/>
        </p:blipFill>
        <p:spPr>
          <a:xfrm>
            <a:off x="8611601" y="3137095"/>
            <a:ext cx="2156959" cy="181473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7990FF61-B29B-465B-9E94-03250F484347}"/>
              </a:ext>
            </a:extLst>
          </p:cNvPr>
          <p:cNvCxnSpPr/>
          <p:nvPr/>
        </p:nvCxnSpPr>
        <p:spPr>
          <a:xfrm>
            <a:off x="2584462" y="4656406"/>
            <a:ext cx="3416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B245CF98-E608-4E6A-BB4B-F3D97CD37404}"/>
              </a:ext>
            </a:extLst>
          </p:cNvPr>
          <p:cNvCxnSpPr/>
          <p:nvPr/>
        </p:nvCxnSpPr>
        <p:spPr>
          <a:xfrm>
            <a:off x="7463607" y="4611858"/>
            <a:ext cx="3416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5CEF921D-C9D8-4CD0-A45B-B96EF6A9A662}"/>
              </a:ext>
            </a:extLst>
          </p:cNvPr>
          <p:cNvCxnSpPr/>
          <p:nvPr/>
        </p:nvCxnSpPr>
        <p:spPr>
          <a:xfrm>
            <a:off x="5952502" y="4511040"/>
            <a:ext cx="3416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6FB33638-C1E1-4F07-A1D1-8FAB28208E53}"/>
              </a:ext>
            </a:extLst>
          </p:cNvPr>
          <p:cNvCxnSpPr/>
          <p:nvPr/>
        </p:nvCxnSpPr>
        <p:spPr>
          <a:xfrm>
            <a:off x="3151163" y="4656406"/>
            <a:ext cx="27783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B485D351-B4F2-4CEC-B555-8B732735F18D}"/>
              </a:ext>
            </a:extLst>
          </p:cNvPr>
          <p:cNvCxnSpPr>
            <a:cxnSpLocks/>
          </p:cNvCxnSpPr>
          <p:nvPr/>
        </p:nvCxnSpPr>
        <p:spPr>
          <a:xfrm>
            <a:off x="10267072" y="4562621"/>
            <a:ext cx="36810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DA2742BC-A64B-415C-9D8B-5426E977A910}"/>
              </a:ext>
            </a:extLst>
          </p:cNvPr>
          <p:cNvCxnSpPr/>
          <p:nvPr/>
        </p:nvCxnSpPr>
        <p:spPr>
          <a:xfrm>
            <a:off x="8705341" y="4564966"/>
            <a:ext cx="27783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FEB9E546-B1AC-4333-97A5-EAEE212F39E7}"/>
              </a:ext>
            </a:extLst>
          </p:cNvPr>
          <p:cNvCxnSpPr>
            <a:cxnSpLocks/>
          </p:cNvCxnSpPr>
          <p:nvPr/>
        </p:nvCxnSpPr>
        <p:spPr>
          <a:xfrm>
            <a:off x="3290081" y="4511040"/>
            <a:ext cx="0" cy="28604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8972A36A-1B7B-4835-B90B-A04A428B667E}"/>
              </a:ext>
            </a:extLst>
          </p:cNvPr>
          <p:cNvCxnSpPr>
            <a:cxnSpLocks/>
          </p:cNvCxnSpPr>
          <p:nvPr/>
        </p:nvCxnSpPr>
        <p:spPr>
          <a:xfrm>
            <a:off x="10476327" y="4421944"/>
            <a:ext cx="0" cy="28604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499E1A03-499A-4EBC-B06B-239A835BD03F}"/>
              </a:ext>
            </a:extLst>
          </p:cNvPr>
          <p:cNvCxnSpPr>
            <a:cxnSpLocks/>
          </p:cNvCxnSpPr>
          <p:nvPr/>
        </p:nvCxnSpPr>
        <p:spPr>
          <a:xfrm>
            <a:off x="8844259" y="4419599"/>
            <a:ext cx="0" cy="28604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938BC32-A8CE-4773-9AF4-4717D6716FA2}"/>
              </a:ext>
            </a:extLst>
          </p:cNvPr>
          <p:cNvSpPr txBox="1"/>
          <p:nvPr/>
        </p:nvSpPr>
        <p:spPr>
          <a:xfrm>
            <a:off x="6710289" y="5472332"/>
            <a:ext cx="984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9</a:t>
            </a:r>
          </a:p>
        </p:txBody>
      </p:sp>
    </p:spTree>
    <p:extLst>
      <p:ext uri="{BB962C8B-B14F-4D97-AF65-F5344CB8AC3E}">
        <p14:creationId xmlns:p14="http://schemas.microsoft.com/office/powerpoint/2010/main" val="302513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093FF29-632D-4F01-9F8C-B8232675D2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16"/>
          <a:stretch/>
        </p:blipFill>
        <p:spPr>
          <a:xfrm>
            <a:off x="364153" y="1589649"/>
            <a:ext cx="5464561" cy="49032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4A43D6-F128-4A68-B43E-CD775F2FB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Curentul electric este mișcarea dirijată a purtătorilor care au sarcină electrică.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6890F0-8028-4DA8-91C6-6E80FF80978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o-RO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Descărcări electrice naturale:</a:t>
            </a:r>
          </a:p>
          <a:p>
            <a:pPr marL="0" indent="0">
              <a:buNone/>
            </a:pPr>
            <a:r>
              <a:rPr lang="ro-RO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Fulgerul ( o descărcare electrică luminoasă) și tunetul(zgomotul produs în timpul descărcării electrice) care se produc între doi nori încărcați cu sarcini diferite sau în interiorul aceluiași nor.</a:t>
            </a:r>
          </a:p>
          <a:p>
            <a:pPr marL="0" indent="0">
              <a:buNone/>
            </a:pPr>
            <a:r>
              <a:rPr lang="ro-RO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Trăsnetul este o descărcare electrică cu scântei care se produce între nor și pământ.</a:t>
            </a:r>
          </a:p>
        </p:txBody>
      </p:sp>
      <p:pic>
        <p:nvPicPr>
          <p:cNvPr id="1026" name="Picture 2" descr="Generator Van de Graaff">
            <a:extLst>
              <a:ext uri="{FF2B5EF4-FFF2-40B4-BE49-F238E27FC236}">
                <a16:creationId xmlns:a16="http://schemas.microsoft.com/office/drawing/2014/main" xmlns="" id="{04CCAF86-52EB-499F-B3FA-2E7632AAF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99" y="3433359"/>
            <a:ext cx="3365402" cy="309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6D1A7DA-175C-4B3C-A5E3-8ADFBA6FF0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932426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Generatorul Van de Graaf ajută la realizarea fulgerelor de laborator, înțelegerea fenomenului de obținere a curentului electric.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76DE81-2FD5-4957-91E1-6FC633932F22}"/>
              </a:ext>
            </a:extLst>
          </p:cNvPr>
          <p:cNvSpPr txBox="1"/>
          <p:nvPr/>
        </p:nvSpPr>
        <p:spPr>
          <a:xfrm>
            <a:off x="2101755" y="6443145"/>
            <a:ext cx="79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6D1D2EE-BC5A-4694-8A7B-20E622E4155E}"/>
              </a:ext>
            </a:extLst>
          </p:cNvPr>
          <p:cNvSpPr txBox="1"/>
          <p:nvPr/>
        </p:nvSpPr>
        <p:spPr>
          <a:xfrm>
            <a:off x="10809027" y="6283764"/>
            <a:ext cx="79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11</a:t>
            </a:r>
          </a:p>
        </p:txBody>
      </p:sp>
    </p:spTree>
    <p:extLst>
      <p:ext uri="{BB962C8B-B14F-4D97-AF65-F5344CB8AC3E}">
        <p14:creationId xmlns:p14="http://schemas.microsoft.com/office/powerpoint/2010/main" val="54372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0FD9C9C-1CD3-44A8-ADD6-3897BC7D40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4" t="12046" r="37983" b="51352"/>
          <a:stretch/>
        </p:blipFill>
        <p:spPr>
          <a:xfrm rot="5400000">
            <a:off x="7503537" y="1396062"/>
            <a:ext cx="5083689" cy="35471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7CC65E-29AB-447F-A89C-189CD3A27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48" y="365125"/>
            <a:ext cx="7146387" cy="1325563"/>
          </a:xfrm>
        </p:spPr>
        <p:txBody>
          <a:bodyPr/>
          <a:lstStyle/>
          <a:p>
            <a:r>
              <a:rPr lang="ro-RO" dirty="0"/>
              <a:t>Bibliografie și surse fotografii: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FD5746-3D1B-4C38-A205-8B65CE7EF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575" y="1530203"/>
            <a:ext cx="7475807" cy="5083689"/>
          </a:xfrm>
        </p:spPr>
        <p:txBody>
          <a:bodyPr>
            <a:normAutofit fontScale="40000" lnSpcReduction="20000"/>
          </a:bodyPr>
          <a:lstStyle/>
          <a:p>
            <a:r>
              <a:rPr lang="ro-RO" dirty="0"/>
              <a:t>M. Garabet, R. Constantinescu, G. Alexandru, Manualul de fizică, clasa a VI-a, Editura Didactică și pedagogică, 2018</a:t>
            </a:r>
          </a:p>
          <a:p>
            <a:r>
              <a:rPr lang="ro-RO" dirty="0"/>
              <a:t>Fig.1-sursă personală</a:t>
            </a:r>
          </a:p>
          <a:p>
            <a:r>
              <a:rPr lang="ro-RO" dirty="0"/>
              <a:t>Fig. 2- sursă personală</a:t>
            </a:r>
          </a:p>
          <a:p>
            <a:r>
              <a:rPr lang="ro-RO" dirty="0"/>
              <a:t>Fig. 3 -Atomul </a:t>
            </a:r>
            <a:r>
              <a:rPr lang="ro-RO" dirty="0">
                <a:hlinkClick r:id="rId3"/>
              </a:rPr>
              <a:t>https://www.google.com/url?sa=i&amp;url=https%3A%2F%2Fro.wikipedia.org%2Fwiki%2FAtom&amp;psig=AOvVaw02fpWxlBopvNAosl2ZX9eI&amp;ust=1589213031617000&amp;source=images&amp;cd=vfe&amp;ved=0CAIQjRxqFwoTCID_go7WqekCFQAAAAAdAAAAABAD</a:t>
            </a:r>
            <a:endParaRPr lang="ro-RO" dirty="0"/>
          </a:p>
          <a:p>
            <a:r>
              <a:rPr lang="ro-RO" dirty="0"/>
              <a:t>Fig. 4 –sursă personală</a:t>
            </a:r>
          </a:p>
          <a:p>
            <a:r>
              <a:rPr lang="ro-RO" dirty="0"/>
              <a:t>Fig.5 –sursă personală</a:t>
            </a:r>
          </a:p>
          <a:p>
            <a:r>
              <a:rPr lang="ro-RO" dirty="0">
                <a:hlinkClick r:id="rId4"/>
              </a:rPr>
              <a:t>https://www.youtube.com/watch?v=IHWzN8o6lCU</a:t>
            </a:r>
            <a:endParaRPr lang="ro-RO" dirty="0"/>
          </a:p>
          <a:p>
            <a:r>
              <a:rPr lang="ro-RO" dirty="0"/>
              <a:t>Fig. 6 sursă personală</a:t>
            </a:r>
          </a:p>
          <a:p>
            <a:r>
              <a:rPr lang="ro-RO" dirty="0"/>
              <a:t>Fig. 7 –sursă personală</a:t>
            </a:r>
          </a:p>
          <a:p>
            <a:r>
              <a:rPr lang="ro-RO" dirty="0"/>
              <a:t>Fig. 8 –sursă personală</a:t>
            </a:r>
          </a:p>
          <a:p>
            <a:r>
              <a:rPr lang="ro-RO" dirty="0"/>
              <a:t>Fig. 9 -</a:t>
            </a:r>
            <a:r>
              <a:rPr lang="ro-RO" dirty="0" err="1"/>
              <a:t>Interactiuni</a:t>
            </a:r>
            <a:r>
              <a:rPr lang="ro-RO" dirty="0"/>
              <a:t> electrostatice </a:t>
            </a:r>
            <a:r>
              <a:rPr lang="ro-RO" dirty="0">
                <a:hlinkClick r:id="rId5"/>
              </a:rPr>
              <a:t>https://www.google.com/url?sa=i&amp;url=https%3A%2F%2Fslideplayer.gr%2Fslide%2F14022801%2F&amp;psig=AOvVaw2kmiJzfLAAQ0jpGi5xl8ip&amp;ust=1589196203688000&amp;source=images&amp;cd=vfe&amp;ved=0CAIQjRxqFwoTCJi6hbiXqekCFQAAAAAdAAAAABAE</a:t>
            </a:r>
            <a:endParaRPr lang="ro-RO" dirty="0"/>
          </a:p>
          <a:p>
            <a:r>
              <a:rPr lang="ro-RO" dirty="0"/>
              <a:t>Fig. 10- Fulgerul  </a:t>
            </a:r>
            <a:r>
              <a:rPr lang="ro-RO" dirty="0">
                <a:hlinkClick r:id="rId6"/>
              </a:rPr>
              <a:t>https://www.google.com/url?sa=i&amp;url=https%3A%2F%2Fpixabay.com%2Fro%2Fphotos%2Ffulger-noapte-peisaj-flash-tunet-2823760%2F&amp;psig=AOvVaw3H7cqZATq5kg9TI1vmdtIA&amp;ust=1589212797209000&amp;source=images&amp;cd=vfe&amp;ved=0CAIQjRxqFwoTCMiLoK3VqekCFQAAAAAdAAAAABAE</a:t>
            </a:r>
            <a:endParaRPr lang="ro-RO" dirty="0"/>
          </a:p>
          <a:p>
            <a:r>
              <a:rPr lang="ro-RO" dirty="0"/>
              <a:t>Fig. 11- Van de </a:t>
            </a:r>
            <a:r>
              <a:rPr lang="ro-RO" dirty="0" err="1"/>
              <a:t>Graaff</a:t>
            </a:r>
            <a:endParaRPr lang="ro-RO" dirty="0"/>
          </a:p>
          <a:p>
            <a:pPr marL="0" indent="0">
              <a:buNone/>
            </a:pPr>
            <a:r>
              <a:rPr lang="ro-RO" dirty="0">
                <a:hlinkClick r:id="rId7"/>
              </a:rPr>
              <a:t>       https://www.google.com/url?sa=i&amp;url=https%3A%2F%2Fwww.descopera.org%2Fgeneratorul-van-de-graaff%2F&amp;psig=AOvVaw0RQhTeVLaYpBiZnGDMnD9Z&amp;ust=1589212284358000&amp;source=images&amp;cd=vfe&amp;ved=0CAIQjRxqFwoTCNiQm6HTqekCFQAAAAAdAAAAABAD</a:t>
            </a:r>
            <a:endParaRPr lang="ro-RO" dirty="0"/>
          </a:p>
          <a:p>
            <a:pPr marL="0" indent="0">
              <a:buNone/>
            </a:pPr>
            <a:r>
              <a:rPr lang="ro-RO" dirty="0"/>
              <a:t>Fig. 12- sursă personală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66B3CEE-289B-4DC4-8579-3D64A240A6FD}"/>
              </a:ext>
            </a:extLst>
          </p:cNvPr>
          <p:cNvSpPr txBox="1"/>
          <p:nvPr/>
        </p:nvSpPr>
        <p:spPr>
          <a:xfrm>
            <a:off x="9730853" y="5881542"/>
            <a:ext cx="87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Fig. 12</a:t>
            </a:r>
          </a:p>
        </p:txBody>
      </p:sp>
    </p:spTree>
    <p:extLst>
      <p:ext uri="{BB962C8B-B14F-4D97-AF65-F5344CB8AC3E}">
        <p14:creationId xmlns:p14="http://schemas.microsoft.com/office/powerpoint/2010/main" val="385893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712</Words>
  <Application>Microsoft Office PowerPoint</Application>
  <PresentationFormat>Custom</PresentationFormat>
  <Paragraphs>111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Structura substanței. Electrizarea corpurilor cls. a VI-a</vt:lpstr>
      <vt:lpstr>Structura substanței </vt:lpstr>
      <vt:lpstr>Electrizarea= fenomenul prin care un corp neutru își schimbă starea ca urmare a unei interacțiuni.</vt:lpstr>
      <vt:lpstr>Pentru ca un corp să capete sarcină electrică trebuie să aibe loc un transfer de electroni între corpurile aflate în interacțiune.</vt:lpstr>
      <vt:lpstr>Metode de electrizare a corpurilor:</vt:lpstr>
      <vt:lpstr>Electroscopul este aparatul folosit pentru a identifica corpurile electrizate.</vt:lpstr>
      <vt:lpstr>Interacțiunea corpurilor electrizate</vt:lpstr>
      <vt:lpstr>Curentul electric este mișcarea dirijată a purtătorilor care au sarcină electrică.</vt:lpstr>
      <vt:lpstr>Bibliografie și surse fotografii: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Structura substanței. Electrizarea corpurilor</dc:title>
  <dc:creator>Mariana Leafa</dc:creator>
  <cp:lastModifiedBy>Miclea</cp:lastModifiedBy>
  <cp:revision>34</cp:revision>
  <dcterms:created xsi:type="dcterms:W3CDTF">2020-05-10T07:54:32Z</dcterms:created>
  <dcterms:modified xsi:type="dcterms:W3CDTF">2020-05-20T20:29:36Z</dcterms:modified>
</cp:coreProperties>
</file>