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5" r:id="rId1"/>
  </p:sldMasterIdLst>
  <p:sldIdLst>
    <p:sldId id="265" r:id="rId2"/>
    <p:sldId id="256" r:id="rId3"/>
    <p:sldId id="269" r:id="rId4"/>
    <p:sldId id="270" r:id="rId5"/>
    <p:sldId id="271" r:id="rId6"/>
    <p:sldId id="264" r:id="rId7"/>
    <p:sldId id="263" r:id="rId8"/>
    <p:sldId id="261" r:id="rId9"/>
    <p:sldId id="259" r:id="rId10"/>
    <p:sldId id="262" r:id="rId11"/>
    <p:sldId id="273" r:id="rId12"/>
    <p:sldId id="267" r:id="rId13"/>
    <p:sldId id="266" r:id="rId14"/>
    <p:sldId id="268" r:id="rId15"/>
    <p:sldId id="26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haela" initials="M" lastIdx="4" clrIdx="0">
    <p:extLst>
      <p:ext uri="{19B8F6BF-5375-455C-9EA6-DF929625EA0E}">
        <p15:presenceInfo xmlns:p15="http://schemas.microsoft.com/office/powerpoint/2012/main" userId="Mihael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A727EF0-0ABE-4BA8-865E-1FBEFD0F2AA8}" type="datetimeFigureOut">
              <a:rPr lang="ro-RO" smtClean="0"/>
              <a:t>15.05.2020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C8B1FCA-1BC2-4714-B40B-7DDA2749AF9E}" type="slidenum">
              <a:rPr lang="ro-RO" smtClean="0"/>
              <a:t>‹#›</a:t>
            </a:fld>
            <a:endParaRPr lang="ro-RO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1210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27EF0-0ABE-4BA8-865E-1FBEFD0F2AA8}" type="datetimeFigureOut">
              <a:rPr lang="ro-RO" smtClean="0"/>
              <a:t>15.05.2020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B1FCA-1BC2-4714-B40B-7DDA2749AF9E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02175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27EF0-0ABE-4BA8-865E-1FBEFD0F2AA8}" type="datetimeFigureOut">
              <a:rPr lang="ro-RO" smtClean="0"/>
              <a:t>15.05.2020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B1FCA-1BC2-4714-B40B-7DDA2749AF9E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180446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27EF0-0ABE-4BA8-865E-1FBEFD0F2AA8}" type="datetimeFigureOut">
              <a:rPr lang="ro-RO" smtClean="0"/>
              <a:t>15.05.2020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B1FCA-1BC2-4714-B40B-7DDA2749AF9E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83795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27EF0-0ABE-4BA8-865E-1FBEFD0F2AA8}" type="datetimeFigureOut">
              <a:rPr lang="ro-RO" smtClean="0"/>
              <a:t>15.05.2020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B1FCA-1BC2-4714-B40B-7DDA2749AF9E}" type="slidenum">
              <a:rPr lang="ro-RO" smtClean="0"/>
              <a:t>‹#›</a:t>
            </a:fld>
            <a:endParaRPr lang="ro-RO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2877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27EF0-0ABE-4BA8-865E-1FBEFD0F2AA8}" type="datetimeFigureOut">
              <a:rPr lang="ro-RO" smtClean="0"/>
              <a:t>15.05.2020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B1FCA-1BC2-4714-B40B-7DDA2749AF9E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309898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27EF0-0ABE-4BA8-865E-1FBEFD0F2AA8}" type="datetimeFigureOut">
              <a:rPr lang="ro-RO" smtClean="0"/>
              <a:t>15.05.2020</a:t>
            </a:fld>
            <a:endParaRPr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B1FCA-1BC2-4714-B40B-7DDA2749AF9E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745436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27EF0-0ABE-4BA8-865E-1FBEFD0F2AA8}" type="datetimeFigureOut">
              <a:rPr lang="ro-RO" smtClean="0"/>
              <a:t>15.05.2020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B1FCA-1BC2-4714-B40B-7DDA2749AF9E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224755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27EF0-0ABE-4BA8-865E-1FBEFD0F2AA8}" type="datetimeFigureOut">
              <a:rPr lang="ro-RO" smtClean="0"/>
              <a:t>15.05.2020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B1FCA-1BC2-4714-B40B-7DDA2749AF9E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446526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27EF0-0ABE-4BA8-865E-1FBEFD0F2AA8}" type="datetimeFigureOut">
              <a:rPr lang="ro-RO" smtClean="0"/>
              <a:t>15.05.2020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B1FCA-1BC2-4714-B40B-7DDA2749AF9E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28806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27EF0-0ABE-4BA8-865E-1FBEFD0F2AA8}" type="datetimeFigureOut">
              <a:rPr lang="ro-RO" smtClean="0"/>
              <a:t>15.05.2020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B1FCA-1BC2-4714-B40B-7DDA2749AF9E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297351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CA727EF0-0ABE-4BA8-865E-1FBEFD0F2AA8}" type="datetimeFigureOut">
              <a:rPr lang="ro-RO" smtClean="0"/>
              <a:t>15.05.2020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1C8B1FCA-1BC2-4714-B40B-7DDA2749AF9E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287720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6" r:id="rId1"/>
    <p:sldLayoutId id="2147483907" r:id="rId2"/>
    <p:sldLayoutId id="2147483908" r:id="rId3"/>
    <p:sldLayoutId id="2147483909" r:id="rId4"/>
    <p:sldLayoutId id="2147483910" r:id="rId5"/>
    <p:sldLayoutId id="2147483911" r:id="rId6"/>
    <p:sldLayoutId id="2147483912" r:id="rId7"/>
    <p:sldLayoutId id="2147483913" r:id="rId8"/>
    <p:sldLayoutId id="2147483914" r:id="rId9"/>
    <p:sldLayoutId id="2147483915" r:id="rId10"/>
    <p:sldLayoutId id="214748391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elamazing.com/2019/01/31/kirchhoffs-circuit-law/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elamazing.com/2019/01/31/kirchhoffs-circuit-law/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electricalc.ro/component/content/article/23-blog/121-legile-lui-kirchhoff?Itemid=101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elamazing.com/2019/01/31/kirchhoffs-circuit-law/" TargetMode="External"/><Relationship Id="rId2" Type="http://schemas.openxmlformats.org/officeDocument/2006/relationships/hyperlink" Target="https://lectiidefizica.weebly.com/legile-lui-kirchhoff.html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slideplayer.gr/slide/14604778/90/images/5/Identificarea+elementelor+unei+retele+electice.jpg" TargetMode="External"/><Relationship Id="rId4" Type="http://schemas.openxmlformats.org/officeDocument/2006/relationships/hyperlink" Target="https://slideplayer.gr/slide/14492327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slideplayer.gr/slide/14604778/90/images/4/Identificarea+elementelor+unei+retele+electice.jpg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slideplayer.gr/slide/14604778/90/images/5/Identificarea+elementelor+unei+retele+electice.jpg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elamazing.com/2019/01/31/kirchhoffs-circuit-law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slideplayer.gr/slide/14604778/90/images/11/Legile+lui+Kirchhoff+In+imaginea+de+mai+jos+este+reprezentat+ochiul+ABCDA+al+unei+retele+electrice..jpg" TargetMode="Externa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7679B9-B87C-43D3-AB43-C0C1F0E4A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8468" y="321502"/>
            <a:ext cx="9875520" cy="874822"/>
          </a:xfrm>
        </p:spPr>
        <p:txBody>
          <a:bodyPr>
            <a:normAutofit fontScale="90000"/>
          </a:bodyPr>
          <a:lstStyle/>
          <a:p>
            <a:pPr algn="ctr"/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REȚELE ELECTRIC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b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o-RO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D96A9F-04C2-4584-A3D5-F3BDC426A4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060" y="1853754"/>
            <a:ext cx="11632675" cy="4264242"/>
          </a:xfrm>
        </p:spPr>
        <p:txBody>
          <a:bodyPr>
            <a:noAutofit/>
          </a:bodyPr>
          <a:lstStyle/>
          <a:p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Circuitele electrice utilizate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 practic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permit,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î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 general,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alimentarea cu energie electric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mai multor consumatori,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fie casnici,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fie industriali.</a:t>
            </a:r>
          </a:p>
          <a:p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Pentru func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ț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ionarea lor normal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curenții care str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ăbat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consumatorii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electrici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ș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tensiunile la bornele lor trebuie 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aib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valori bine precizate,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marcate adesea pe carcasele aparatelor respective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(parametri nominali).</a:t>
            </a:r>
          </a:p>
          <a:p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Astfel de circuite complexe poart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numele de ,,RE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Ț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ELE ELECTRICE”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,,CIRCUITE RAMIFICATE”.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 principiu,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re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ț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 electric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este format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din mai multe generatoare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ș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consumatoare.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C1660A5-1AF7-40A8-9764-0F906825D45F}"/>
              </a:ext>
            </a:extLst>
          </p:cNvPr>
          <p:cNvSpPr/>
          <p:nvPr/>
        </p:nvSpPr>
        <p:spPr>
          <a:xfrm>
            <a:off x="8918124" y="707810"/>
            <a:ext cx="28060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dirty="0"/>
              <a:t>Prof. Mihaela Cristea</a:t>
            </a:r>
          </a:p>
          <a:p>
            <a:r>
              <a:rPr lang="ro-RO" dirty="0"/>
              <a:t>Scoala Gimnazială Nr.1, Buftea</a:t>
            </a:r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804576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86FF9F-6419-4906-BE4D-09221B3856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938" y="311085"/>
            <a:ext cx="5750351" cy="2661009"/>
          </a:xfrm>
        </p:spPr>
        <p:txBody>
          <a:bodyPr>
            <a:noAutofit/>
          </a:bodyPr>
          <a:lstStyle/>
          <a:p>
            <a:b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Aplicația</a:t>
            </a:r>
            <a:r>
              <a:rPr lang="ro-RO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b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o-RO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o-RO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Găsiți curentul care curge prin rezistorul R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o-RO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 40</a:t>
            </a:r>
            <a:r>
              <a:rPr lang="el-G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Ω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l-G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o-RO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Circuitul are 3 ramificații, 2 noduri (A și B) și 2 bucle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ochiuri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o-RO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independente.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Generatoarele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au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rezistențele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interioare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nule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o-RO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o-RO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Folosind Legea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a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lui</a:t>
            </a:r>
            <a:r>
              <a:rPr lang="ro-RO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Kirchhoff, ecuațiile sunt date ca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o-RO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o-RO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 nod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</a:t>
            </a:r>
            <a:r>
              <a:rPr lang="ro-RO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A:     I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o-RO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I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o-RO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I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(1)</a:t>
            </a:r>
            <a:br>
              <a:rPr lang="ro-RO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o-RO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 nod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</a:t>
            </a:r>
            <a:r>
              <a:rPr lang="ro-RO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B:     I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o-RO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I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o-RO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I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(2)</a:t>
            </a:r>
            <a:endParaRPr lang="ro-RO" sz="1400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AB9671C-6BEA-4D68-9E25-C4EAF79A12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19274" y="808642"/>
            <a:ext cx="5024062" cy="3574821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D04BEE-A3B4-4CEE-A8B4-D6C12F56C5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97963" y="2972094"/>
            <a:ext cx="6589336" cy="3673803"/>
          </a:xfrm>
        </p:spPr>
        <p:txBody>
          <a:bodyPr>
            <a:noAutofit/>
          </a:bodyPr>
          <a:lstStyle/>
          <a:p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Folosind Legea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II-</a:t>
            </a:r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lui Kirchhoff, ecuațiile sunt date ca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o-R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Bucla 1: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E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R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ˑI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R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ˑI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10=</a:t>
            </a:r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10ˑI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+ 40ˑI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(3)          </a:t>
            </a:r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Bucla 2: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R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ˑI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R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ˑI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=&gt;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20=</a:t>
            </a:r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20ˑI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+ 40ˑI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(4)</a:t>
            </a:r>
          </a:p>
          <a:p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Bucla 3: 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-E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=R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ˑI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-I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ˑR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=&gt;   </a:t>
            </a:r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10 - 20 = 10ˑI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- 20ˑI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(5)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Unde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sunt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tensiunile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electromotoare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ale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generatoarelor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notate pe schema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electrică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alăturată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cu V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respectiv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potențial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electric).</a:t>
            </a:r>
            <a:endParaRPr lang="ro-R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2C27990-8477-46E0-8DB2-F90E9DA21123}"/>
              </a:ext>
            </a:extLst>
          </p:cNvPr>
          <p:cNvSpPr txBox="1"/>
          <p:nvPr/>
        </p:nvSpPr>
        <p:spPr>
          <a:xfrm>
            <a:off x="6410632" y="5053781"/>
            <a:ext cx="53979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dirty="0">
                <a:hlinkClick r:id="rId3"/>
              </a:rPr>
              <a:t>Fig. 8. Sursa-http://elamazing.com/2019/01/31/kirchhoffs-circuit-law/</a:t>
            </a:r>
            <a:endParaRPr lang="en-US" sz="1600" dirty="0"/>
          </a:p>
          <a:p>
            <a:endParaRPr lang="ro-RO" sz="1600" dirty="0"/>
          </a:p>
        </p:txBody>
      </p:sp>
    </p:spTree>
    <p:extLst>
      <p:ext uri="{BB962C8B-B14F-4D97-AF65-F5344CB8AC3E}">
        <p14:creationId xmlns:p14="http://schemas.microsoft.com/office/powerpoint/2010/main" val="3461896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3D667-B694-434C-8FFB-5DF0503C3A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901" y="499621"/>
            <a:ext cx="4547019" cy="650449"/>
          </a:xfrm>
        </p:spPr>
        <p:txBody>
          <a:bodyPr/>
          <a:lstStyle/>
          <a:p>
            <a:r>
              <a:rPr lang="en-US" sz="2400" dirty="0" err="1"/>
              <a:t>Soluția</a:t>
            </a:r>
            <a:r>
              <a:rPr lang="en-US" sz="2400" dirty="0"/>
              <a:t> </a:t>
            </a:r>
            <a:r>
              <a:rPr lang="en-US" sz="2400" dirty="0" err="1"/>
              <a:t>sistemului</a:t>
            </a:r>
            <a:endParaRPr lang="ro-RO" sz="2400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BC42F56B-18FF-4E71-A6F6-BE07D3B582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55574" y="838986"/>
            <a:ext cx="5931625" cy="4732255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F073F4-8CD4-41FA-B9B6-7CF6696C50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26243" y="1150070"/>
            <a:ext cx="5608949" cy="5476973"/>
          </a:xfrm>
        </p:spPr>
        <p:txBody>
          <a:bodyPr>
            <a:normAutofit lnSpcReduction="10000"/>
          </a:bodyPr>
          <a:lstStyle/>
          <a:p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Rezolvând sistemul de ecuații obținem:</a:t>
            </a:r>
          </a:p>
          <a:p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o-RO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=-0,143A  Semnul negativ pentru I</a:t>
            </a:r>
            <a:r>
              <a:rPr lang="ro-RO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înseamnă că sensul acestui curent, ales inițial, a fost greșit, dar niciodată mai puțin valabil. De fapt, acumulatorul de 20V încarcă bateria de 10V.</a:t>
            </a:r>
          </a:p>
          <a:p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o-RO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=0,429A, 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o-RO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=0,286A,</a:t>
            </a:r>
          </a:p>
          <a:p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iar U</a:t>
            </a:r>
            <a:r>
              <a:rPr lang="ro-RO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=I</a:t>
            </a:r>
            <a:r>
              <a:rPr lang="ro-RO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ˑR</a:t>
            </a:r>
            <a:r>
              <a:rPr lang="ro-RO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=11,42V,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o-RO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=I</a:t>
            </a:r>
            <a:r>
              <a:rPr lang="ro-RO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ˑR</a:t>
            </a:r>
            <a:r>
              <a:rPr lang="ro-RO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=1,42V, 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o-RO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=I</a:t>
            </a:r>
            <a:r>
              <a:rPr lang="ro-RO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ˑR</a:t>
            </a:r>
            <a:r>
              <a:rPr lang="ro-RO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=8,58V.</a:t>
            </a:r>
            <a:b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Tensiunea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dintre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puncte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B)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este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egală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cu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diferența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potențial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celor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puncte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=V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-V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o-RO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o-RO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0F03A58-B182-4429-8854-C29E775FACF1}"/>
              </a:ext>
            </a:extLst>
          </p:cNvPr>
          <p:cNvSpPr txBox="1"/>
          <p:nvPr/>
        </p:nvSpPr>
        <p:spPr>
          <a:xfrm>
            <a:off x="6356810" y="5571241"/>
            <a:ext cx="54025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dirty="0">
                <a:hlinkClick r:id="rId3"/>
              </a:rPr>
              <a:t>Fig. 9. Sursa-http://elamazing.com/2019/01/31/kirchhoffs-circuit-law/</a:t>
            </a:r>
            <a:endParaRPr lang="en-US" sz="1600" dirty="0"/>
          </a:p>
          <a:p>
            <a:endParaRPr lang="ro-RO" sz="1600" dirty="0"/>
          </a:p>
        </p:txBody>
      </p:sp>
    </p:spTree>
    <p:extLst>
      <p:ext uri="{BB962C8B-B14F-4D97-AF65-F5344CB8AC3E}">
        <p14:creationId xmlns:p14="http://schemas.microsoft.com/office/powerpoint/2010/main" val="374985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035C4D-4BE0-4807-B01B-3B51A7EA2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22652"/>
          </a:xfrm>
        </p:spPr>
        <p:txBody>
          <a:bodyPr>
            <a:normAutofit/>
          </a:bodyPr>
          <a:lstStyle/>
          <a:p>
            <a:r>
              <a:rPr lang="en-US" sz="2800" b="1" dirty="0" err="1"/>
              <a:t>Concluzii</a:t>
            </a:r>
            <a:r>
              <a:rPr lang="en-US" sz="2800" b="1" dirty="0"/>
              <a:t>. </a:t>
            </a:r>
            <a:r>
              <a:rPr lang="ro-RO" sz="2800" b="1" dirty="0"/>
              <a:t>Aplicarea legilor lui Kirchhoff</a:t>
            </a:r>
            <a:endParaRPr lang="ro-RO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21C035-2615-495B-82B3-24A699C527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89814"/>
            <a:ext cx="10515600" cy="5187149"/>
          </a:xfrm>
        </p:spPr>
        <p:txBody>
          <a:bodyPr>
            <a:normAutofit/>
          </a:bodyPr>
          <a:lstStyle/>
          <a:p>
            <a:endParaRPr lang="ro-RO" dirty="0"/>
          </a:p>
          <a:p>
            <a:pPr marL="0" indent="0">
              <a:buNone/>
            </a:pPr>
            <a:r>
              <a:rPr lang="ro-RO" dirty="0"/>
              <a:t>Aceste două legi permit </a:t>
            </a:r>
            <a:r>
              <a:rPr lang="en-US" dirty="0" err="1"/>
              <a:t>aflarea</a:t>
            </a:r>
            <a:r>
              <a:rPr lang="ro-RO" dirty="0"/>
              <a:t> </a:t>
            </a:r>
            <a:r>
              <a:rPr lang="ro-RO" dirty="0">
                <a:solidFill>
                  <a:srgbClr val="FF0000"/>
                </a:solidFill>
              </a:rPr>
              <a:t>tensiunil</a:t>
            </a:r>
            <a:r>
              <a:rPr lang="en-US" dirty="0">
                <a:solidFill>
                  <a:srgbClr val="FF0000"/>
                </a:solidFill>
              </a:rPr>
              <a:t>or</a:t>
            </a:r>
            <a:r>
              <a:rPr lang="ro-RO" dirty="0">
                <a:solidFill>
                  <a:srgbClr val="FF0000"/>
                </a:solidFill>
              </a:rPr>
              <a:t> și </a:t>
            </a:r>
            <a:r>
              <a:rPr lang="en-US" dirty="0">
                <a:solidFill>
                  <a:srgbClr val="FF0000"/>
                </a:solidFill>
              </a:rPr>
              <a:t>a </a:t>
            </a:r>
            <a:r>
              <a:rPr lang="ro-RO" dirty="0">
                <a:solidFill>
                  <a:srgbClr val="FF0000"/>
                </a:solidFill>
              </a:rPr>
              <a:t>curenți</a:t>
            </a:r>
            <a:r>
              <a:rPr lang="en-US" dirty="0" err="1">
                <a:solidFill>
                  <a:srgbClr val="FF0000"/>
                </a:solidFill>
              </a:rPr>
              <a:t>lor</a:t>
            </a:r>
            <a:r>
              <a:rPr lang="ro-RO" dirty="0">
                <a:solidFill>
                  <a:srgbClr val="FF0000"/>
                </a:solidFill>
              </a:rPr>
              <a:t> într-un circuit</a:t>
            </a:r>
            <a:r>
              <a:rPr lang="ro-RO" dirty="0"/>
              <a:t>, adică circuitul se spune că este "analizat", iar procedura de bază pentru utilizarea legilor lui Kirchhoff este următoarea:</a:t>
            </a:r>
          </a:p>
          <a:p>
            <a:endParaRPr lang="ro-RO" dirty="0"/>
          </a:p>
          <a:p>
            <a:pPr marL="0" indent="0">
              <a:buNone/>
            </a:pPr>
            <a:r>
              <a:rPr lang="ro-RO" dirty="0"/>
              <a:t>1. Să presupunem că sunt date toate tensiunile și rezistențele. (Dacă nu, le etichetați </a:t>
            </a:r>
            <a:r>
              <a:rPr lang="en-US" dirty="0"/>
              <a:t>E</a:t>
            </a:r>
            <a:r>
              <a:rPr lang="ro-RO" dirty="0"/>
              <a:t>1, </a:t>
            </a:r>
            <a:r>
              <a:rPr lang="en-US" dirty="0"/>
              <a:t>E</a:t>
            </a:r>
            <a:r>
              <a:rPr lang="ro-RO" dirty="0"/>
              <a:t>2, ... R1, R2 etc.)</a:t>
            </a:r>
          </a:p>
          <a:p>
            <a:pPr marL="0" indent="0">
              <a:buNone/>
            </a:pPr>
            <a:r>
              <a:rPr lang="ro-RO" dirty="0"/>
              <a:t>2. Etichetați fiecare ramură cu un curent de ramură. (I1, I2, I3 etc.)</a:t>
            </a:r>
          </a:p>
          <a:p>
            <a:pPr marL="0" indent="0">
              <a:buNone/>
            </a:pPr>
            <a:r>
              <a:rPr lang="ro-RO" dirty="0"/>
              <a:t>3. Găsiți ecuațiile primei legi a lui Kirchhoff pentru fiecare nod.</a:t>
            </a:r>
          </a:p>
          <a:p>
            <a:pPr marL="0" indent="0">
              <a:buNone/>
            </a:pPr>
            <a:r>
              <a:rPr lang="ro-RO" dirty="0"/>
              <a:t>4. Găsiți ecuațiile celei de a doua leg</a:t>
            </a:r>
            <a:r>
              <a:rPr lang="en-US" dirty="0" err="1"/>
              <a:t>i</a:t>
            </a:r>
            <a:r>
              <a:rPr lang="ro-RO" dirty="0"/>
              <a:t> a lui Kirchhoff pentru fiecare dintre buclele</a:t>
            </a:r>
            <a:r>
              <a:rPr lang="en-US" dirty="0"/>
              <a:t>(</a:t>
            </a:r>
            <a:r>
              <a:rPr lang="en-US" dirty="0" err="1"/>
              <a:t>ochiurile</a:t>
            </a:r>
            <a:r>
              <a:rPr lang="en-US" dirty="0"/>
              <a:t>)</a:t>
            </a:r>
            <a:r>
              <a:rPr lang="ro-RO" dirty="0"/>
              <a:t> independente ale circuitului.</a:t>
            </a:r>
          </a:p>
          <a:p>
            <a:pPr marL="0" indent="0">
              <a:buNone/>
            </a:pPr>
            <a:r>
              <a:rPr lang="ro-RO" dirty="0"/>
              <a:t>5. Utilizați ecuații</a:t>
            </a:r>
            <a:r>
              <a:rPr lang="en-US" dirty="0"/>
              <a:t>le</a:t>
            </a:r>
            <a:r>
              <a:rPr lang="ro-RO" dirty="0"/>
              <a:t> necesare pentru a găsi curenții necunoscuți.</a:t>
            </a:r>
          </a:p>
          <a:p>
            <a:endParaRPr lang="ro-RO" dirty="0"/>
          </a:p>
          <a:p>
            <a:pPr marL="0" indent="0">
              <a:buNone/>
            </a:pP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405147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E5960D-DE52-4CE8-AB92-C3ACC2D355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3543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Temă</a:t>
            </a:r>
            <a:endParaRPr lang="ro-R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04451C-0CC3-4866-8F05-375C13F1E0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219" y="1093509"/>
            <a:ext cx="10995581" cy="50834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sz="2000" dirty="0"/>
              <a:t>Calculează intensitățile curenților prin ramurile rețelei electrice din imaginea de mai jos știind că: R1=6Ω; R2=4Ω; R3=2Ω; E1=20V; E2=18V; E3=7V;( r1= r2= r3=1Ω).</a:t>
            </a:r>
          </a:p>
          <a:p>
            <a:pPr marL="0" indent="0">
              <a:buNone/>
            </a:pPr>
            <a:endParaRPr lang="pt-BR" sz="2000" dirty="0"/>
          </a:p>
          <a:p>
            <a:pPr marL="0" indent="0">
              <a:buNone/>
            </a:pPr>
            <a:endParaRPr lang="ro-RO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4C859FF-0994-490D-A325-8AE1242D2B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9349" y="1817180"/>
            <a:ext cx="6579909" cy="467569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570C176-8B1F-4B39-8745-682128051A5F}"/>
              </a:ext>
            </a:extLst>
          </p:cNvPr>
          <p:cNvSpPr txBox="1"/>
          <p:nvPr/>
        </p:nvSpPr>
        <p:spPr>
          <a:xfrm>
            <a:off x="612743" y="2959510"/>
            <a:ext cx="44803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dirty="0">
                <a:hlinkClick r:id="rId3"/>
              </a:rPr>
              <a:t>Fig. 10. Sursa-https://electricalc.ro/component/content/article/23-blog/121-legile-lui-kirchhoff?Itemid=101</a:t>
            </a:r>
            <a:endParaRPr lang="en-US" sz="1400" dirty="0"/>
          </a:p>
          <a:p>
            <a:endParaRPr lang="ro-RO" sz="1400" dirty="0"/>
          </a:p>
        </p:txBody>
      </p:sp>
    </p:spTree>
    <p:extLst>
      <p:ext uri="{BB962C8B-B14F-4D97-AF65-F5344CB8AC3E}">
        <p14:creationId xmlns:p14="http://schemas.microsoft.com/office/powerpoint/2010/main" val="2740015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81D64-A99A-409E-81F7-1E68EC6AB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890833"/>
          </a:xfrm>
        </p:spPr>
        <p:txBody>
          <a:bodyPr/>
          <a:lstStyle/>
          <a:p>
            <a:r>
              <a:rPr lang="en-US" dirty="0" err="1"/>
              <a:t>Soluție</a:t>
            </a:r>
            <a:endParaRPr lang="ro-RO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9F3B245B-11AD-4451-998F-E8CF8CD7FF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67209" y="1097279"/>
            <a:ext cx="4970265" cy="5520335"/>
          </a:xfrm>
        </p:spPr>
        <p:txBody>
          <a:bodyPr/>
          <a:lstStyle/>
          <a:p>
            <a:r>
              <a:rPr lang="en-US" dirty="0" err="1"/>
              <a:t>Soluția</a:t>
            </a:r>
            <a:r>
              <a:rPr lang="en-US" dirty="0"/>
              <a:t> </a:t>
            </a:r>
            <a:r>
              <a:rPr lang="en-US" dirty="0" err="1"/>
              <a:t>sistemului</a:t>
            </a:r>
            <a:r>
              <a:rPr lang="en-US" dirty="0"/>
              <a:t> de </a:t>
            </a:r>
            <a:r>
              <a:rPr lang="en-US" dirty="0" err="1"/>
              <a:t>ecuații</a:t>
            </a:r>
            <a:r>
              <a:rPr lang="en-US" dirty="0"/>
              <a:t>:</a:t>
            </a:r>
          </a:p>
          <a:p>
            <a:r>
              <a:rPr lang="en-US" dirty="0"/>
              <a:t>I1=I2=1A</a:t>
            </a:r>
          </a:p>
          <a:p>
            <a:r>
              <a:rPr lang="en-US" dirty="0"/>
              <a:t>I3=2A</a:t>
            </a:r>
          </a:p>
          <a:p>
            <a:r>
              <a:rPr lang="en-US" dirty="0"/>
              <a:t>U1=I1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ˑ</a:t>
            </a:r>
            <a:r>
              <a:rPr lang="en-US" dirty="0"/>
              <a:t>R1=6V; u1=I1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ˑ</a:t>
            </a:r>
            <a:r>
              <a:rPr lang="en-US" dirty="0"/>
              <a:t>r1=1V</a:t>
            </a:r>
          </a:p>
          <a:p>
            <a:r>
              <a:rPr lang="en-US" dirty="0"/>
              <a:t>U2=I2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ˑ</a:t>
            </a:r>
            <a:r>
              <a:rPr lang="en-US" dirty="0"/>
              <a:t>R2=4V;u2=I2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ˑ</a:t>
            </a:r>
            <a:r>
              <a:rPr lang="en-US" dirty="0"/>
              <a:t>r2=1V</a:t>
            </a:r>
          </a:p>
          <a:p>
            <a:r>
              <a:rPr lang="en-US" dirty="0"/>
              <a:t>U3=I3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ˑ</a:t>
            </a:r>
            <a:r>
              <a:rPr lang="en-US" dirty="0"/>
              <a:t>R3=6V; u3=I3ˑr3=2V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3D23E2-07E8-4C87-83AB-C7F84A4BF4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54523" y="1348032"/>
            <a:ext cx="6645897" cy="5269583"/>
          </a:xfrm>
        </p:spPr>
        <p:txBody>
          <a:bodyPr>
            <a:normAutofit fontScale="85000" lnSpcReduction="20000"/>
          </a:bodyPr>
          <a:lstStyle/>
          <a:p>
            <a:endParaRPr lang="ro-RO" dirty="0"/>
          </a:p>
          <a:p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Aplicăm legea I a lui Kirchhoff pentru nodul A și obținem:</a:t>
            </a:r>
          </a:p>
          <a:p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=I1+I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o-RO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Aplicăm legea a II-a a lui Kirchhoff pentru:</a:t>
            </a:r>
          </a:p>
          <a:p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-ochiul AMNBA:</a:t>
            </a:r>
          </a:p>
          <a:p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E2-E3=I2ˑr2+I2ˑR2+I3ˑr3+I3ˑR3    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=&gt; 18-7=I2+4ˑ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2+2ˑI3</a:t>
            </a:r>
          </a:p>
          <a:p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-ochiul APOBA:</a:t>
            </a:r>
          </a:p>
          <a:p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-E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=I1ˑr1+I1ˑR1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I2ˑr2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I2ˑR2     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=&gt; 18-20=I1+6ˑI1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I2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4ˑI2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o-RO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I2=I1+I3                    11=8I2+3I1   </a:t>
            </a:r>
          </a:p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11=5I2+2I3    =&gt;</a:t>
            </a:r>
          </a:p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-2=7I1-5I2                  -2=7I1-5I2</a:t>
            </a:r>
          </a:p>
          <a:p>
            <a:endParaRPr lang="ro-RO" dirty="0"/>
          </a:p>
        </p:txBody>
      </p:sp>
      <p:sp>
        <p:nvSpPr>
          <p:cNvPr id="11" name="Left Brace 10">
            <a:extLst>
              <a:ext uri="{FF2B5EF4-FFF2-40B4-BE49-F238E27FC236}">
                <a16:creationId xmlns:a16="http://schemas.microsoft.com/office/drawing/2014/main" id="{07205C44-DBAD-42DB-8B8F-37E8F89205AA}"/>
              </a:ext>
            </a:extLst>
          </p:cNvPr>
          <p:cNvSpPr/>
          <p:nvPr/>
        </p:nvSpPr>
        <p:spPr>
          <a:xfrm>
            <a:off x="424206" y="5175315"/>
            <a:ext cx="169682" cy="115007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12" name="Left Brace 11">
            <a:extLst>
              <a:ext uri="{FF2B5EF4-FFF2-40B4-BE49-F238E27FC236}">
                <a16:creationId xmlns:a16="http://schemas.microsoft.com/office/drawing/2014/main" id="{374BE1D5-AC37-45F5-ACE0-52EDE25F4890}"/>
              </a:ext>
            </a:extLst>
          </p:cNvPr>
          <p:cNvSpPr/>
          <p:nvPr/>
        </p:nvSpPr>
        <p:spPr>
          <a:xfrm>
            <a:off x="2347273" y="5304934"/>
            <a:ext cx="169682" cy="89083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174377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2E19D75-12DD-42B1-A502-C8307A16DB75}"/>
              </a:ext>
            </a:extLst>
          </p:cNvPr>
          <p:cNvSpPr/>
          <p:nvPr/>
        </p:nvSpPr>
        <p:spPr>
          <a:xfrm>
            <a:off x="432620" y="3244334"/>
            <a:ext cx="1126776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>
                <a:hlinkClick r:id="rId2"/>
              </a:rPr>
              <a:t>BIBLIOGRAFIE:</a:t>
            </a:r>
          </a:p>
          <a:p>
            <a:r>
              <a:rPr lang="en-US">
                <a:hlinkClick r:id="rId2"/>
              </a:rPr>
              <a:t>https</a:t>
            </a:r>
            <a:r>
              <a:rPr lang="en-US" dirty="0">
                <a:hlinkClick r:id="rId2"/>
              </a:rPr>
              <a:t>://slideplayer.gr/slide/14604778/90/images/4/Identificarea+elementelor+unei+retele+electice.jpg</a:t>
            </a:r>
          </a:p>
          <a:p>
            <a:r>
              <a:rPr lang="ro-RO" dirty="0">
                <a:hlinkClick r:id="rId2"/>
              </a:rPr>
              <a:t>https://lectiidefizica.weebly.com/legile-lui-kirchhoff.html</a:t>
            </a:r>
            <a:endParaRPr lang="en-US" dirty="0"/>
          </a:p>
          <a:p>
            <a:r>
              <a:rPr lang="en-US" dirty="0">
                <a:hlinkClick r:id="rId3"/>
              </a:rPr>
              <a:t>http://elamazing.com/2019/01/31/kirchhoffs-circuit-law/</a:t>
            </a:r>
            <a:endParaRPr lang="en-US" dirty="0"/>
          </a:p>
          <a:p>
            <a:r>
              <a:rPr lang="ro-RO" dirty="0">
                <a:hlinkClick r:id="rId4"/>
              </a:rPr>
              <a:t>https://slideplayer.gr/slide/14492327/</a:t>
            </a:r>
            <a:endParaRPr lang="en-US" dirty="0"/>
          </a:p>
          <a:p>
            <a:r>
              <a:rPr lang="en-US" dirty="0">
                <a:hlinkClick r:id="rId5"/>
              </a:rPr>
              <a:t>https://slideplayer.gr/slide/14604778/90/images/5/Identificarea+elementelor+unei+retele+electice.jpg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9530165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B82BE8-7BB6-43C3-9223-EF5333F93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57839"/>
            <a:ext cx="9144000" cy="650450"/>
          </a:xfrm>
        </p:spPr>
        <p:txBody>
          <a:bodyPr>
            <a:noAutofit/>
          </a:bodyPr>
          <a:lstStyle/>
          <a:p>
            <a:r>
              <a:rPr lang="en-US" sz="2800" b="1" dirty="0" err="1">
                <a:solidFill>
                  <a:srgbClr val="FF0000"/>
                </a:solidFill>
              </a:rPr>
              <a:t>Legile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lui</a:t>
            </a:r>
            <a:r>
              <a:rPr lang="en-US" sz="2800" b="1" dirty="0">
                <a:solidFill>
                  <a:srgbClr val="FF0000"/>
                </a:solidFill>
              </a:rPr>
              <a:t> Kirchhoff</a:t>
            </a:r>
            <a:endParaRPr lang="ro-RO" sz="2800" b="1" dirty="0">
              <a:solidFill>
                <a:srgbClr val="FF0000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3EF2A0-8828-4590-B946-7E149F6866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8412" y="1583703"/>
            <a:ext cx="10218656" cy="4826524"/>
          </a:xfrm>
        </p:spPr>
        <p:txBody>
          <a:bodyPr>
            <a:normAutofit/>
          </a:bodyPr>
          <a:lstStyle/>
          <a:p>
            <a:pPr algn="l"/>
            <a:r>
              <a:rPr lang="ro-RO" sz="2900" b="1" dirty="0"/>
              <a:t>Legile lui Kirchhoff </a:t>
            </a:r>
            <a:r>
              <a:rPr lang="ro-RO" sz="2900" dirty="0"/>
              <a:t>exprimă modul de conservare a energiei electrice într-un circuit electric.</a:t>
            </a:r>
            <a:r>
              <a:rPr lang="en-US" sz="2900" dirty="0"/>
              <a:t> </a:t>
            </a:r>
            <a:r>
              <a:rPr lang="ro-RO" sz="2900" dirty="0"/>
              <a:t> Au fost enunțate și dezvoltate de fizicianul german Gustav Robert Kirchhoff. </a:t>
            </a:r>
            <a:endParaRPr lang="en-US" sz="2900" dirty="0"/>
          </a:p>
          <a:p>
            <a:pPr algn="l"/>
            <a:r>
              <a:rPr lang="ro-RO" sz="2900" dirty="0"/>
              <a:t>Aceste </a:t>
            </a:r>
            <a:r>
              <a:rPr lang="en-US" sz="2900" dirty="0" err="1"/>
              <a:t>legi</a:t>
            </a:r>
            <a:r>
              <a:rPr lang="en-US" sz="2900" dirty="0"/>
              <a:t>/</a:t>
            </a:r>
            <a:r>
              <a:rPr lang="ro-RO" sz="2900" dirty="0"/>
              <a:t>teoreme se aplică în cazul </a:t>
            </a:r>
            <a:r>
              <a:rPr lang="ro-RO" sz="2900" b="1" dirty="0">
                <a:solidFill>
                  <a:srgbClr val="FF0000"/>
                </a:solidFill>
              </a:rPr>
              <a:t>rețelelor (circuitelor) electrice în curent continuu</a:t>
            </a:r>
            <a:r>
              <a:rPr lang="ro-RO" sz="2900" dirty="0"/>
              <a:t>. </a:t>
            </a:r>
            <a:endParaRPr lang="en-US" sz="2900" dirty="0"/>
          </a:p>
          <a:p>
            <a:pPr algn="l"/>
            <a:r>
              <a:rPr lang="ro-RO" sz="2900" b="1" dirty="0"/>
              <a:t>O rețea electrică (circuit electric) e compusă din: </a:t>
            </a:r>
            <a:endParaRPr lang="en-US" sz="2900" b="1" dirty="0"/>
          </a:p>
          <a:p>
            <a:pPr algn="l"/>
            <a:r>
              <a:rPr lang="en-US" sz="2900" dirty="0"/>
              <a:t> -</a:t>
            </a:r>
            <a:r>
              <a:rPr lang="ro-RO" sz="2900" dirty="0"/>
              <a:t>ramuri de rețea (circuit),</a:t>
            </a:r>
            <a:endParaRPr lang="en-US" sz="2900" dirty="0"/>
          </a:p>
          <a:p>
            <a:pPr algn="l"/>
            <a:r>
              <a:rPr lang="ro-RO" sz="2900" dirty="0"/>
              <a:t> </a:t>
            </a:r>
            <a:r>
              <a:rPr lang="en-US" sz="2900" dirty="0"/>
              <a:t>-</a:t>
            </a:r>
            <a:r>
              <a:rPr lang="ro-RO" sz="2900" dirty="0"/>
              <a:t>noduri de rețea (circuit)</a:t>
            </a:r>
            <a:r>
              <a:rPr lang="en-US" sz="2900" dirty="0"/>
              <a:t>,</a:t>
            </a:r>
            <a:r>
              <a:rPr lang="ro-RO" sz="2900" dirty="0"/>
              <a:t> </a:t>
            </a:r>
            <a:endParaRPr lang="en-US" sz="2900" dirty="0"/>
          </a:p>
          <a:p>
            <a:pPr algn="l"/>
            <a:r>
              <a:rPr lang="en-US" sz="2900" dirty="0"/>
              <a:t> -</a:t>
            </a:r>
            <a:r>
              <a:rPr lang="ro-RO" sz="2900" dirty="0"/>
              <a:t>ochiuri de rețea (circuit).</a:t>
            </a:r>
          </a:p>
          <a:p>
            <a:endParaRPr lang="ro-RO" sz="2900" dirty="0"/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259158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C23820-DA70-417C-960D-A56C35129B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Nodul</a:t>
            </a:r>
            <a:r>
              <a:rPr lang="en-US" b="1" dirty="0"/>
              <a:t> de </a:t>
            </a:r>
            <a:r>
              <a:rPr lang="en-US" b="1" dirty="0" err="1"/>
              <a:t>rețea</a:t>
            </a:r>
            <a:endParaRPr lang="ro-RO" b="1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037562F0-0819-49BE-B957-A208F8DD381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8" r="6988"/>
          <a:stretch>
            <a:fillRect/>
          </a:stretch>
        </p:blipFill>
        <p:spPr>
          <a:xfrm>
            <a:off x="5500930" y="1107425"/>
            <a:ext cx="6099048" cy="2863326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B1B0CC-39B7-448A-967C-01FE90B07E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1624626"/>
          </a:xfrm>
        </p:spPr>
        <p:txBody>
          <a:bodyPr>
            <a:normAutofit/>
          </a:bodyPr>
          <a:lstStyle/>
          <a:p>
            <a:r>
              <a:rPr lang="ro-RO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Nod de rețea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reprezintă locul unde se întâlnesc cel puțin 3 conductoare, ramuri (laturi) de rețea.</a:t>
            </a:r>
          </a:p>
          <a:p>
            <a:endParaRPr lang="ro-RO" dirty="0"/>
          </a:p>
        </p:txBody>
      </p:sp>
      <p:sp>
        <p:nvSpPr>
          <p:cNvPr id="3" name="Rectangle 2"/>
          <p:cNvSpPr/>
          <p:nvPr/>
        </p:nvSpPr>
        <p:spPr>
          <a:xfrm>
            <a:off x="4914378" y="464653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o-RO" dirty="0"/>
              <a:t>Fig.1. Surs</a:t>
            </a:r>
            <a:r>
              <a:rPr lang="en-US" dirty="0"/>
              <a:t>ă </a:t>
            </a:r>
            <a:r>
              <a:rPr lang="en-US" dirty="0" err="1"/>
              <a:t>proprie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70391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1FF336-A9F6-471E-B71E-348B59B235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4291" y="952578"/>
            <a:ext cx="3275013" cy="761922"/>
          </a:xfrm>
        </p:spPr>
        <p:txBody>
          <a:bodyPr>
            <a:normAutofit/>
          </a:bodyPr>
          <a:lstStyle/>
          <a:p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Ramura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rețea</a:t>
            </a:r>
            <a:endParaRPr lang="ro-RO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B1FA85D-9B45-4C97-9E0B-3899503791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952" y="497201"/>
            <a:ext cx="5213350" cy="3589642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17B921-FDD5-4138-A921-50A6AF781E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95925" y="2011680"/>
            <a:ext cx="5033914" cy="3972560"/>
          </a:xfrm>
        </p:spPr>
        <p:txBody>
          <a:bodyPr/>
          <a:lstStyle/>
          <a:p>
            <a:r>
              <a:rPr lang="ro-RO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ramură de rețea</a:t>
            </a:r>
            <a:r>
              <a:rPr lang="ro-RO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(latura) este porțiunea rețelei cuprinsă între două noduri succesive(este parcursă de același curent).</a:t>
            </a:r>
          </a:p>
          <a:p>
            <a:endParaRPr lang="ro-RO" dirty="0"/>
          </a:p>
        </p:txBody>
      </p:sp>
      <p:sp>
        <p:nvSpPr>
          <p:cNvPr id="3" name="Rectangle 2"/>
          <p:cNvSpPr/>
          <p:nvPr/>
        </p:nvSpPr>
        <p:spPr>
          <a:xfrm>
            <a:off x="4576175" y="452127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o-RO" dirty="0"/>
              <a:t>Fig. 2. Surs</a:t>
            </a:r>
            <a:r>
              <a:rPr lang="en-US" dirty="0"/>
              <a:t>ă </a:t>
            </a:r>
            <a:r>
              <a:rPr lang="en-US" dirty="0" err="1"/>
              <a:t>proprie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0735603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A80D36-BD61-4BC8-9904-E7186846A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4291" y="952578"/>
            <a:ext cx="3275013" cy="921942"/>
          </a:xfrm>
        </p:spPr>
        <p:txBody>
          <a:bodyPr>
            <a:normAutofit/>
          </a:bodyPr>
          <a:lstStyle/>
          <a:p>
            <a:r>
              <a:rPr lang="ro-RO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Ochi de rețea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B2BAE4EA-DBE1-492B-9E28-45FA334BAB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6057" y="209102"/>
            <a:ext cx="5213350" cy="3919580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F403F4-DA50-4E7F-80E4-87C32A6905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90193" y="2184400"/>
            <a:ext cx="4911366" cy="3269272"/>
          </a:xfrm>
        </p:spPr>
        <p:txBody>
          <a:bodyPr/>
          <a:lstStyle/>
          <a:p>
            <a:r>
              <a:rPr lang="ro-RO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Ochi de rețea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reprezintă un traseu închis, incluzând cel puțin două noduri, format de laturile de rețea pornind dintr-un nod și întorcându-se în același nod</a:t>
            </a:r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o-RO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6B4404C-5022-46F1-9A0C-354FCF4E28F8}"/>
              </a:ext>
            </a:extLst>
          </p:cNvPr>
          <p:cNvSpPr/>
          <p:nvPr/>
        </p:nvSpPr>
        <p:spPr>
          <a:xfrm>
            <a:off x="5897869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o-RO" dirty="0"/>
          </a:p>
        </p:txBody>
      </p:sp>
      <p:sp>
        <p:nvSpPr>
          <p:cNvPr id="3" name="Rectangle 2"/>
          <p:cNvSpPr/>
          <p:nvPr/>
        </p:nvSpPr>
        <p:spPr>
          <a:xfrm rot="10800000" flipV="1">
            <a:off x="5536503" y="4441098"/>
            <a:ext cx="41335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dirty="0"/>
              <a:t>Fig. 3. Surs</a:t>
            </a:r>
            <a:r>
              <a:rPr lang="en-US" dirty="0"/>
              <a:t>ă </a:t>
            </a:r>
            <a:r>
              <a:rPr lang="en-US" dirty="0" err="1"/>
              <a:t>proprie</a:t>
            </a:r>
            <a:r>
              <a:rPr lang="ro-RO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5427318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EC666E-BABE-4F61-B659-FA43314060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958" y="197963"/>
            <a:ext cx="5172173" cy="2728117"/>
          </a:xfrm>
        </p:spPr>
        <p:txBody>
          <a:bodyPr>
            <a:normAutofit/>
          </a:bodyPr>
          <a:lstStyle/>
          <a:p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Aplicația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Identificăm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elementele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rețea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din schema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anterioară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noduri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A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B.</a:t>
            </a: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ramuri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AR1B, AR2B.</a:t>
            </a: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ochiuri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AR1BR2A</a:t>
            </a:r>
            <a:endParaRPr lang="ro-R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611748B-C07F-4F17-AE1A-F7C7FDDFB2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92132" y="197963"/>
            <a:ext cx="6579909" cy="6438507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C7FB5F-EB20-4D56-8B3F-B09E697A59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19958" y="3068320"/>
            <a:ext cx="5172173" cy="3568150"/>
          </a:xfrm>
        </p:spPr>
        <p:txBody>
          <a:bodyPr>
            <a:normAutofit lnSpcReduction="10000"/>
          </a:bodyPr>
          <a:lstStyle/>
          <a:p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Aplicația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</a:p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Indentificați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elementele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rețea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din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figura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alăturată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noduri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………..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ramuri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…………..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ex. AMB)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ochiuri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:……….</a:t>
            </a:r>
          </a:p>
          <a:p>
            <a:r>
              <a:rPr lang="ro-RO" dirty="0">
                <a:hlinkClick r:id="rId3"/>
              </a:rPr>
              <a:t>Fig.4.Sursa: https://slideplayer.gr/slide/14604778/90/images/4/Identificarea+elementelor+unei+retele+electice.jpg</a:t>
            </a:r>
            <a:endParaRPr lang="en-US" dirty="0"/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3711608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7C0A91-870B-48D7-BB21-D0E663F328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013381"/>
          </a:xfrm>
        </p:spPr>
        <p:txBody>
          <a:bodyPr>
            <a:normAutofit/>
          </a:bodyPr>
          <a:lstStyle/>
          <a:p>
            <a:r>
              <a:rPr lang="ro-RO" sz="2400" b="1" dirty="0"/>
              <a:t>Legile lui Kirchhoff </a:t>
            </a:r>
            <a:br>
              <a:rPr lang="ro-RO" sz="2400" b="1" dirty="0"/>
            </a:br>
            <a:r>
              <a:rPr lang="en-US" sz="2400" b="1" dirty="0"/>
              <a:t>(</a:t>
            </a:r>
            <a:r>
              <a:rPr lang="en-US" sz="2400" b="1" dirty="0" err="1"/>
              <a:t>convenția</a:t>
            </a:r>
            <a:r>
              <a:rPr lang="en-US" sz="2400" b="1" dirty="0"/>
              <a:t> de </a:t>
            </a:r>
            <a:r>
              <a:rPr lang="en-US" sz="2400" b="1" dirty="0" err="1"/>
              <a:t>semn</a:t>
            </a:r>
            <a:r>
              <a:rPr lang="en-US" sz="2400" b="1" dirty="0"/>
              <a:t>):</a:t>
            </a:r>
            <a:endParaRPr lang="ro-RO" sz="2400" b="1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7559FF6-961C-4C8A-9BA6-86B6961EC0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08948" y="457200"/>
            <a:ext cx="6347382" cy="597188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854D78-E954-4560-930D-3D4B555E4B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35670" y="1555423"/>
            <a:ext cx="5615854" cy="5081047"/>
          </a:xfrm>
        </p:spPr>
        <p:txBody>
          <a:bodyPr>
            <a:normAutofit/>
          </a:bodyPr>
          <a:lstStyle/>
          <a:p>
            <a:r>
              <a:rPr lang="ro-RO" sz="1800" dirty="0"/>
              <a:t>Se alege alege arbitrar:</a:t>
            </a:r>
          </a:p>
          <a:p>
            <a:r>
              <a:rPr lang="ro-RO" sz="1800" dirty="0"/>
              <a:t>-un sens al curentului electric din fiecare ramur</a:t>
            </a:r>
            <a:r>
              <a:rPr lang="en-US" sz="1800" dirty="0"/>
              <a:t>ă;</a:t>
            </a:r>
            <a:endParaRPr lang="ro-RO" sz="1800" dirty="0"/>
          </a:p>
          <a:p>
            <a:r>
              <a:rPr lang="ro-RO" sz="1800" dirty="0"/>
              <a:t>- un sens de parcurgere a ochiului de re</a:t>
            </a:r>
            <a:r>
              <a:rPr lang="en-US" sz="1800" dirty="0"/>
              <a:t>ț</a:t>
            </a:r>
            <a:r>
              <a:rPr lang="ro-RO" sz="1800" dirty="0"/>
              <a:t>ea</a:t>
            </a:r>
            <a:r>
              <a:rPr lang="en-US" sz="1800" dirty="0"/>
              <a:t>(</a:t>
            </a:r>
            <a:r>
              <a:rPr lang="en-US" sz="1800" dirty="0" err="1"/>
              <a:t>săgețile</a:t>
            </a:r>
            <a:r>
              <a:rPr lang="en-US" sz="1800" dirty="0"/>
              <a:t> </a:t>
            </a:r>
            <a:r>
              <a:rPr lang="en-US" sz="1800" dirty="0" err="1"/>
              <a:t>roșii</a:t>
            </a:r>
            <a:r>
              <a:rPr lang="en-US" sz="1800" dirty="0"/>
              <a:t>).</a:t>
            </a:r>
            <a:endParaRPr lang="ro-RO" sz="1800" dirty="0"/>
          </a:p>
          <a:p>
            <a:r>
              <a:rPr lang="ro-RO" sz="1800" b="1" dirty="0"/>
              <a:t>Se folose</a:t>
            </a:r>
            <a:r>
              <a:rPr lang="en-US" sz="1800" b="1" dirty="0"/>
              <a:t>ș</a:t>
            </a:r>
            <a:r>
              <a:rPr lang="ro-RO" sz="1800" b="1" dirty="0"/>
              <a:t>te conven</a:t>
            </a:r>
            <a:r>
              <a:rPr lang="en-US" sz="1800" b="1" dirty="0"/>
              <a:t>ț</a:t>
            </a:r>
            <a:r>
              <a:rPr lang="ro-RO" sz="1800" b="1" dirty="0"/>
              <a:t>ia:</a:t>
            </a:r>
          </a:p>
          <a:p>
            <a:r>
              <a:rPr lang="ro-RO" sz="1800" dirty="0"/>
              <a:t>-produsul IˑR este pozitiv dac</a:t>
            </a:r>
            <a:r>
              <a:rPr lang="en-US" sz="1800" dirty="0"/>
              <a:t>ă</a:t>
            </a:r>
            <a:r>
              <a:rPr lang="ro-RO" sz="1800" dirty="0"/>
              <a:t> sensul de parcurgere a ochiului coincide cu sensul curentului </a:t>
            </a:r>
            <a:r>
              <a:rPr lang="en-US" sz="1800" dirty="0"/>
              <a:t>ș</a:t>
            </a:r>
            <a:r>
              <a:rPr lang="ro-RO" sz="1800" dirty="0"/>
              <a:t>i negativ </a:t>
            </a:r>
            <a:r>
              <a:rPr lang="en-US" sz="1800" dirty="0"/>
              <a:t>î</a:t>
            </a:r>
            <a:r>
              <a:rPr lang="ro-RO" sz="1800" dirty="0"/>
              <a:t>n caz contrar;</a:t>
            </a:r>
            <a:endParaRPr lang="en-US" sz="1800" dirty="0"/>
          </a:p>
          <a:p>
            <a:r>
              <a:rPr lang="ro-RO" sz="1800" dirty="0"/>
              <a:t>-t.e.m.este pozitivă dacă sensul de parcurgere a ochiului străbate sursa de la borna negativă la cea pozitivă(sens direct) și negativ în caz contrar.</a:t>
            </a:r>
          </a:p>
          <a:p>
            <a:r>
              <a:rPr lang="ro-RO" sz="1800" dirty="0">
                <a:hlinkClick r:id="rId3"/>
              </a:rPr>
              <a:t>Fig.5.Sursa-https://slideplayer.gr/slide/14604778/90/images/5/Identificarea+elementelor+unei+retele+electice.jpg</a:t>
            </a:r>
            <a:endParaRPr lang="en-US" sz="1800" dirty="0"/>
          </a:p>
          <a:p>
            <a:endParaRPr lang="ro-RO" sz="1800" dirty="0"/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66610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6F47A8-7F05-4E2B-A3E9-808FC0419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366" y="457200"/>
            <a:ext cx="4432660" cy="1107649"/>
          </a:xfrm>
        </p:spPr>
        <p:txBody>
          <a:bodyPr>
            <a:normAutofit/>
          </a:bodyPr>
          <a:lstStyle/>
          <a:p>
            <a:r>
              <a:rPr lang="it-IT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Prima lege a lui Kirchhoff </a:t>
            </a:r>
            <a:endParaRPr lang="ro-RO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E5B8D4F-4CDA-4748-B475-629AFD9D6C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05599" y="1061885"/>
            <a:ext cx="4766821" cy="3805084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CA0785-32A5-4ABE-B061-3C1C965294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38812" y="1894787"/>
            <a:ext cx="5153320" cy="4703975"/>
          </a:xfrm>
        </p:spPr>
        <p:txBody>
          <a:bodyPr>
            <a:normAutofit/>
          </a:bodyPr>
          <a:lstStyle/>
          <a:p>
            <a:r>
              <a:rPr lang="ro-RO" dirty="0"/>
              <a:t> </a:t>
            </a:r>
            <a:r>
              <a:rPr lang="ro-RO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Prima lege a lui Kirchhoff (sau „legea nodurilor”) este o expresie a conservării sarcinii electrice într-un nod al unei rețele electrice. Conform acestei legi, suma intensităților curenților care intră într-un nod de rețea este egală cu suma intensităților curenților care ies din același nod.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schema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alăturată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nn-NO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I1+I2+I3=I4+I5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o-RO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o-RO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48A4003-47F1-47C5-9C0C-8EDD6D5EE271}"/>
              </a:ext>
            </a:extLst>
          </p:cNvPr>
          <p:cNvSpPr txBox="1"/>
          <p:nvPr/>
        </p:nvSpPr>
        <p:spPr>
          <a:xfrm>
            <a:off x="5849655" y="5515897"/>
            <a:ext cx="57819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>
                <a:hlinkClick r:id="rId3"/>
              </a:rPr>
              <a:t>Fig. 6. Sursa: http://elamazing.com/2019/01/31/kirchhoffs-circuit-law/</a:t>
            </a:r>
            <a:endParaRPr lang="en-US" dirty="0"/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331504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481038-9A95-43DC-9EF5-2BD5017FC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779" y="358219"/>
            <a:ext cx="4562827" cy="952107"/>
          </a:xfrm>
        </p:spPr>
        <p:txBody>
          <a:bodyPr>
            <a:normAutofit/>
          </a:bodyPr>
          <a:lstStyle/>
          <a:p>
            <a:r>
              <a:rPr lang="ro-RO" sz="2800" b="1" dirty="0">
                <a:solidFill>
                  <a:srgbClr val="FF0000"/>
                </a:solidFill>
              </a:rPr>
              <a:t>A doua lege a lui Kirchhoff 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3491A1-A0D5-4197-81C6-77D4F07F7DE6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0D37DE-3609-40E4-B8BF-B5B4A0A943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54524" y="1715613"/>
            <a:ext cx="5158724" cy="4902003"/>
          </a:xfrm>
        </p:spPr>
        <p:txBody>
          <a:bodyPr>
            <a:normAutofit/>
          </a:bodyPr>
          <a:lstStyle/>
          <a:p>
            <a:r>
              <a:rPr lang="ro-RO" dirty="0"/>
              <a:t> </a:t>
            </a:r>
            <a:r>
              <a:rPr lang="ro-RO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doua lege a lui Kirchhoff 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 referă la </a:t>
            </a:r>
            <a:r>
              <a:rPr lang="ro-RO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ochiuri de rețea 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și afirmă: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de-a lungul conturului unui ochi de rețea, suma algebric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tensiunilor electromotoare ale surselor este egală cu suma algebrică a produselor dintre intensitatea curen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tului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și rezistența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care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acesta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trece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pe fiecare latură.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o-RO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dirty="0">
                <a:hlinkClick r:id="rId2"/>
              </a:rPr>
              <a:t>Fig. 7. Sursa-https://slideplayer.gr/slide/14604778/90/images/11/Legile+lui+Kirchhoff+In+imaginea+de+mai+jos+este+reprezentat+ochiul+ABCDA+al+unei+retele+electrice..jpg</a:t>
            </a:r>
            <a:endParaRPr lang="en-US" dirty="0"/>
          </a:p>
          <a:p>
            <a:endParaRPr lang="ro-RO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03CEAA-47E3-4537-9F5A-514822E290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3249" y="223887"/>
            <a:ext cx="6524227" cy="6410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671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Basis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TM03457444[[fn=Basis]]</Template>
  <TotalTime>1127</TotalTime>
  <Words>1413</Words>
  <Application>Microsoft Office PowerPoint</Application>
  <PresentationFormat>Widescreen</PresentationFormat>
  <Paragraphs>102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Calibri</vt:lpstr>
      <vt:lpstr>Corbel</vt:lpstr>
      <vt:lpstr>Times New Roman</vt:lpstr>
      <vt:lpstr>Basis</vt:lpstr>
      <vt:lpstr>REȚELE ELECTRICE </vt:lpstr>
      <vt:lpstr>Legile lui Kirchhoff</vt:lpstr>
      <vt:lpstr>Nodul de rețea</vt:lpstr>
      <vt:lpstr>Ramura de rețea</vt:lpstr>
      <vt:lpstr>Ochi de rețea</vt:lpstr>
      <vt:lpstr>Aplicația 1  Identificăm elementele de rețea din schema anterioară:  -noduri: A și B. -ramuri: AR1B, AR2B. -ochiuri: AR1BR2A</vt:lpstr>
      <vt:lpstr>Legile lui Kirchhoff  (convenția de semn):</vt:lpstr>
      <vt:lpstr>Prima lege a lui Kirchhoff </vt:lpstr>
      <vt:lpstr>A doua lege a lui Kirchhoff </vt:lpstr>
      <vt:lpstr> Aplicația 1  Găsiți curentul care curge prin rezistorul R3 de 40Ω . Circuitul are 3 ramificații, 2 noduri (A și B) și 2 bucle(ochiuri) independente. Generatoarele au rezistențele interioare nule. Folosind Legea I a lui Kirchhoff, ecuațiile sunt date ca:  La nodul A:     I1 + I2 = I3    (1) La nodul B:     I3 = I1 + I2    (2)</vt:lpstr>
      <vt:lpstr>Soluția sistemului</vt:lpstr>
      <vt:lpstr>Concluzii. Aplicarea legilor lui Kirchhoff</vt:lpstr>
      <vt:lpstr>Temă</vt:lpstr>
      <vt:lpstr>Soluție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Legile lui Kirchhoff</dc:title>
  <dc:creator>Mihaela</dc:creator>
  <cp:lastModifiedBy>Gloria  Bondor</cp:lastModifiedBy>
  <cp:revision>69</cp:revision>
  <dcterms:created xsi:type="dcterms:W3CDTF">2020-05-02T12:17:22Z</dcterms:created>
  <dcterms:modified xsi:type="dcterms:W3CDTF">2020-05-15T18:13:13Z</dcterms:modified>
</cp:coreProperties>
</file>