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3" r:id="rId4"/>
    <p:sldId id="260" r:id="rId5"/>
    <p:sldId id="261" r:id="rId6"/>
    <p:sldId id="264" r:id="rId7"/>
    <p:sldId id="257" r:id="rId8"/>
    <p:sldId id="259" r:id="rId9"/>
    <p:sldId id="262" r:id="rId10"/>
    <p:sldId id="265" r:id="rId11"/>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haela" initials="M" lastIdx="6" clrIdx="0">
    <p:extLst>
      <p:ext uri="{19B8F6BF-5375-455C-9EA6-DF929625EA0E}">
        <p15:presenceInfo xmlns:p15="http://schemas.microsoft.com/office/powerpoint/2012/main" xmlns="" userId="Mihael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6" d="100"/>
          <a:sy n="76" d="100"/>
        </p:scale>
        <p:origin x="-480" y="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5-06T23:37:31.207" idx="4">
    <p:pos x="7084" y="328"/>
    <p:text>Torque is the measure of the tendency of a force to rotate an object about an axis. The SI unit for torque is Newton-meters. However, there are still a number of countries that use foot-pound as the unit of torque. This calculator is designed to convert between torque units</p:text>
    <p:extLst>
      <p:ext uri="{C676402C-5697-4E1C-873F-D02D1690AC5C}">
        <p15:threadingInfo xmlns:p15="http://schemas.microsoft.com/office/powerpoint/2012/main" xmlns=""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5-07T00:03:36.252" idx="5">
    <p:pos x="7129" y="717"/>
    <p:text/>
    <p:extLst>
      <p:ext uri="{C676402C-5697-4E1C-873F-D02D1690AC5C}">
        <p15:threadingInfo xmlns:p15="http://schemas.microsoft.com/office/powerpoint/2012/main" xmlns="" timeZoneBias="-180"/>
      </p:ext>
    </p:extLst>
  </p:cm>
  <p:cm authorId="1" dt="2020-05-07T00:04:00.767" idx="6">
    <p:pos x="10" y="10"/>
    <p:text>Perpendicular Force Gives the Most Torque and Parallel None
Any force other than one applied parallel can have a perpendicular component seen by the red arrow in the animation.  The blue arrow is the actual force applied and the green arrow is the wasted parallel component of force that does not create torque.  Torque decreases as force at an angle away from the perpendicular direction increases.  90 degrees is the furthest away from the perpendicular and would be parallel.  Therefore, you produce no torque when force is parallel.</p:text>
    <p:extLst>
      <p:ext uri="{C676402C-5697-4E1C-873F-D02D1690AC5C}">
        <p15:threadingInfo xmlns:p15="http://schemas.microsoft.com/office/powerpoint/2012/main" xmlns="" timeZoneBias="-18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688B81-65DC-426D-9A04-B808A969A5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o-RO"/>
          </a:p>
        </p:txBody>
      </p:sp>
      <p:sp>
        <p:nvSpPr>
          <p:cNvPr id="3" name="Subtitle 2">
            <a:extLst>
              <a:ext uri="{FF2B5EF4-FFF2-40B4-BE49-F238E27FC236}">
                <a16:creationId xmlns:a16="http://schemas.microsoft.com/office/drawing/2014/main" xmlns="" id="{87BB9BCB-3443-4D32-810E-BC188AE15C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o-RO"/>
          </a:p>
        </p:txBody>
      </p:sp>
      <p:sp>
        <p:nvSpPr>
          <p:cNvPr id="4" name="Date Placeholder 3">
            <a:extLst>
              <a:ext uri="{FF2B5EF4-FFF2-40B4-BE49-F238E27FC236}">
                <a16:creationId xmlns:a16="http://schemas.microsoft.com/office/drawing/2014/main" xmlns="" id="{C259166C-528E-4EA8-846B-4B896718D52D}"/>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4ACAF888-2775-4132-B1B8-047625FECB36}"/>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DAFA60BB-2033-40CF-AB1D-04414327E947}"/>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1073825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0EB28B-1C50-4217-9E18-7A482988E3BE}"/>
              </a:ext>
            </a:extLst>
          </p:cNvPr>
          <p:cNvSpPr>
            <a:spLocks noGrp="1"/>
          </p:cNvSpPr>
          <p:nvPr>
            <p:ph type="title"/>
          </p:nvPr>
        </p:nvSpPr>
        <p:spPr/>
        <p:txBody>
          <a:bodyPr/>
          <a:lstStyle/>
          <a:p>
            <a:r>
              <a:rPr lang="en-US"/>
              <a:t>Click to edit Master title style</a:t>
            </a:r>
            <a:endParaRPr lang="ro-RO"/>
          </a:p>
        </p:txBody>
      </p:sp>
      <p:sp>
        <p:nvSpPr>
          <p:cNvPr id="3" name="Vertical Text Placeholder 2">
            <a:extLst>
              <a:ext uri="{FF2B5EF4-FFF2-40B4-BE49-F238E27FC236}">
                <a16:creationId xmlns:a16="http://schemas.microsoft.com/office/drawing/2014/main" xmlns="" id="{76128B46-FFC4-4302-9D26-FC89BCDEA0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E2A33398-1458-4B37-8C91-D8538ACD4648}"/>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1023B789-6E1A-4598-AEA5-4201265ADD89}"/>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CD5AFAA2-523F-4884-B1F5-25498C4EC6DC}"/>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1843460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3399027-996C-4535-8D7D-0F6F8024BBA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o-RO"/>
          </a:p>
        </p:txBody>
      </p:sp>
      <p:sp>
        <p:nvSpPr>
          <p:cNvPr id="3" name="Vertical Text Placeholder 2">
            <a:extLst>
              <a:ext uri="{FF2B5EF4-FFF2-40B4-BE49-F238E27FC236}">
                <a16:creationId xmlns:a16="http://schemas.microsoft.com/office/drawing/2014/main" xmlns="" id="{C1BB5789-158C-49F9-A3A1-D9461E6F19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BF733904-F418-45E1-9BF0-DC597CFC7AE7}"/>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9037B749-C65D-4970-8884-73EDD86D2237}"/>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49B45ED5-8BC1-4B09-AA9B-70C8C2B72F2C}"/>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1156365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0F6D45-BBD8-4873-8906-79F2E233FE7D}"/>
              </a:ext>
            </a:extLst>
          </p:cNvPr>
          <p:cNvSpPr>
            <a:spLocks noGrp="1"/>
          </p:cNvSpPr>
          <p:nvPr>
            <p:ph type="title"/>
          </p:nvPr>
        </p:nvSpPr>
        <p:spPr/>
        <p:txBody>
          <a:body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90F0A9A7-E3D5-4C55-B6A5-AD822C11F8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5CD1AC62-209F-4181-BAF2-05B65B00A845}"/>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1D9AF9A6-8C58-47B9-B28D-6AC50042E7E4}"/>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D9915973-F083-458C-A24F-5C9064A32D5C}"/>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76837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DC5D9F-EBB6-48C1-A4C8-DB3AA01580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o-RO"/>
          </a:p>
        </p:txBody>
      </p:sp>
      <p:sp>
        <p:nvSpPr>
          <p:cNvPr id="3" name="Text Placeholder 2">
            <a:extLst>
              <a:ext uri="{FF2B5EF4-FFF2-40B4-BE49-F238E27FC236}">
                <a16:creationId xmlns:a16="http://schemas.microsoft.com/office/drawing/2014/main" xmlns="" id="{CB9BB73D-5E9E-4F16-9F73-C6074DD85F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8675BAA1-1CEE-4D1D-B0E9-9E0BDD1FB4F9}"/>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AEDA3B05-19F0-43D3-8101-D0FD408B10A7}"/>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3C3ED0B2-42BB-432B-89FC-ED56E22FC24C}"/>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3488674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E17D5E-0188-42BD-A4D9-E807B595CC6C}"/>
              </a:ext>
            </a:extLst>
          </p:cNvPr>
          <p:cNvSpPr>
            <a:spLocks noGrp="1"/>
          </p:cNvSpPr>
          <p:nvPr>
            <p:ph type="title"/>
          </p:nvPr>
        </p:nvSpPr>
        <p:spPr/>
        <p:txBody>
          <a:body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02A43E4A-A62A-4947-80E2-500C133722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xmlns="" id="{B89E9544-6D43-47A5-9692-F7C10BA94F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xmlns="" id="{60D25019-75D0-4F02-8E22-CF8567554323}"/>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6" name="Footer Placeholder 5">
            <a:extLst>
              <a:ext uri="{FF2B5EF4-FFF2-40B4-BE49-F238E27FC236}">
                <a16:creationId xmlns:a16="http://schemas.microsoft.com/office/drawing/2014/main" xmlns="" id="{C09D23B3-AE83-4ECB-9F84-CED18241F92A}"/>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D65F8E7B-4FE4-4BF6-AAA4-31FC965E6E48}"/>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2030242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FA779A-FF98-4EB7-B2FE-99968A2D0714}"/>
              </a:ext>
            </a:extLst>
          </p:cNvPr>
          <p:cNvSpPr>
            <a:spLocks noGrp="1"/>
          </p:cNvSpPr>
          <p:nvPr>
            <p:ph type="title"/>
          </p:nvPr>
        </p:nvSpPr>
        <p:spPr>
          <a:xfrm>
            <a:off x="839788" y="365125"/>
            <a:ext cx="10515600" cy="1325563"/>
          </a:xfrm>
        </p:spPr>
        <p:txBody>
          <a:bodyPr/>
          <a:lstStyle/>
          <a:p>
            <a:r>
              <a:rPr lang="en-US"/>
              <a:t>Click to edit Master title style</a:t>
            </a:r>
            <a:endParaRPr lang="ro-RO"/>
          </a:p>
        </p:txBody>
      </p:sp>
      <p:sp>
        <p:nvSpPr>
          <p:cNvPr id="3" name="Text Placeholder 2">
            <a:extLst>
              <a:ext uri="{FF2B5EF4-FFF2-40B4-BE49-F238E27FC236}">
                <a16:creationId xmlns:a16="http://schemas.microsoft.com/office/drawing/2014/main" xmlns="" id="{76C439CD-2A38-47C4-BE8D-F8A35D2EA5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F66E8B1A-B89D-42A7-9AE9-08AF221A1C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xmlns="" id="{64B8BB39-5C41-4543-8FDA-55A43651EC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42E41A30-DEF9-42A4-AEE5-4057C51E5C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xmlns="" id="{CEB9FA10-ABDA-4F02-986A-2A2626576FED}"/>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8" name="Footer Placeholder 7">
            <a:extLst>
              <a:ext uri="{FF2B5EF4-FFF2-40B4-BE49-F238E27FC236}">
                <a16:creationId xmlns:a16="http://schemas.microsoft.com/office/drawing/2014/main" xmlns="" id="{6088C11F-B68A-4E2B-9A4F-CBC81AF2C8CA}"/>
              </a:ext>
            </a:extLst>
          </p:cNvPr>
          <p:cNvSpPr>
            <a:spLocks noGrp="1"/>
          </p:cNvSpPr>
          <p:nvPr>
            <p:ph type="ftr" sz="quarter" idx="11"/>
          </p:nvPr>
        </p:nvSpPr>
        <p:spPr/>
        <p:txBody>
          <a:bodyPr/>
          <a:lstStyle/>
          <a:p>
            <a:endParaRPr lang="ro-RO"/>
          </a:p>
        </p:txBody>
      </p:sp>
      <p:sp>
        <p:nvSpPr>
          <p:cNvPr id="9" name="Slide Number Placeholder 8">
            <a:extLst>
              <a:ext uri="{FF2B5EF4-FFF2-40B4-BE49-F238E27FC236}">
                <a16:creationId xmlns:a16="http://schemas.microsoft.com/office/drawing/2014/main" xmlns="" id="{6E1B259F-0E0E-4D2D-9009-2CD9E161FF4A}"/>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2846092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E1C3F2-F332-41CD-BFC8-B8F0A9AAA5A5}"/>
              </a:ext>
            </a:extLst>
          </p:cNvPr>
          <p:cNvSpPr>
            <a:spLocks noGrp="1"/>
          </p:cNvSpPr>
          <p:nvPr>
            <p:ph type="title"/>
          </p:nvPr>
        </p:nvSpPr>
        <p:spPr/>
        <p:txBody>
          <a:bodyPr/>
          <a:lstStyle/>
          <a:p>
            <a:r>
              <a:rPr lang="en-US"/>
              <a:t>Click to edit Master title style</a:t>
            </a:r>
            <a:endParaRPr lang="ro-RO"/>
          </a:p>
        </p:txBody>
      </p:sp>
      <p:sp>
        <p:nvSpPr>
          <p:cNvPr id="3" name="Date Placeholder 2">
            <a:extLst>
              <a:ext uri="{FF2B5EF4-FFF2-40B4-BE49-F238E27FC236}">
                <a16:creationId xmlns:a16="http://schemas.microsoft.com/office/drawing/2014/main" xmlns="" id="{1667272D-0C28-4540-BBEC-8918B20F5ACB}"/>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4" name="Footer Placeholder 3">
            <a:extLst>
              <a:ext uri="{FF2B5EF4-FFF2-40B4-BE49-F238E27FC236}">
                <a16:creationId xmlns:a16="http://schemas.microsoft.com/office/drawing/2014/main" xmlns="" id="{3197E389-92F9-4BC8-A322-D499940A93A7}"/>
              </a:ext>
            </a:extLst>
          </p:cNvPr>
          <p:cNvSpPr>
            <a:spLocks noGrp="1"/>
          </p:cNvSpPr>
          <p:nvPr>
            <p:ph type="ftr" sz="quarter" idx="11"/>
          </p:nvPr>
        </p:nvSpPr>
        <p:spPr/>
        <p:txBody>
          <a:bodyPr/>
          <a:lstStyle/>
          <a:p>
            <a:endParaRPr lang="ro-RO"/>
          </a:p>
        </p:txBody>
      </p:sp>
      <p:sp>
        <p:nvSpPr>
          <p:cNvPr id="5" name="Slide Number Placeholder 4">
            <a:extLst>
              <a:ext uri="{FF2B5EF4-FFF2-40B4-BE49-F238E27FC236}">
                <a16:creationId xmlns:a16="http://schemas.microsoft.com/office/drawing/2014/main" xmlns="" id="{B10679E8-CCDF-4F73-83BF-50D28C55DB1F}"/>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3870267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9E7ACD8-31FC-4222-957F-21D1173C40BB}"/>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3" name="Footer Placeholder 2">
            <a:extLst>
              <a:ext uri="{FF2B5EF4-FFF2-40B4-BE49-F238E27FC236}">
                <a16:creationId xmlns:a16="http://schemas.microsoft.com/office/drawing/2014/main" xmlns="" id="{EC50A617-685F-462C-B936-274E22D9CA00}"/>
              </a:ext>
            </a:extLst>
          </p:cNvPr>
          <p:cNvSpPr>
            <a:spLocks noGrp="1"/>
          </p:cNvSpPr>
          <p:nvPr>
            <p:ph type="ftr" sz="quarter" idx="11"/>
          </p:nvPr>
        </p:nvSpPr>
        <p:spPr/>
        <p:txBody>
          <a:bodyPr/>
          <a:lstStyle/>
          <a:p>
            <a:endParaRPr lang="ro-RO"/>
          </a:p>
        </p:txBody>
      </p:sp>
      <p:sp>
        <p:nvSpPr>
          <p:cNvPr id="4" name="Slide Number Placeholder 3">
            <a:extLst>
              <a:ext uri="{FF2B5EF4-FFF2-40B4-BE49-F238E27FC236}">
                <a16:creationId xmlns:a16="http://schemas.microsoft.com/office/drawing/2014/main" xmlns="" id="{C7235BEC-437C-4B08-B0C1-A2594B28AE2A}"/>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3266444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841F9E-CFC3-4BAE-A636-54F68435C1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00524D74-2E1B-4320-A395-CE8885DD4C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xmlns="" id="{4A9BB339-11BE-4EE3-B93E-C06D866C4A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FFF8B73-F42B-4A54-9FF0-5388F6B77ADB}"/>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6" name="Footer Placeholder 5">
            <a:extLst>
              <a:ext uri="{FF2B5EF4-FFF2-40B4-BE49-F238E27FC236}">
                <a16:creationId xmlns:a16="http://schemas.microsoft.com/office/drawing/2014/main" xmlns="" id="{39E07D95-1DEA-4657-A5CB-C4734C5DE50E}"/>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9EBF0DC8-846E-4185-9E29-72B59A170D1F}"/>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4187801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99947D-2DAA-40D0-9DC3-FF71120F9F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o-RO"/>
          </a:p>
        </p:txBody>
      </p:sp>
      <p:sp>
        <p:nvSpPr>
          <p:cNvPr id="3" name="Picture Placeholder 2">
            <a:extLst>
              <a:ext uri="{FF2B5EF4-FFF2-40B4-BE49-F238E27FC236}">
                <a16:creationId xmlns:a16="http://schemas.microsoft.com/office/drawing/2014/main" xmlns="" id="{BD0C102C-02AE-43F5-9E2E-1692B0CB43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a:extLst>
              <a:ext uri="{FF2B5EF4-FFF2-40B4-BE49-F238E27FC236}">
                <a16:creationId xmlns:a16="http://schemas.microsoft.com/office/drawing/2014/main" xmlns="" id="{41A7EB31-AEAE-4B44-BE7A-4E3126B81E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E1BF98-B25A-4D0B-821C-714C9FECF7BF}"/>
              </a:ext>
            </a:extLst>
          </p:cNvPr>
          <p:cNvSpPr>
            <a:spLocks noGrp="1"/>
          </p:cNvSpPr>
          <p:nvPr>
            <p:ph type="dt" sz="half" idx="10"/>
          </p:nvPr>
        </p:nvSpPr>
        <p:spPr/>
        <p:txBody>
          <a:bodyPr/>
          <a:lstStyle/>
          <a:p>
            <a:fld id="{9D027746-DC41-464E-AEC3-6B4FD4EB6C28}" type="datetimeFigureOut">
              <a:rPr lang="ro-RO" smtClean="0"/>
              <a:t>20.05.2020</a:t>
            </a:fld>
            <a:endParaRPr lang="ro-RO"/>
          </a:p>
        </p:txBody>
      </p:sp>
      <p:sp>
        <p:nvSpPr>
          <p:cNvPr id="6" name="Footer Placeholder 5">
            <a:extLst>
              <a:ext uri="{FF2B5EF4-FFF2-40B4-BE49-F238E27FC236}">
                <a16:creationId xmlns:a16="http://schemas.microsoft.com/office/drawing/2014/main" xmlns="" id="{284EBC44-3247-4AE4-98CA-30DB391339CB}"/>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D1D9BC41-EA4C-4F1F-98D4-1F27776C1AB3}"/>
              </a:ext>
            </a:extLst>
          </p:cNvPr>
          <p:cNvSpPr>
            <a:spLocks noGrp="1"/>
          </p:cNvSpPr>
          <p:nvPr>
            <p:ph type="sldNum" sz="quarter" idx="12"/>
          </p:nvPr>
        </p:nvSpPr>
        <p:spPr/>
        <p:txBody>
          <a:bodyPr/>
          <a:lstStyle/>
          <a:p>
            <a:fld id="{7FF940BF-1E37-4314-9FDD-481108F0BD1D}" type="slidenum">
              <a:rPr lang="ro-RO" smtClean="0"/>
              <a:t>‹#›</a:t>
            </a:fld>
            <a:endParaRPr lang="ro-RO"/>
          </a:p>
        </p:txBody>
      </p:sp>
    </p:spTree>
    <p:extLst>
      <p:ext uri="{BB962C8B-B14F-4D97-AF65-F5344CB8AC3E}">
        <p14:creationId xmlns:p14="http://schemas.microsoft.com/office/powerpoint/2010/main" val="254781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D7323DD-89E0-417B-B2FD-E0CAF04074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o-RO"/>
          </a:p>
        </p:txBody>
      </p:sp>
      <p:sp>
        <p:nvSpPr>
          <p:cNvPr id="3" name="Text Placeholder 2">
            <a:extLst>
              <a:ext uri="{FF2B5EF4-FFF2-40B4-BE49-F238E27FC236}">
                <a16:creationId xmlns:a16="http://schemas.microsoft.com/office/drawing/2014/main" xmlns="" id="{53B3567A-C505-47D9-AD5D-C6A3042221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6F2E7119-57B9-46E3-BC00-17BF225F48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27746-DC41-464E-AEC3-6B4FD4EB6C28}" type="datetimeFigureOut">
              <a:rPr lang="ro-RO" smtClean="0"/>
              <a:t>20.05.2020</a:t>
            </a:fld>
            <a:endParaRPr lang="ro-RO"/>
          </a:p>
        </p:txBody>
      </p:sp>
      <p:sp>
        <p:nvSpPr>
          <p:cNvPr id="5" name="Footer Placeholder 4">
            <a:extLst>
              <a:ext uri="{FF2B5EF4-FFF2-40B4-BE49-F238E27FC236}">
                <a16:creationId xmlns:a16="http://schemas.microsoft.com/office/drawing/2014/main" xmlns="" id="{B648CFD4-B726-482D-8752-BB3F56FF7C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a:extLst>
              <a:ext uri="{FF2B5EF4-FFF2-40B4-BE49-F238E27FC236}">
                <a16:creationId xmlns:a16="http://schemas.microsoft.com/office/drawing/2014/main" xmlns="" id="{526A0DE5-0BBB-41C5-95E6-984B42C7D0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F940BF-1E37-4314-9FDD-481108F0BD1D}" type="slidenum">
              <a:rPr lang="ro-RO" smtClean="0"/>
              <a:t>‹#›</a:t>
            </a:fld>
            <a:endParaRPr lang="ro-RO"/>
          </a:p>
        </p:txBody>
      </p:sp>
    </p:spTree>
    <p:extLst>
      <p:ext uri="{BB962C8B-B14F-4D97-AF65-F5344CB8AC3E}">
        <p14:creationId xmlns:p14="http://schemas.microsoft.com/office/powerpoint/2010/main" val="38775880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s://www.youtube.com/watch?v=-XtoSqHTpH4"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XtoSqHTpH4" TargetMode="External"/><Relationship Id="rId7" Type="http://schemas.openxmlformats.org/officeDocument/2006/relationships/image" Target="../media/image13.gif"/><Relationship Id="rId2" Type="http://schemas.openxmlformats.org/officeDocument/2006/relationships/hyperlink" Target="https://www.google.com/search?q=torque+gif&amp;source=lnms&amp;tbm=isch&amp;sa=X&amp;ved=2ahUKEwj-kJXF8Z_pAhUDBhAIHYHICRoQ_AUoAXoECAsQAw&amp;biw=1536&amp;bih=722#imgrc=cA7GTO8lgT_ZWM&amp;imgdii=kCJP7x5nMgLyqM" TargetMode="Externa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hyperlink" Target="https://www.stickmanphysics.com/stickman-physics-home/universal-gravitation-and-circular-motion/torque/" TargetMode="External"/><Relationship Id="rId4" Type="http://schemas.openxmlformats.org/officeDocument/2006/relationships/hyperlink" Target="https://www.youtube.com/watch?v=K8apiqbbYI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upload.wikimedia.org/wikipedia/commons/0/09/Torque_animation.gif" TargetMode="External"/><Relationship Id="rId1" Type="http://schemas.openxmlformats.org/officeDocument/2006/relationships/slideLayout" Target="../slideLayouts/slideLayout8.xml"/><Relationship Id="rId5" Type="http://schemas.openxmlformats.org/officeDocument/2006/relationships/hyperlink" Target="https://www.stickmanphysics.com/stickman-physics-home/universal-gravitation-and-circular-motion/torque/" TargetMode="Externa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hyperlink" Target="https://www.auto-bild.ro/headline/introducere-lumea-motoarelor-puterea-si-cuplul-motor-42600.html" TargetMode="External"/><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stickmanphysics.com/stickman-physics-home/universal-gravitation-and-circular-motion/torque/" TargetMode="External"/><Relationship Id="rId2" Type="http://schemas.openxmlformats.org/officeDocument/2006/relationships/image" Target="../media/image6.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www.stickmanphysics.com/stickman-physics-home/universal-gravitation-and-circular-motion/torque/" TargetMode="External"/><Relationship Id="rId2" Type="http://schemas.openxmlformats.org/officeDocument/2006/relationships/image" Target="../media/image7.gif"/><Relationship Id="rId1" Type="http://schemas.openxmlformats.org/officeDocument/2006/relationships/slideLayout" Target="../slideLayouts/slideLayout8.xml"/><Relationship Id="rId4" Type="http://schemas.openxmlformats.org/officeDocument/2006/relationships/comments" Target="../comments/commen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www.skillshare.com/projects/Cyclist-on-a-Copenhagen-Wheel/63220" TargetMode="External"/><Relationship Id="rId1" Type="http://schemas.openxmlformats.org/officeDocument/2006/relationships/slideLayout" Target="../slideLayouts/slideLayout8.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youtube.com/watch?v=K8apiqbbYIE" TargetMode="External"/><Relationship Id="rId1" Type="http://schemas.openxmlformats.org/officeDocument/2006/relationships/slideLayout" Target="../slideLayouts/slideLayout8.xml"/><Relationship Id="rId4" Type="http://schemas.openxmlformats.org/officeDocument/2006/relationships/hyperlink" Target="https://www.gimnaziu.info/miscarea-si-echilibrul-de-translatie-miscarea-si-echilibrul-de-rotatie-momentul-fortei-cuplu-de-fort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stickmanphysics.com/stickman-physics-home/universal-gravitation-and-circular-motion/torque/" TargetMode="External"/><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6666E3-30E5-4CF5-9363-25229DEF798D}"/>
              </a:ext>
            </a:extLst>
          </p:cNvPr>
          <p:cNvSpPr>
            <a:spLocks noGrp="1"/>
          </p:cNvSpPr>
          <p:nvPr>
            <p:ph type="ctrTitle"/>
          </p:nvPr>
        </p:nvSpPr>
        <p:spPr>
          <a:xfrm>
            <a:off x="1806804" y="372359"/>
            <a:ext cx="9144000" cy="711723"/>
          </a:xfrm>
        </p:spPr>
        <p:txBody>
          <a:bodyPr>
            <a:normAutofit fontScale="90000"/>
          </a:bodyPr>
          <a:lstStyle/>
          <a:p>
            <a:r>
              <a:rPr lang="en-US" sz="2800" b="1" u="sng" dirty="0" err="1"/>
              <a:t>Momentul</a:t>
            </a:r>
            <a:r>
              <a:rPr lang="en-US" sz="2800" b="1" u="sng" dirty="0"/>
              <a:t> </a:t>
            </a:r>
            <a:r>
              <a:rPr lang="en-US" sz="2800" b="1" u="sng" dirty="0" err="1"/>
              <a:t>forței</a:t>
            </a:r>
            <a:r>
              <a:rPr lang="en-US" sz="2800" b="1" u="sng" dirty="0"/>
              <a:t>. </a:t>
            </a:r>
            <a:r>
              <a:rPr lang="en-US" sz="2800" b="1" u="sng" dirty="0" err="1"/>
              <a:t>Unitate</a:t>
            </a:r>
            <a:r>
              <a:rPr lang="en-US" sz="2800" b="1" u="sng" dirty="0"/>
              <a:t> de </a:t>
            </a:r>
            <a:r>
              <a:rPr lang="en-US" sz="2800" b="1" u="sng" dirty="0" err="1"/>
              <a:t>măsură</a:t>
            </a:r>
            <a:r>
              <a:rPr lang="en-US" sz="2800" b="1" u="sng" dirty="0"/>
              <a:t>. </a:t>
            </a:r>
            <a:r>
              <a:rPr lang="en-US" sz="2800" b="1" u="sng" dirty="0" err="1"/>
              <a:t>Echilibrul</a:t>
            </a:r>
            <a:r>
              <a:rPr lang="en-US" sz="2800" b="1" u="sng" dirty="0"/>
              <a:t> de </a:t>
            </a:r>
            <a:r>
              <a:rPr lang="en-US" sz="2800" b="1" u="sng" dirty="0" err="1"/>
              <a:t>rotație</a:t>
            </a:r>
            <a:r>
              <a:rPr lang="en-US" sz="2800" b="1" u="sng" dirty="0"/>
              <a:t>.</a:t>
            </a:r>
            <a:r>
              <a:rPr lang="en-US" sz="2800" b="1" dirty="0"/>
              <a:t/>
            </a:r>
            <a:br>
              <a:rPr lang="en-US" sz="2800" b="1" dirty="0"/>
            </a:br>
            <a:r>
              <a:rPr lang="en-US" sz="2800" b="1" dirty="0"/>
              <a:t>prof. Cristea Mihaela</a:t>
            </a:r>
            <a:endParaRPr lang="ro-RO" sz="2800" b="1" dirty="0"/>
          </a:p>
        </p:txBody>
      </p:sp>
      <p:sp>
        <p:nvSpPr>
          <p:cNvPr id="3" name="Subtitle 2">
            <a:extLst>
              <a:ext uri="{FF2B5EF4-FFF2-40B4-BE49-F238E27FC236}">
                <a16:creationId xmlns:a16="http://schemas.microsoft.com/office/drawing/2014/main" xmlns="" id="{6EB6B242-2071-40A7-BA67-B3656B64315A}"/>
              </a:ext>
            </a:extLst>
          </p:cNvPr>
          <p:cNvSpPr>
            <a:spLocks noGrp="1"/>
          </p:cNvSpPr>
          <p:nvPr>
            <p:ph type="subTitle" idx="1"/>
          </p:nvPr>
        </p:nvSpPr>
        <p:spPr>
          <a:xfrm>
            <a:off x="980388" y="1300899"/>
            <a:ext cx="11120172" cy="5033913"/>
          </a:xfrm>
        </p:spPr>
        <p:txBody>
          <a:bodyPr>
            <a:normAutofit fontScale="92500" lnSpcReduction="10000"/>
          </a:bodyPr>
          <a:lstStyle/>
          <a:p>
            <a:pPr algn="l"/>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Exemple</a:t>
            </a:r>
            <a:r>
              <a:rPr lang="en-US" sz="2600" dirty="0">
                <a:latin typeface="Times New Roman" panose="02020603050405020304" pitchFamily="18" charset="0"/>
                <a:cs typeface="Times New Roman" panose="02020603050405020304" pitchFamily="18" charset="0"/>
              </a:rPr>
              <a:t> de </a:t>
            </a:r>
            <a:r>
              <a:rPr lang="en-US" sz="2600" dirty="0" err="1">
                <a:latin typeface="Times New Roman" panose="02020603050405020304" pitchFamily="18" charset="0"/>
                <a:cs typeface="Times New Roman" panose="02020603050405020304" pitchFamily="18" charset="0"/>
              </a:rPr>
              <a:t>corpuri</a:t>
            </a:r>
            <a:r>
              <a:rPr lang="en-US" sz="2600" dirty="0">
                <a:latin typeface="Times New Roman" panose="02020603050405020304" pitchFamily="18" charset="0"/>
                <a:cs typeface="Times New Roman" panose="02020603050405020304" pitchFamily="18" charset="0"/>
              </a:rPr>
              <a:t> care se </a:t>
            </a:r>
            <a:r>
              <a:rPr lang="en-US" sz="2600" dirty="0" err="1">
                <a:latin typeface="Times New Roman" panose="02020603050405020304" pitchFamily="18" charset="0"/>
                <a:cs typeface="Times New Roman" panose="02020603050405020304" pitchFamily="18" charset="0"/>
              </a:rPr>
              <a:t>rotesc</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ușa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fereastra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când</a:t>
            </a:r>
            <a:r>
              <a:rPr lang="en-US" sz="2600" dirty="0">
                <a:latin typeface="Times New Roman" panose="02020603050405020304" pitchFamily="18" charset="0"/>
                <a:cs typeface="Times New Roman" panose="02020603050405020304" pitchFamily="18" charset="0"/>
              </a:rPr>
              <a:t> sunt </a:t>
            </a:r>
            <a:r>
              <a:rPr lang="en-US" sz="2600" dirty="0" err="1">
                <a:latin typeface="Times New Roman" panose="02020603050405020304" pitchFamily="18" charset="0"/>
                <a:cs typeface="Times New Roman" panose="02020603050405020304" pitchFamily="18" charset="0"/>
              </a:rPr>
              <a:t>deschise</a:t>
            </a:r>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închise</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volanul</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mașinii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când</a:t>
            </a:r>
            <a:r>
              <a:rPr lang="en-US" sz="2600" dirty="0">
                <a:latin typeface="Times New Roman" panose="02020603050405020304" pitchFamily="18" charset="0"/>
                <a:cs typeface="Times New Roman" panose="02020603050405020304" pitchFamily="18" charset="0"/>
              </a:rPr>
              <a:t> se </a:t>
            </a:r>
            <a:r>
              <a:rPr lang="en-US" sz="2600" dirty="0" err="1">
                <a:latin typeface="Times New Roman" panose="02020603050405020304" pitchFamily="18" charset="0"/>
                <a:cs typeface="Times New Roman" panose="02020603050405020304" pitchFamily="18" charset="0"/>
              </a:rPr>
              <a:t>schimbă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direcția</a:t>
            </a:r>
            <a:r>
              <a:rPr lang="en-US" sz="2600" dirty="0">
                <a:latin typeface="Times New Roman" panose="02020603050405020304" pitchFamily="18" charset="0"/>
                <a:cs typeface="Times New Roman" panose="02020603050405020304" pitchFamily="18" charset="0"/>
              </a:rPr>
              <a:t> de </a:t>
            </a:r>
            <a:r>
              <a:rPr lang="en-US" sz="2600" dirty="0" err="1">
                <a:latin typeface="Times New Roman" panose="02020603050405020304" pitchFamily="18" charset="0"/>
                <a:cs typeface="Times New Roman" panose="02020603050405020304" pitchFamily="18" charset="0"/>
              </a:rPr>
              <a:t>mers</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robinetul</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leagănul</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roțile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vehiculelor</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în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timpul</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deplasării</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brațele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unei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foarfeci</a:t>
            </a:r>
            <a:r>
              <a:rPr lang="en-US" sz="2600" dirty="0">
                <a:latin typeface="Times New Roman" panose="02020603050405020304" pitchFamily="18" charset="0"/>
                <a:cs typeface="Times New Roman" panose="02020603050405020304" pitchFamily="18" charset="0"/>
              </a:rPr>
              <a:t>, patent </a:t>
            </a:r>
            <a:r>
              <a:rPr lang="en-US" sz="2600" dirty="0" err="1">
                <a:latin typeface="Times New Roman" panose="02020603050405020304" pitchFamily="18" charset="0"/>
                <a:cs typeface="Times New Roman" panose="02020603050405020304" pitchFamily="18" charset="0"/>
              </a:rPr>
              <a:t>sau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clește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balansoarul</a:t>
            </a:r>
            <a:r>
              <a:rPr lang="en-US" sz="2600" dirty="0">
                <a:latin typeface="Times New Roman" panose="02020603050405020304" pitchFamily="18" charset="0"/>
                <a:cs typeface="Times New Roman" panose="02020603050405020304" pitchFamily="18" charset="0"/>
              </a:rPr>
              <a:t>;</a:t>
            </a:r>
          </a:p>
          <a:p>
            <a:pPr algn="l"/>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cheia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când</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descuiem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ușa</a:t>
            </a:r>
            <a:r>
              <a:rPr lang="en-US" sz="2600" dirty="0">
                <a:latin typeface="Times New Roman" panose="02020603050405020304" pitchFamily="18" charset="0"/>
                <a:cs typeface="Times New Roman" panose="02020603050405020304" pitchFamily="18" charset="0"/>
              </a:rPr>
              <a:t>.</a:t>
            </a:r>
          </a:p>
          <a:p>
            <a:pPr algn="l"/>
            <a:r>
              <a:rPr lang="en-US" dirty="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Orice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corp</a:t>
            </a:r>
            <a:r>
              <a:rPr lang="en-US" sz="2600" dirty="0">
                <a:latin typeface="Times New Roman" panose="02020603050405020304" pitchFamily="18" charset="0"/>
                <a:cs typeface="Times New Roman" panose="02020603050405020304" pitchFamily="18" charset="0"/>
              </a:rPr>
              <a:t> rigid are </a:t>
            </a:r>
            <a:r>
              <a:rPr lang="en-US" sz="2600" b="1" dirty="0" err="1">
                <a:latin typeface="Times New Roman" panose="02020603050405020304" pitchFamily="18" charset="0"/>
                <a:cs typeface="Times New Roman" panose="02020603050405020304" pitchFamily="18" charset="0"/>
              </a:rPr>
              <a:t>mișcare</a:t>
            </a:r>
            <a:r>
              <a:rPr lang="en-US" sz="2600" b="1" dirty="0">
                <a:latin typeface="Times New Roman" panose="02020603050405020304" pitchFamily="18" charset="0"/>
                <a:cs typeface="Times New Roman" panose="02020603050405020304" pitchFamily="18" charset="0"/>
              </a:rPr>
              <a:t> de </a:t>
            </a:r>
            <a:r>
              <a:rPr lang="en-US" sz="2600" b="1" dirty="0" err="1">
                <a:latin typeface="Times New Roman" panose="02020603050405020304" pitchFamily="18" charset="0"/>
                <a:cs typeface="Times New Roman" panose="02020603050405020304" pitchFamily="18" charset="0"/>
              </a:rPr>
              <a:t>rotație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față</a:t>
            </a:r>
            <a:r>
              <a:rPr lang="en-US" sz="2600" dirty="0">
                <a:latin typeface="Times New Roman" panose="02020603050405020304" pitchFamily="18" charset="0"/>
                <a:cs typeface="Times New Roman" panose="02020603050405020304" pitchFamily="18" charset="0"/>
              </a:rPr>
              <a:t> de o </a:t>
            </a:r>
            <a:r>
              <a:rPr lang="en-US" sz="2600" dirty="0" err="1">
                <a:latin typeface="Times New Roman" panose="02020603050405020304" pitchFamily="18" charset="0"/>
                <a:cs typeface="Times New Roman" panose="02020603050405020304" pitchFamily="18" charset="0"/>
              </a:rPr>
              <a:t>axă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fixă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numită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axă</a:t>
            </a:r>
            <a:r>
              <a:rPr lang="en-US" sz="2600" dirty="0">
                <a:latin typeface="Times New Roman" panose="02020603050405020304" pitchFamily="18" charset="0"/>
                <a:cs typeface="Times New Roman" panose="02020603050405020304" pitchFamily="18" charset="0"/>
              </a:rPr>
              <a:t> de </a:t>
            </a:r>
            <a:r>
              <a:rPr lang="en-US" sz="2600" dirty="0" err="1">
                <a:latin typeface="Times New Roman" panose="02020603050405020304" pitchFamily="18" charset="0"/>
                <a:cs typeface="Times New Roman" panose="02020603050405020304" pitchFamily="18" charset="0"/>
              </a:rPr>
              <a:t>rotație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dacă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orice</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punct</a:t>
            </a:r>
            <a:r>
              <a:rPr lang="en-US" sz="2600" dirty="0">
                <a:latin typeface="Times New Roman" panose="02020603050405020304" pitchFamily="18" charset="0"/>
                <a:cs typeface="Times New Roman" panose="02020603050405020304" pitchFamily="18" charset="0"/>
              </a:rPr>
              <a:t> al </a:t>
            </a:r>
            <a:r>
              <a:rPr lang="en-US" sz="2600" dirty="0" err="1">
                <a:latin typeface="Times New Roman" panose="02020603050405020304" pitchFamily="18" charset="0"/>
                <a:cs typeface="Times New Roman" panose="02020603050405020304" pitchFamily="18" charset="0"/>
              </a:rPr>
              <a:t>corpului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descrie</a:t>
            </a:r>
            <a:r>
              <a:rPr lang="en-US" sz="2600" dirty="0">
                <a:latin typeface="Times New Roman" panose="02020603050405020304" pitchFamily="18" charset="0"/>
                <a:cs typeface="Times New Roman" panose="02020603050405020304" pitchFamily="18" charset="0"/>
              </a:rPr>
              <a:t> o </a:t>
            </a:r>
            <a:r>
              <a:rPr lang="en-US" sz="2600" dirty="0" err="1">
                <a:latin typeface="Times New Roman" panose="02020603050405020304" pitchFamily="18" charset="0"/>
                <a:cs typeface="Times New Roman" panose="02020603050405020304" pitchFamily="18" charset="0"/>
              </a:rPr>
              <a:t>traiectorie</a:t>
            </a:r>
            <a:r>
              <a:rPr lang="en-US" sz="2600" dirty="0">
                <a:latin typeface="Times New Roman" panose="02020603050405020304" pitchFamily="18" charset="0"/>
                <a:cs typeface="Times New Roman" panose="02020603050405020304" pitchFamily="18" charset="0"/>
              </a:rPr>
              <a:t> de forma </a:t>
            </a:r>
            <a:r>
              <a:rPr lang="en-US" sz="2600" dirty="0" err="1">
                <a:latin typeface="Times New Roman" panose="02020603050405020304" pitchFamily="18" charset="0"/>
                <a:cs typeface="Times New Roman" panose="02020603050405020304" pitchFamily="18" charset="0"/>
              </a:rPr>
              <a:t>unui</a:t>
            </a:r>
            <a:r>
              <a:rPr lang="en-US" sz="2600" dirty="0">
                <a:latin typeface="Times New Roman" panose="02020603050405020304" pitchFamily="18" charset="0"/>
                <a:cs typeface="Times New Roman" panose="02020603050405020304" pitchFamily="18" charset="0"/>
              </a:rPr>
              <a:t> arc de </a:t>
            </a:r>
            <a:r>
              <a:rPr lang="en-US" sz="2600" dirty="0" err="1">
                <a:latin typeface="Times New Roman" panose="02020603050405020304" pitchFamily="18" charset="0"/>
                <a:cs typeface="Times New Roman" panose="02020603050405020304" pitchFamily="18" charset="0"/>
              </a:rPr>
              <a:t>cerc</a:t>
            </a:r>
            <a:r>
              <a:rPr lang="en-US" sz="2600" dirty="0">
                <a:latin typeface="Times New Roman" panose="02020603050405020304" pitchFamily="18" charset="0"/>
                <a:cs typeface="Times New Roman" panose="02020603050405020304" pitchFamily="18" charset="0"/>
              </a:rPr>
              <a:t> cu </a:t>
            </a:r>
            <a:r>
              <a:rPr lang="en-US" sz="2600" dirty="0" err="1">
                <a:latin typeface="Times New Roman" panose="02020603050405020304" pitchFamily="18" charset="0"/>
                <a:cs typeface="Times New Roman" panose="02020603050405020304" pitchFamily="18" charset="0"/>
              </a:rPr>
              <a:t>centrul</a:t>
            </a:r>
            <a:r>
              <a:rPr lang="en-US" sz="2600" dirty="0">
                <a:latin typeface="Times New Roman" panose="02020603050405020304" pitchFamily="18" charset="0"/>
                <a:cs typeface="Times New Roman" panose="02020603050405020304" pitchFamily="18" charset="0"/>
              </a:rPr>
              <a:t> pe </a:t>
            </a:r>
            <a:r>
              <a:rPr lang="en-US" sz="2600" dirty="0" err="1">
                <a:latin typeface="Times New Roman" panose="02020603050405020304" pitchFamily="18" charset="0"/>
                <a:cs typeface="Times New Roman" panose="02020603050405020304" pitchFamily="18" charset="0"/>
              </a:rPr>
              <a:t>axa</a:t>
            </a:r>
            <a:r>
              <a:rPr lang="en-US" sz="2600" dirty="0">
                <a:latin typeface="Times New Roman" panose="02020603050405020304" pitchFamily="18" charset="0"/>
                <a:cs typeface="Times New Roman" panose="02020603050405020304" pitchFamily="18" charset="0"/>
              </a:rPr>
              <a:t> de </a:t>
            </a:r>
            <a:r>
              <a:rPr lang="en-US" sz="2600" dirty="0" err="1">
                <a:latin typeface="Times New Roman" panose="02020603050405020304" pitchFamily="18" charset="0"/>
                <a:cs typeface="Times New Roman" panose="02020603050405020304" pitchFamily="18" charset="0"/>
              </a:rPr>
              <a:t>rotație</a:t>
            </a:r>
            <a:r>
              <a:rPr lang="en-US" sz="2600" dirty="0">
                <a:latin typeface="Times New Roman" panose="02020603050405020304" pitchFamily="18" charset="0"/>
                <a:cs typeface="Times New Roman" panose="02020603050405020304" pitchFamily="18" charset="0"/>
              </a:rPr>
              <a:t>.</a:t>
            </a:r>
          </a:p>
          <a:p>
            <a:pPr algn="l"/>
            <a:r>
              <a:rPr lang="ro-RO" sz="2200" dirty="0" smtClean="0">
                <a:latin typeface="Times New Roman" panose="02020603050405020304" pitchFamily="18" charset="0"/>
                <a:cs typeface="Times New Roman" panose="02020603050405020304" pitchFamily="18" charset="0"/>
                <a:hlinkClick r:id="rId2"/>
              </a:rPr>
              <a:t>Sursa:https</a:t>
            </a:r>
            <a:r>
              <a:rPr lang="ro-RO" sz="2200" dirty="0">
                <a:latin typeface="Times New Roman" panose="02020603050405020304" pitchFamily="18" charset="0"/>
                <a:cs typeface="Times New Roman" panose="02020603050405020304" pitchFamily="18" charset="0"/>
                <a:hlinkClick r:id="rId2"/>
              </a:rPr>
              <a:t>://www.youtube.com/watch?v=-XtoSqHTpH4</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Momentul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forței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Echilibru</a:t>
            </a:r>
            <a:r>
              <a:rPr lang="en-US" sz="2200" dirty="0">
                <a:latin typeface="Times New Roman" panose="02020603050405020304" pitchFamily="18" charset="0"/>
                <a:cs typeface="Times New Roman" panose="02020603050405020304" pitchFamily="18" charset="0"/>
              </a:rPr>
              <a:t> de </a:t>
            </a:r>
            <a:r>
              <a:rPr lang="en-US" sz="2200" dirty="0" err="1">
                <a:latin typeface="Times New Roman" panose="02020603050405020304" pitchFamily="18" charset="0"/>
                <a:cs typeface="Times New Roman" panose="02020603050405020304" pitchFamily="18" charset="0"/>
              </a:rPr>
              <a:t>rotație</a:t>
            </a:r>
            <a:endParaRPr lang="en-US" sz="2200" dirty="0">
              <a:latin typeface="Times New Roman" panose="02020603050405020304" pitchFamily="18" charset="0"/>
              <a:cs typeface="Times New Roman" panose="02020603050405020304" pitchFamily="18" charset="0"/>
            </a:endParaRPr>
          </a:p>
          <a:p>
            <a:pPr algn="l"/>
            <a:endParaRPr lang="ro-RO" sz="26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76A65EA2-CBBA-489C-BB6E-D4A59C3FE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0640" y="1005840"/>
            <a:ext cx="3550972" cy="2133600"/>
          </a:xfrm>
          <a:prstGeom prst="rect">
            <a:avLst/>
          </a:prstGeom>
        </p:spPr>
      </p:pic>
      <p:sp>
        <p:nvSpPr>
          <p:cNvPr id="4" name="TextBox 3">
            <a:extLst>
              <a:ext uri="{FF2B5EF4-FFF2-40B4-BE49-F238E27FC236}">
                <a16:creationId xmlns:a16="http://schemas.microsoft.com/office/drawing/2014/main" xmlns="" id="{D5259AE3-B827-4FCE-98D4-948DA4EC822D}"/>
              </a:ext>
            </a:extLst>
          </p:cNvPr>
          <p:cNvSpPr txBox="1"/>
          <p:nvPr/>
        </p:nvSpPr>
        <p:spPr>
          <a:xfrm>
            <a:off x="6614160" y="2733040"/>
            <a:ext cx="5242560" cy="923330"/>
          </a:xfrm>
          <a:prstGeom prst="rect">
            <a:avLst/>
          </a:prstGeom>
          <a:noFill/>
        </p:spPr>
        <p:txBody>
          <a:bodyPr wrap="square" rtlCol="0">
            <a:spAutoFit/>
          </a:bodyPr>
          <a:lstStyle/>
          <a:p>
            <a:r>
              <a:rPr lang="en-US" b="1" dirty="0" smtClean="0">
                <a:solidFill>
                  <a:srgbClr val="0070C0"/>
                </a:solidFill>
              </a:rPr>
              <a:t>Fig.1-</a:t>
            </a:r>
            <a:r>
              <a:rPr lang="ro-RO" b="1" dirty="0" smtClean="0">
                <a:solidFill>
                  <a:srgbClr val="0070C0"/>
                </a:solidFill>
              </a:rPr>
              <a:t>Sursa:http</a:t>
            </a:r>
            <a:r>
              <a:rPr lang="ro-RO" b="1" dirty="0">
                <a:solidFill>
                  <a:srgbClr val="0070C0"/>
                </a:solidFill>
              </a:rPr>
              <a:t>://lizschulte.blogspot.com/2014/01/bike-gif-animation.html</a:t>
            </a:r>
            <a:endParaRPr lang="en-US" b="1" dirty="0">
              <a:solidFill>
                <a:srgbClr val="0070C0"/>
              </a:solidFill>
            </a:endParaRPr>
          </a:p>
        </p:txBody>
      </p:sp>
    </p:spTree>
    <p:extLst>
      <p:ext uri="{BB962C8B-B14F-4D97-AF65-F5344CB8AC3E}">
        <p14:creationId xmlns:p14="http://schemas.microsoft.com/office/powerpoint/2010/main" val="3433222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90CF8E-8476-4365-A375-812001673599}"/>
              </a:ext>
            </a:extLst>
          </p:cNvPr>
          <p:cNvSpPr>
            <a:spLocks noGrp="1"/>
          </p:cNvSpPr>
          <p:nvPr>
            <p:ph type="title"/>
          </p:nvPr>
        </p:nvSpPr>
        <p:spPr>
          <a:xfrm>
            <a:off x="838200" y="377072"/>
            <a:ext cx="10515600" cy="1313616"/>
          </a:xfrm>
        </p:spPr>
        <p:txBody>
          <a:bodyPr>
            <a:normAutofit fontScale="90000"/>
          </a:bodyPr>
          <a:lstStyle/>
          <a:p>
            <a:r>
              <a:rPr lang="ro-RO" sz="1800" dirty="0"/>
              <a:t>https://www.stickmanphysics.com/stickman-physics-home/universal-gravitation-and-circular-motion/torque/</a:t>
            </a:r>
            <a:r>
              <a:rPr lang="en-US" sz="1800" dirty="0"/>
              <a:t/>
            </a:r>
            <a:br>
              <a:rPr lang="en-US" sz="1800" dirty="0"/>
            </a:br>
            <a:r>
              <a:rPr lang="en-US" sz="1600" dirty="0">
                <a:hlinkClick r:id="rId2"/>
              </a:rPr>
              <a:t>https://www.google.com/search?q=torque+gif&amp;source=lnms&amp;tbm=isch&amp;sa=X&amp;ved=2ahUKEwj-kJXF8Z_pAhUDBhAIHYHICRoQ_AUoAXoECAsQAw&amp;biw=1536&amp;bih=722#imgrc=cA7GTO8lgT_ZWM&amp;imgdii=kCJP7x5nMgLyqM</a:t>
            </a:r>
            <a:r>
              <a:rPr lang="en-US" sz="1600" dirty="0"/>
              <a:t/>
            </a:r>
            <a:br>
              <a:rPr lang="en-US" sz="1600" dirty="0"/>
            </a:br>
            <a:r>
              <a:rPr lang="en-US" sz="1600" dirty="0">
                <a:hlinkClick r:id="rId3"/>
              </a:rPr>
              <a:t>https://www.youtube.com/watch?v=-XtoSqHTpH4</a:t>
            </a:r>
            <a:r>
              <a:rPr lang="en-US" sz="1600" dirty="0"/>
              <a:t/>
            </a:r>
            <a:br>
              <a:rPr lang="en-US" sz="1600" dirty="0"/>
            </a:br>
            <a:r>
              <a:rPr lang="en-US" sz="1600" dirty="0">
                <a:hlinkClick r:id="rId4"/>
              </a:rPr>
              <a:t>https://www.youtube.com/watch?v=K8apiqbbYIE</a:t>
            </a:r>
            <a:r>
              <a:rPr lang="en-US" sz="1600" dirty="0"/>
              <a:t/>
            </a:r>
            <a:br>
              <a:rPr lang="en-US" sz="1600" dirty="0"/>
            </a:br>
            <a:r>
              <a:rPr lang="en-US" sz="1600" dirty="0"/>
              <a:t/>
            </a:r>
            <a:br>
              <a:rPr lang="en-US" sz="1600" dirty="0"/>
            </a:br>
            <a:endParaRPr lang="ro-RO" sz="1600" dirty="0"/>
          </a:p>
        </p:txBody>
      </p:sp>
      <p:sp>
        <p:nvSpPr>
          <p:cNvPr id="3" name="Content Placeholder 2">
            <a:extLst>
              <a:ext uri="{FF2B5EF4-FFF2-40B4-BE49-F238E27FC236}">
                <a16:creationId xmlns:a16="http://schemas.microsoft.com/office/drawing/2014/main" xmlns="" id="{04B7D239-EB11-4331-85CD-F6F5539EDAD4}"/>
              </a:ext>
            </a:extLst>
          </p:cNvPr>
          <p:cNvSpPr>
            <a:spLocks noGrp="1"/>
          </p:cNvSpPr>
          <p:nvPr>
            <p:ph idx="1"/>
          </p:nvPr>
        </p:nvSpPr>
        <p:spPr>
          <a:xfrm>
            <a:off x="1127760" y="1690688"/>
            <a:ext cx="10515600" cy="4351338"/>
          </a:xfrm>
        </p:spPr>
        <p:txBody>
          <a:bodyPr/>
          <a:lstStyle/>
          <a:p>
            <a:r>
              <a:rPr lang="ro-RO" sz="1600" dirty="0">
                <a:hlinkClick r:id="rId5"/>
              </a:rPr>
              <a:t>https://www.stickmanphysics.com/stickman-physics-home/universal-gravitation-and-circular-motion/torque/</a:t>
            </a:r>
            <a:endParaRPr lang="en-US" sz="1600" dirty="0"/>
          </a:p>
          <a:p>
            <a:r>
              <a:rPr lang="en-US" sz="2000" dirty="0" err="1"/>
              <a:t>chestionar</a:t>
            </a:r>
            <a:r>
              <a:rPr lang="en-US" sz="2000" dirty="0"/>
              <a:t> online                    </a:t>
            </a:r>
          </a:p>
          <a:p>
            <a:pPr marL="0" indent="0">
              <a:buNone/>
            </a:pPr>
            <a:endParaRPr lang="en-US" dirty="0"/>
          </a:p>
          <a:p>
            <a:pPr marL="0" indent="0">
              <a:buNone/>
            </a:pPr>
            <a:r>
              <a:rPr lang="en-US" dirty="0"/>
              <a:t>                                                                                       </a:t>
            </a:r>
            <a:endParaRPr lang="ro-RO" dirty="0"/>
          </a:p>
        </p:txBody>
      </p:sp>
      <p:pic>
        <p:nvPicPr>
          <p:cNvPr id="5" name="Picture 4">
            <a:extLst>
              <a:ext uri="{FF2B5EF4-FFF2-40B4-BE49-F238E27FC236}">
                <a16:creationId xmlns:a16="http://schemas.microsoft.com/office/drawing/2014/main" xmlns="" id="{CE4D0048-438F-494C-9789-BD6F08450E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8798" y="2972034"/>
            <a:ext cx="3383280" cy="2773994"/>
          </a:xfrm>
          <a:prstGeom prst="rect">
            <a:avLst/>
          </a:prstGeom>
        </p:spPr>
      </p:pic>
      <p:sp>
        <p:nvSpPr>
          <p:cNvPr id="4" name="Rectangle 3">
            <a:extLst>
              <a:ext uri="{FF2B5EF4-FFF2-40B4-BE49-F238E27FC236}">
                <a16:creationId xmlns:a16="http://schemas.microsoft.com/office/drawing/2014/main" xmlns="" id="{E888D222-2AAB-4CE3-B9B3-C8D3B0189543}"/>
              </a:ext>
            </a:extLst>
          </p:cNvPr>
          <p:cNvSpPr/>
          <p:nvPr/>
        </p:nvSpPr>
        <p:spPr>
          <a:xfrm>
            <a:off x="6924733" y="4359031"/>
            <a:ext cx="949299" cy="369332"/>
          </a:xfrm>
          <a:prstGeom prst="rect">
            <a:avLst/>
          </a:prstGeom>
        </p:spPr>
        <p:txBody>
          <a:bodyPr wrap="none">
            <a:spAutoFit/>
          </a:bodyPr>
          <a:lstStyle/>
          <a:p>
            <a:r>
              <a:rPr lang="en-US" dirty="0"/>
              <a:t>Fulcrum</a:t>
            </a:r>
            <a:endParaRPr lang="ro-RO" dirty="0"/>
          </a:p>
        </p:txBody>
      </p:sp>
      <p:cxnSp>
        <p:nvCxnSpPr>
          <p:cNvPr id="7" name="Straight Connector 6">
            <a:extLst>
              <a:ext uri="{FF2B5EF4-FFF2-40B4-BE49-F238E27FC236}">
                <a16:creationId xmlns:a16="http://schemas.microsoft.com/office/drawing/2014/main" xmlns="" id="{89032CAD-8D93-43E4-8AC2-A44968F98327}"/>
              </a:ext>
            </a:extLst>
          </p:cNvPr>
          <p:cNvCxnSpPr>
            <a:cxnSpLocks/>
            <a:endCxn id="4" idx="1"/>
          </p:cNvCxnSpPr>
          <p:nvPr/>
        </p:nvCxnSpPr>
        <p:spPr>
          <a:xfrm>
            <a:off x="6174557" y="4543697"/>
            <a:ext cx="750176" cy="0"/>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xmlns="" id="{2176525C-1082-4146-B5D9-D6D127B7B1A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7760" y="3881173"/>
            <a:ext cx="1964543" cy="1473407"/>
          </a:xfrm>
          <a:prstGeom prst="rect">
            <a:avLst/>
          </a:prstGeom>
        </p:spPr>
      </p:pic>
      <p:sp>
        <p:nvSpPr>
          <p:cNvPr id="6" name="TextBox 5">
            <a:extLst>
              <a:ext uri="{FF2B5EF4-FFF2-40B4-BE49-F238E27FC236}">
                <a16:creationId xmlns:a16="http://schemas.microsoft.com/office/drawing/2014/main" xmlns="" id="{E2404D53-D654-4E2C-8E9F-20D2E7F80846}"/>
              </a:ext>
            </a:extLst>
          </p:cNvPr>
          <p:cNvSpPr txBox="1"/>
          <p:nvPr/>
        </p:nvSpPr>
        <p:spPr>
          <a:xfrm>
            <a:off x="6636774" y="3274142"/>
            <a:ext cx="4906297" cy="1477328"/>
          </a:xfrm>
          <a:prstGeom prst="rect">
            <a:avLst/>
          </a:prstGeom>
          <a:noFill/>
        </p:spPr>
        <p:txBody>
          <a:bodyPr wrap="square" rtlCol="0">
            <a:spAutoFit/>
          </a:bodyPr>
          <a:lstStyle/>
          <a:p>
            <a:r>
              <a:rPr lang="ro-RO" dirty="0">
                <a:hlinkClick r:id="rId5"/>
              </a:rPr>
              <a:t>Fig.10. Sursa-https://www.stickmanphysics.com/stickman-physics-home/universal-gravitation-and-circular-motion/torque/</a:t>
            </a:r>
            <a:endParaRPr lang="en-US" dirty="0"/>
          </a:p>
          <a:p>
            <a:endParaRPr lang="ro-RO" dirty="0"/>
          </a:p>
        </p:txBody>
      </p:sp>
    </p:spTree>
    <p:extLst>
      <p:ext uri="{BB962C8B-B14F-4D97-AF65-F5344CB8AC3E}">
        <p14:creationId xmlns:p14="http://schemas.microsoft.com/office/powerpoint/2010/main" val="1258346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0FCC82-5B12-48AC-A911-21C463FADA1B}"/>
              </a:ext>
            </a:extLst>
          </p:cNvPr>
          <p:cNvSpPr>
            <a:spLocks noGrp="1"/>
          </p:cNvSpPr>
          <p:nvPr>
            <p:ph type="title"/>
          </p:nvPr>
        </p:nvSpPr>
        <p:spPr>
          <a:xfrm>
            <a:off x="839788" y="457201"/>
            <a:ext cx="3932237" cy="494906"/>
          </a:xfrm>
        </p:spPr>
        <p:txBody>
          <a:bodyPr>
            <a:normAutofit fontScale="90000"/>
          </a:bodyPr>
          <a:lstStyle/>
          <a:p>
            <a:r>
              <a:rPr lang="en-US" b="1" u="sng" dirty="0" err="1"/>
              <a:t>Momentul</a:t>
            </a:r>
            <a:r>
              <a:rPr lang="en-US" b="1" u="sng" dirty="0"/>
              <a:t> </a:t>
            </a:r>
            <a:r>
              <a:rPr lang="en-US" b="1" u="sng" dirty="0" err="1"/>
              <a:t>forței</a:t>
            </a:r>
            <a:endParaRPr lang="ro-RO" b="1" u="sng"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xmlns="" id="{AF3C6F36-0050-4BE5-B9CA-6508E40C4778}"/>
                  </a:ext>
                </a:extLst>
              </p:cNvPr>
              <p:cNvSpPr>
                <a:spLocks noGrp="1"/>
              </p:cNvSpPr>
              <p:nvPr>
                <p:ph type="body" sz="half" idx="2"/>
              </p:nvPr>
            </p:nvSpPr>
            <p:spPr>
              <a:xfrm>
                <a:off x="179110" y="952107"/>
                <a:ext cx="6468882" cy="5806912"/>
              </a:xfrm>
            </p:spPr>
            <p:txBody>
              <a:bodyPr>
                <a:noAutofit/>
              </a:bodyPr>
              <a:lstStyle/>
              <a:p>
                <a:r>
                  <a:rPr lang="en-US" sz="1800" dirty="0">
                    <a:hlinkClick r:id="rId2">
                      <a:extLst>
                        <a:ext uri="{A12FA001-AC4F-418D-AE19-62706E023703}">
                          <ahyp:hlinkClr xmlns:ahyp="http://schemas.microsoft.com/office/drawing/2018/hyperlinkcolor" xmlns="" val="tx"/>
                        </a:ext>
                      </a:extLst>
                    </a:hlinkClick>
                  </a:rPr>
                  <a:t>În </a:t>
                </a:r>
                <a:r>
                  <a:rPr lang="en-US" sz="1800" dirty="0" err="1">
                    <a:hlinkClick r:id="rId2">
                      <a:extLst>
                        <a:ext uri="{A12FA001-AC4F-418D-AE19-62706E023703}">
                          <ahyp:hlinkClr xmlns:ahyp="http://schemas.microsoft.com/office/drawing/2018/hyperlinkcolor" xmlns="" val="tx"/>
                        </a:ext>
                      </a:extLst>
                    </a:hlinkClick>
                  </a:rPr>
                  <a:t>imaginea</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alăturată</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este</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reprezentată</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acțiunea</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unei</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forțe</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asupra</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unui</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corp</a:t>
                </a:r>
                <a:r>
                  <a:rPr lang="en-US" sz="1800" dirty="0">
                    <a:hlinkClick r:id="rId2">
                      <a:extLst>
                        <a:ext uri="{A12FA001-AC4F-418D-AE19-62706E023703}">
                          <ahyp:hlinkClr xmlns:ahyp="http://schemas.microsoft.com/office/drawing/2018/hyperlinkcolor" xmlns="" val="tx"/>
                        </a:ext>
                      </a:extLst>
                    </a:hlinkClick>
                  </a:rPr>
                  <a:t>(</a:t>
                </a:r>
                <a:r>
                  <a:rPr lang="en-US" sz="1800" dirty="0" err="1">
                    <a:hlinkClick r:id="rId2">
                      <a:extLst>
                        <a:ext uri="{A12FA001-AC4F-418D-AE19-62706E023703}">
                          <ahyp:hlinkClr xmlns:ahyp="http://schemas.microsoft.com/office/drawing/2018/hyperlinkcolor" xmlns="" val="tx"/>
                        </a:ext>
                      </a:extLst>
                    </a:hlinkClick>
                  </a:rPr>
                  <a:t>bilă</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ce</a:t>
                </a:r>
                <a:r>
                  <a:rPr lang="en-US" sz="1800" dirty="0">
                    <a:hlinkClick r:id="rId2">
                      <a:extLst>
                        <a:ext uri="{A12FA001-AC4F-418D-AE19-62706E023703}">
                          <ahyp:hlinkClr xmlns:ahyp="http://schemas.microsoft.com/office/drawing/2018/hyperlinkcolor" xmlns="" val="tx"/>
                        </a:ext>
                      </a:extLst>
                    </a:hlinkClick>
                  </a:rPr>
                  <a:t> se </a:t>
                </a:r>
                <a:r>
                  <a:rPr lang="en-US" sz="1800" dirty="0" err="1">
                    <a:hlinkClick r:id="rId2">
                      <a:extLst>
                        <a:ext uri="{A12FA001-AC4F-418D-AE19-62706E023703}">
                          <ahyp:hlinkClr xmlns:ahyp="http://schemas.microsoft.com/office/drawing/2018/hyperlinkcolor" xmlns="" val="tx"/>
                        </a:ext>
                      </a:extLst>
                    </a:hlinkClick>
                  </a:rPr>
                  <a:t>poate</a:t>
                </a:r>
                <a:r>
                  <a:rPr lang="en-US" sz="1800" dirty="0">
                    <a:hlinkClick r:id="rId2">
                      <a:extLst>
                        <a:ext uri="{A12FA001-AC4F-418D-AE19-62706E023703}">
                          <ahyp:hlinkClr xmlns:ahyp="http://schemas.microsoft.com/office/drawing/2018/hyperlinkcolor" xmlns="" val="tx"/>
                        </a:ext>
                      </a:extLst>
                    </a:hlinkClick>
                  </a:rPr>
                  <a:t> roti </a:t>
                </a:r>
                <a:r>
                  <a:rPr lang="en-US" sz="1800" dirty="0" err="1">
                    <a:hlinkClick r:id="rId2">
                      <a:extLst>
                        <a:ext uri="{A12FA001-AC4F-418D-AE19-62706E023703}">
                          <ahyp:hlinkClr xmlns:ahyp="http://schemas.microsoft.com/office/drawing/2018/hyperlinkcolor" xmlns="" val="tx"/>
                        </a:ext>
                      </a:extLst>
                    </a:hlinkClick>
                  </a:rPr>
                  <a:t>în</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jurul</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unei</a:t>
                </a:r>
                <a:r>
                  <a:rPr lang="en-US" sz="1800" dirty="0">
                    <a:hlinkClick r:id="rId2">
                      <a:extLst>
                        <a:ext uri="{A12FA001-AC4F-418D-AE19-62706E023703}">
                          <ahyp:hlinkClr xmlns:ahyp="http://schemas.microsoft.com/office/drawing/2018/hyperlinkcolor" xmlns="" val="tx"/>
                        </a:ext>
                      </a:extLst>
                    </a:hlinkClick>
                  </a:rPr>
                  <a:t> axe fixe. </a:t>
                </a:r>
                <a:r>
                  <a:rPr lang="en-US" sz="1800" dirty="0" err="1">
                    <a:hlinkClick r:id="rId2">
                      <a:extLst>
                        <a:ext uri="{A12FA001-AC4F-418D-AE19-62706E023703}">
                          <ahyp:hlinkClr xmlns:ahyp="http://schemas.microsoft.com/office/drawing/2018/hyperlinkcolor" xmlns="" val="tx"/>
                        </a:ext>
                      </a:extLst>
                    </a:hlinkClick>
                  </a:rPr>
                  <a:t>Forța</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brațul</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forței</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respectiv</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momentul</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forței</a:t>
                </a:r>
                <a:r>
                  <a:rPr lang="en-US" sz="1800" dirty="0">
                    <a:hlinkClick r:id="rId2">
                      <a:extLst>
                        <a:ext uri="{A12FA001-AC4F-418D-AE19-62706E023703}">
                          <ahyp:hlinkClr xmlns:ahyp="http://schemas.microsoft.com/office/drawing/2018/hyperlinkcolor" xmlns="" val="tx"/>
                        </a:ext>
                      </a:extLst>
                    </a:hlinkClick>
                  </a:rPr>
                  <a:t> sunt </a:t>
                </a:r>
                <a:r>
                  <a:rPr lang="en-US" sz="1800" dirty="0" err="1">
                    <a:hlinkClick r:id="rId2">
                      <a:extLst>
                        <a:ext uri="{A12FA001-AC4F-418D-AE19-62706E023703}">
                          <ahyp:hlinkClr xmlns:ahyp="http://schemas.microsoft.com/office/drawing/2018/hyperlinkcolor" xmlns="" val="tx"/>
                        </a:ext>
                      </a:extLst>
                    </a:hlinkClick>
                  </a:rPr>
                  <a:t>mărimi</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vectoriale</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și</a:t>
                </a:r>
                <a:r>
                  <a:rPr lang="en-US" sz="1800" dirty="0">
                    <a:hlinkClick r:id="rId2">
                      <a:extLst>
                        <a:ext uri="{A12FA001-AC4F-418D-AE19-62706E023703}">
                          <ahyp:hlinkClr xmlns:ahyp="http://schemas.microsoft.com/office/drawing/2018/hyperlinkcolor" xmlns="" val="tx"/>
                        </a:ext>
                      </a:extLst>
                    </a:hlinkClick>
                  </a:rPr>
                  <a:t> sunt </a:t>
                </a:r>
                <a:r>
                  <a:rPr lang="en-US" sz="1800" dirty="0" err="1">
                    <a:hlinkClick r:id="rId2">
                      <a:extLst>
                        <a:ext uri="{A12FA001-AC4F-418D-AE19-62706E023703}">
                          <ahyp:hlinkClr xmlns:ahyp="http://schemas.microsoft.com/office/drawing/2018/hyperlinkcolor" xmlns="" val="tx"/>
                        </a:ext>
                      </a:extLst>
                    </a:hlinkClick>
                  </a:rPr>
                  <a:t>reprezentate</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în</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figură</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prin</a:t>
                </a:r>
                <a:r>
                  <a:rPr lang="en-US" sz="1800" dirty="0">
                    <a:hlinkClick r:id="rId2">
                      <a:extLst>
                        <a:ext uri="{A12FA001-AC4F-418D-AE19-62706E023703}">
                          <ahyp:hlinkClr xmlns:ahyp="http://schemas.microsoft.com/office/drawing/2018/hyperlinkcolor" xmlns="" val="tx"/>
                        </a:ext>
                      </a:extLst>
                    </a:hlinkClick>
                  </a:rPr>
                  <a:t> </a:t>
                </a:r>
                <a:r>
                  <a:rPr lang="en-US" sz="1800" dirty="0" err="1">
                    <a:hlinkClick r:id="rId2">
                      <a:extLst>
                        <a:ext uri="{A12FA001-AC4F-418D-AE19-62706E023703}">
                          <ahyp:hlinkClr xmlns:ahyp="http://schemas.microsoft.com/office/drawing/2018/hyperlinkcolor" xmlns="" val="tx"/>
                        </a:ext>
                      </a:extLst>
                    </a:hlinkClick>
                  </a:rPr>
                  <a:t>vectori</a:t>
                </a:r>
                <a:r>
                  <a:rPr lang="en-US" sz="1800" dirty="0">
                    <a:hlinkClick r:id="rId2">
                      <a:extLst>
                        <a:ext uri="{A12FA001-AC4F-418D-AE19-62706E023703}">
                          <ahyp:hlinkClr xmlns:ahyp="http://schemas.microsoft.com/office/drawing/2018/hyperlinkcolor" xmlns="" val="tx"/>
                        </a:ext>
                      </a:extLst>
                    </a:hlinkClick>
                  </a:rPr>
                  <a:t>.</a:t>
                </a:r>
              </a:p>
              <a:p>
                <a:r>
                  <a:rPr lang="en-US" sz="1800" b="1" dirty="0" err="1">
                    <a:hlinkClick r:id="rId2">
                      <a:extLst>
                        <a:ext uri="{A12FA001-AC4F-418D-AE19-62706E023703}">
                          <ahyp:hlinkClr xmlns:ahyp="http://schemas.microsoft.com/office/drawing/2018/hyperlinkcolor" xmlns="" val="tx"/>
                        </a:ext>
                      </a:extLst>
                    </a:hlinkClick>
                  </a:rPr>
                  <a:t>Momentul</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forței</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este</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mărimea</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fizică</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vectorială</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ce</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măsoară</a:t>
                </a:r>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efectul</a:t>
                </a:r>
                <a:r>
                  <a:rPr lang="en-US" sz="1800" b="1" dirty="0">
                    <a:hlinkClick r:id="rId2">
                      <a:extLst>
                        <a:ext uri="{A12FA001-AC4F-418D-AE19-62706E023703}">
                          <ahyp:hlinkClr xmlns:ahyp="http://schemas.microsoft.com/office/drawing/2018/hyperlinkcolor" xmlns="" val="tx"/>
                        </a:ext>
                      </a:extLst>
                    </a:hlinkClick>
                  </a:rPr>
                  <a:t> de </a:t>
                </a:r>
                <a:r>
                  <a:rPr lang="en-US" sz="1800" b="1" dirty="0" err="1">
                    <a:hlinkClick r:id="rId2">
                      <a:extLst>
                        <a:ext uri="{A12FA001-AC4F-418D-AE19-62706E023703}">
                          <ahyp:hlinkClr xmlns:ahyp="http://schemas.microsoft.com/office/drawing/2018/hyperlinkcolor" xmlns="" val="tx"/>
                        </a:ext>
                      </a:extLst>
                    </a:hlinkClick>
                  </a:rPr>
                  <a:t>rotație</a:t>
                </a:r>
                <a:r>
                  <a:rPr lang="en-US" sz="1800" b="1" dirty="0">
                    <a:hlinkClick r:id="rId2">
                      <a:extLst>
                        <a:ext uri="{A12FA001-AC4F-418D-AE19-62706E023703}">
                          <ahyp:hlinkClr xmlns:ahyp="http://schemas.microsoft.com/office/drawing/2018/hyperlinkcolor" xmlns="" val="tx"/>
                        </a:ext>
                      </a:extLst>
                    </a:hlinkClick>
                  </a:rPr>
                  <a:t> al </a:t>
                </a:r>
                <a:r>
                  <a:rPr lang="en-US" sz="1800" b="1" dirty="0" err="1">
                    <a:hlinkClick r:id="rId2">
                      <a:extLst>
                        <a:ext uri="{A12FA001-AC4F-418D-AE19-62706E023703}">
                          <ahyp:hlinkClr xmlns:ahyp="http://schemas.microsoft.com/office/drawing/2018/hyperlinkcolor" xmlns="" val="tx"/>
                        </a:ext>
                      </a:extLst>
                    </a:hlinkClick>
                  </a:rPr>
                  <a:t>unei</a:t>
                </a:r>
                <a:r>
                  <a:rPr lang="en-US" sz="1800" b="1" dirty="0">
                    <a:hlinkClick r:id="rId2">
                      <a:extLst>
                        <a:ext uri="{A12FA001-AC4F-418D-AE19-62706E023703}">
                          <ahyp:hlinkClr xmlns:ahyp="http://schemas.microsoft.com/office/drawing/2018/hyperlinkcolor" xmlns="" val="tx"/>
                        </a:ext>
                      </a:extLst>
                    </a:hlinkClick>
                  </a:rPr>
                  <a:t> forte </a:t>
                </a:r>
                <a14:m>
                  <m:oMath xmlns:m="http://schemas.openxmlformats.org/officeDocument/2006/math">
                    <m:acc>
                      <m:accPr>
                        <m:chr m:val="⃗"/>
                        <m:ctrlPr>
                          <a:rPr lang="en-US" sz="1800" b="1" i="1" smtClean="0">
                            <a:latin typeface="Cambria Math"/>
                            <a:hlinkClick r:id="rId2">
                              <a:extLst>
                                <a:ext uri="{A12FA001-AC4F-418D-AE19-62706E023703}">
                                  <ahyp:hlinkClr xmlns:ahyp="http://schemas.microsoft.com/office/drawing/2018/hyperlinkcolor" xmlns:m="http://schemas.openxmlformats.org/officeDocument/2006/math" xmlns="" val="tx"/>
                                </a:ext>
                              </a:extLst>
                            </a:hlinkClick>
                          </a:rPr>
                        </m:ctrlPr>
                      </m:accPr>
                      <m:e>
                        <m:r>
                          <a:rPr lang="en-US" sz="1800" b="1" i="1" smtClean="0">
                            <a:latin typeface="Cambria Math" panose="02040503050406030204" pitchFamily="18" charset="0"/>
                            <a:hlinkClick r:id="rId2">
                              <a:extLst>
                                <a:ext uri="{A12FA001-AC4F-418D-AE19-62706E023703}">
                                  <ahyp:hlinkClr xmlns:ahyp="http://schemas.microsoft.com/office/drawing/2018/hyperlinkcolor" xmlns:m="http://schemas.openxmlformats.org/officeDocument/2006/math" xmlns="" val="tx"/>
                                </a:ext>
                              </a:extLst>
                            </a:hlinkClick>
                          </a:rPr>
                          <m:t>𝑭</m:t>
                        </m:r>
                      </m:e>
                    </m:acc>
                  </m:oMath>
                </a14:m>
                <a:r>
                  <a:rPr lang="en-US" sz="1800" b="1" dirty="0">
                    <a:hlinkClick r:id="rId2">
                      <a:extLst>
                        <a:ext uri="{A12FA001-AC4F-418D-AE19-62706E023703}">
                          <ahyp:hlinkClr xmlns:ahyp="http://schemas.microsoft.com/office/drawing/2018/hyperlinkcolor" xmlns="" val="tx"/>
                        </a:ext>
                      </a:extLst>
                    </a:hlinkClick>
                  </a:rPr>
                  <a:t> </a:t>
                </a:r>
                <a:r>
                  <a:rPr lang="en-US" sz="1800" b="1" dirty="0" err="1">
                    <a:hlinkClick r:id="rId2">
                      <a:extLst>
                        <a:ext uri="{A12FA001-AC4F-418D-AE19-62706E023703}">
                          <ahyp:hlinkClr xmlns:ahyp="http://schemas.microsoft.com/office/drawing/2018/hyperlinkcolor" xmlns="" val="tx"/>
                        </a:ext>
                      </a:extLst>
                    </a:hlinkClick>
                  </a:rPr>
                  <a:t>față</a:t>
                </a:r>
                <a:r>
                  <a:rPr lang="en-US" sz="1800" b="1" dirty="0">
                    <a:hlinkClick r:id="rId2">
                      <a:extLst>
                        <a:ext uri="{A12FA001-AC4F-418D-AE19-62706E023703}">
                          <ahyp:hlinkClr xmlns:ahyp="http://schemas.microsoft.com/office/drawing/2018/hyperlinkcolor" xmlns="" val="tx"/>
                        </a:ext>
                      </a:extLst>
                    </a:hlinkClick>
                  </a:rPr>
                  <a:t> de un </a:t>
                </a:r>
                <a:r>
                  <a:rPr lang="en-US" sz="1800" b="1" dirty="0" err="1">
                    <a:hlinkClick r:id="rId2">
                      <a:extLst>
                        <a:ext uri="{A12FA001-AC4F-418D-AE19-62706E023703}">
                          <ahyp:hlinkClr xmlns:ahyp="http://schemas.microsoft.com/office/drawing/2018/hyperlinkcolor" xmlns="" val="tx"/>
                        </a:ext>
                      </a:extLst>
                    </a:hlinkClick>
                  </a:rPr>
                  <a:t>punct</a:t>
                </a:r>
                <a:r>
                  <a:rPr lang="en-US" sz="1800" b="1" dirty="0">
                    <a:hlinkClick r:id="rId2">
                      <a:extLst>
                        <a:ext uri="{A12FA001-AC4F-418D-AE19-62706E023703}">
                          <ahyp:hlinkClr xmlns:ahyp="http://schemas.microsoft.com/office/drawing/2018/hyperlinkcolor" xmlns="" val="tx"/>
                        </a:ext>
                      </a:extLst>
                    </a:hlinkClick>
                  </a:rPr>
                  <a:t> O(de pe </a:t>
                </a:r>
                <a:r>
                  <a:rPr lang="en-US" sz="1800" b="1" dirty="0" err="1">
                    <a:hlinkClick r:id="rId2">
                      <a:extLst>
                        <a:ext uri="{A12FA001-AC4F-418D-AE19-62706E023703}">
                          <ahyp:hlinkClr xmlns:ahyp="http://schemas.microsoft.com/office/drawing/2018/hyperlinkcolor" xmlns="" val="tx"/>
                        </a:ext>
                      </a:extLst>
                    </a:hlinkClick>
                  </a:rPr>
                  <a:t>axa</a:t>
                </a:r>
                <a:r>
                  <a:rPr lang="en-US" sz="1800" b="1" dirty="0">
                    <a:hlinkClick r:id="rId2">
                      <a:extLst>
                        <a:ext uri="{A12FA001-AC4F-418D-AE19-62706E023703}">
                          <ahyp:hlinkClr xmlns:ahyp="http://schemas.microsoft.com/office/drawing/2018/hyperlinkcolor" xmlns="" val="tx"/>
                        </a:ext>
                      </a:extLst>
                    </a:hlinkClick>
                  </a:rPr>
                  <a:t> de </a:t>
                </a:r>
                <a:r>
                  <a:rPr lang="en-US" sz="1800" b="1" dirty="0" err="1">
                    <a:hlinkClick r:id="rId2">
                      <a:extLst>
                        <a:ext uri="{A12FA001-AC4F-418D-AE19-62706E023703}">
                          <ahyp:hlinkClr xmlns:ahyp="http://schemas.microsoft.com/office/drawing/2018/hyperlinkcolor" xmlns="" val="tx"/>
                        </a:ext>
                      </a:extLst>
                    </a:hlinkClick>
                  </a:rPr>
                  <a:t>rotație</a:t>
                </a:r>
                <a:r>
                  <a:rPr lang="en-US" sz="1800" b="1" dirty="0">
                    <a:hlinkClick r:id="rId2">
                      <a:extLst>
                        <a:ext uri="{A12FA001-AC4F-418D-AE19-62706E023703}">
                          <ahyp:hlinkClr xmlns:ahyp="http://schemas.microsoft.com/office/drawing/2018/hyperlinkcolor" xmlns="" val="tx"/>
                        </a:ext>
                      </a:extLst>
                    </a:hlinkClick>
                  </a:rPr>
                  <a:t>).</a:t>
                </a:r>
              </a:p>
              <a:p>
                <a:pPr>
                  <a:lnSpc>
                    <a:spcPct val="100000"/>
                  </a:lnSpc>
                </a:pPr>
                <a:r>
                  <a:rPr lang="en-US" sz="1800" dirty="0">
                    <a:solidFill>
                      <a:srgbClr val="954F72"/>
                    </a:solidFill>
                    <a:hlinkClick r:id="rId2">
                      <a:extLst>
                        <a:ext uri="{A12FA001-AC4F-418D-AE19-62706E023703}">
                          <ahyp:hlinkClr xmlns:ahyp="http://schemas.microsoft.com/office/drawing/2018/hyperlinkcolor" xmlns="" val="tx"/>
                        </a:ext>
                      </a:extLst>
                    </a:hlinkClick>
                  </a:rPr>
                  <a:t>F-</a:t>
                </a:r>
                <a:r>
                  <a:rPr lang="en-US" sz="1800" dirty="0" err="1">
                    <a:solidFill>
                      <a:srgbClr val="954F72"/>
                    </a:solidFill>
                    <a:hlinkClick r:id="rId2">
                      <a:extLst>
                        <a:ext uri="{A12FA001-AC4F-418D-AE19-62706E023703}">
                          <ahyp:hlinkClr xmlns:ahyp="http://schemas.microsoft.com/office/drawing/2018/hyperlinkcolor" xmlns="" val="tx"/>
                        </a:ext>
                      </a:extLst>
                    </a:hlinkClick>
                  </a:rPr>
                  <a:t>forța</a:t>
                </a:r>
                <a:endParaRPr lang="en-US" sz="1800" dirty="0">
                  <a:solidFill>
                    <a:srgbClr val="954F72"/>
                  </a:solidFill>
                  <a:hlinkClick r:id="rId2">
                    <a:extLst>
                      <a:ext uri="{A12FA001-AC4F-418D-AE19-62706E023703}">
                        <ahyp:hlinkClr xmlns:ahyp="http://schemas.microsoft.com/office/drawing/2018/hyperlinkcolor" xmlns="" val="tx"/>
                      </a:ext>
                    </a:extLst>
                  </a:hlinkClick>
                </a:endParaRPr>
              </a:p>
              <a:p>
                <a:pPr>
                  <a:lnSpc>
                    <a:spcPct val="100000"/>
                  </a:lnSpc>
                </a:pPr>
                <a:r>
                  <a:rPr lang="en-US" sz="1800" dirty="0">
                    <a:solidFill>
                      <a:srgbClr val="954F72"/>
                    </a:solidFill>
                    <a:hlinkClick r:id="rId2">
                      <a:extLst>
                        <a:ext uri="{A12FA001-AC4F-418D-AE19-62706E023703}">
                          <ahyp:hlinkClr xmlns:ahyp="http://schemas.microsoft.com/office/drawing/2018/hyperlinkcolor" xmlns="" val="tx"/>
                        </a:ext>
                      </a:extLst>
                    </a:hlinkClick>
                  </a:rPr>
                  <a:t>b-</a:t>
                </a:r>
                <a:r>
                  <a:rPr lang="en-US" sz="1800" dirty="0" err="1">
                    <a:solidFill>
                      <a:srgbClr val="954F72"/>
                    </a:solidFill>
                    <a:hlinkClick r:id="rId2">
                      <a:extLst>
                        <a:ext uri="{A12FA001-AC4F-418D-AE19-62706E023703}">
                          <ahyp:hlinkClr xmlns:ahyp="http://schemas.microsoft.com/office/drawing/2018/hyperlinkcolor" xmlns="" val="tx"/>
                        </a:ext>
                      </a:extLst>
                    </a:hlinkClick>
                  </a:rPr>
                  <a:t>brațul</a:t>
                </a:r>
                <a:r>
                  <a:rPr lang="en-US" sz="1800" dirty="0">
                    <a:solidFill>
                      <a:srgbClr val="954F72"/>
                    </a:solidFill>
                    <a:hlinkClick r:id="rId2">
                      <a:extLst>
                        <a:ext uri="{A12FA001-AC4F-418D-AE19-62706E023703}">
                          <ahyp:hlinkClr xmlns:ahyp="http://schemas.microsoft.com/office/drawing/2018/hyperlinkcolor" xmlns="" val="tx"/>
                        </a:ext>
                      </a:extLst>
                    </a:hlinkClick>
                  </a:rPr>
                  <a:t> </a:t>
                </a:r>
                <a:r>
                  <a:rPr lang="en-US" sz="1800" dirty="0" err="1">
                    <a:solidFill>
                      <a:srgbClr val="954F72"/>
                    </a:solidFill>
                    <a:hlinkClick r:id="rId2">
                      <a:extLst>
                        <a:ext uri="{A12FA001-AC4F-418D-AE19-62706E023703}">
                          <ahyp:hlinkClr xmlns:ahyp="http://schemas.microsoft.com/office/drawing/2018/hyperlinkcolor" xmlns="" val="tx"/>
                        </a:ext>
                      </a:extLst>
                    </a:hlinkClick>
                  </a:rPr>
                  <a:t>forței</a:t>
                </a:r>
                <a:r>
                  <a:rPr lang="en-US" sz="1800" dirty="0">
                    <a:solidFill>
                      <a:srgbClr val="954F72"/>
                    </a:solidFill>
                    <a:hlinkClick r:id="rId2">
                      <a:extLst>
                        <a:ext uri="{A12FA001-AC4F-418D-AE19-62706E023703}">
                          <ahyp:hlinkClr xmlns:ahyp="http://schemas.microsoft.com/office/drawing/2018/hyperlinkcolor" xmlns="" val="tx"/>
                        </a:ext>
                      </a:extLst>
                    </a:hlinkClick>
                  </a:rPr>
                  <a:t> (</a:t>
                </a:r>
                <a:r>
                  <a:rPr lang="en-US" sz="1800" dirty="0" err="1">
                    <a:solidFill>
                      <a:srgbClr val="954F72"/>
                    </a:solidFill>
                    <a:hlinkClick r:id="rId2">
                      <a:extLst>
                        <a:ext uri="{A12FA001-AC4F-418D-AE19-62706E023703}">
                          <ahyp:hlinkClr xmlns:ahyp="http://schemas.microsoft.com/office/drawing/2018/hyperlinkcolor" xmlns="" val="tx"/>
                        </a:ext>
                      </a:extLst>
                    </a:hlinkClick>
                  </a:rPr>
                  <a:t>distanța</a:t>
                </a:r>
                <a:r>
                  <a:rPr lang="en-US" sz="1800" dirty="0">
                    <a:solidFill>
                      <a:srgbClr val="954F72"/>
                    </a:solidFill>
                    <a:hlinkClick r:id="rId2">
                      <a:extLst>
                        <a:ext uri="{A12FA001-AC4F-418D-AE19-62706E023703}">
                          <ahyp:hlinkClr xmlns:ahyp="http://schemas.microsoft.com/office/drawing/2018/hyperlinkcolor" xmlns="" val="tx"/>
                        </a:ext>
                      </a:extLst>
                    </a:hlinkClick>
                  </a:rPr>
                  <a:t> de la </a:t>
                </a:r>
                <a:r>
                  <a:rPr lang="en-US" sz="1800" dirty="0" err="1">
                    <a:solidFill>
                      <a:srgbClr val="954F72"/>
                    </a:solidFill>
                    <a:hlinkClick r:id="rId2">
                      <a:extLst>
                        <a:ext uri="{A12FA001-AC4F-418D-AE19-62706E023703}">
                          <ahyp:hlinkClr xmlns:ahyp="http://schemas.microsoft.com/office/drawing/2018/hyperlinkcolor" xmlns="" val="tx"/>
                        </a:ext>
                      </a:extLst>
                    </a:hlinkClick>
                  </a:rPr>
                  <a:t>centrul</a:t>
                </a:r>
                <a:r>
                  <a:rPr lang="en-US" sz="1800" dirty="0">
                    <a:solidFill>
                      <a:srgbClr val="954F72"/>
                    </a:solidFill>
                    <a:hlinkClick r:id="rId2">
                      <a:extLst>
                        <a:ext uri="{A12FA001-AC4F-418D-AE19-62706E023703}">
                          <ahyp:hlinkClr xmlns:ahyp="http://schemas.microsoft.com/office/drawing/2018/hyperlinkcolor" xmlns="" val="tx"/>
                        </a:ext>
                      </a:extLst>
                    </a:hlinkClick>
                  </a:rPr>
                  <a:t> de </a:t>
                </a:r>
                <a:r>
                  <a:rPr lang="en-US" sz="1800" dirty="0" err="1">
                    <a:solidFill>
                      <a:srgbClr val="954F72"/>
                    </a:solidFill>
                    <a:hlinkClick r:id="rId2">
                      <a:extLst>
                        <a:ext uri="{A12FA001-AC4F-418D-AE19-62706E023703}">
                          <ahyp:hlinkClr xmlns:ahyp="http://schemas.microsoft.com/office/drawing/2018/hyperlinkcolor" xmlns="" val="tx"/>
                        </a:ext>
                      </a:extLst>
                    </a:hlinkClick>
                  </a:rPr>
                  <a:t>rotație</a:t>
                </a:r>
                <a:r>
                  <a:rPr lang="en-US" sz="1800" dirty="0">
                    <a:solidFill>
                      <a:srgbClr val="954F72"/>
                    </a:solidFill>
                    <a:hlinkClick r:id="rId2">
                      <a:extLst>
                        <a:ext uri="{A12FA001-AC4F-418D-AE19-62706E023703}">
                          <ahyp:hlinkClr xmlns:ahyp="http://schemas.microsoft.com/office/drawing/2018/hyperlinkcolor" xmlns="" val="tx"/>
                        </a:ext>
                      </a:extLst>
                    </a:hlinkClick>
                  </a:rPr>
                  <a:t> O la </a:t>
                </a:r>
                <a:r>
                  <a:rPr lang="en-US" sz="1800" dirty="0" err="1">
                    <a:solidFill>
                      <a:srgbClr val="954F72"/>
                    </a:solidFill>
                    <a:hlinkClick r:id="rId2">
                      <a:extLst>
                        <a:ext uri="{A12FA001-AC4F-418D-AE19-62706E023703}">
                          <ahyp:hlinkClr xmlns:ahyp="http://schemas.microsoft.com/office/drawing/2018/hyperlinkcolor" xmlns="" val="tx"/>
                        </a:ext>
                      </a:extLst>
                    </a:hlinkClick>
                  </a:rPr>
                  <a:t>dreapta</a:t>
                </a:r>
                <a:r>
                  <a:rPr lang="en-US" sz="1800" dirty="0">
                    <a:solidFill>
                      <a:srgbClr val="954F72"/>
                    </a:solidFill>
                    <a:hlinkClick r:id="rId2">
                      <a:extLst>
                        <a:ext uri="{A12FA001-AC4F-418D-AE19-62706E023703}">
                          <ahyp:hlinkClr xmlns:ahyp="http://schemas.microsoft.com/office/drawing/2018/hyperlinkcolor" xmlns="" val="tx"/>
                        </a:ext>
                      </a:extLst>
                    </a:hlinkClick>
                  </a:rPr>
                  <a:t> </a:t>
                </a:r>
                <a:r>
                  <a:rPr lang="en-US" sz="1800" dirty="0" err="1">
                    <a:solidFill>
                      <a:srgbClr val="954F72"/>
                    </a:solidFill>
                    <a:hlinkClick r:id="rId2">
                      <a:extLst>
                        <a:ext uri="{A12FA001-AC4F-418D-AE19-62706E023703}">
                          <ahyp:hlinkClr xmlns:ahyp="http://schemas.microsoft.com/office/drawing/2018/hyperlinkcolor" xmlns="" val="tx"/>
                        </a:ext>
                      </a:extLst>
                    </a:hlinkClick>
                  </a:rPr>
                  <a:t>suport</a:t>
                </a:r>
                <a:r>
                  <a:rPr lang="en-US" sz="1800" dirty="0">
                    <a:solidFill>
                      <a:srgbClr val="954F72"/>
                    </a:solidFill>
                    <a:hlinkClick r:id="rId2">
                      <a:extLst>
                        <a:ext uri="{A12FA001-AC4F-418D-AE19-62706E023703}">
                          <ahyp:hlinkClr xmlns:ahyp="http://schemas.microsoft.com/office/drawing/2018/hyperlinkcolor" xmlns="" val="tx"/>
                        </a:ext>
                      </a:extLst>
                    </a:hlinkClick>
                  </a:rPr>
                  <a:t> a </a:t>
                </a:r>
                <a:r>
                  <a:rPr lang="en-US" sz="1800" dirty="0" err="1">
                    <a:solidFill>
                      <a:srgbClr val="954F72"/>
                    </a:solidFill>
                    <a:hlinkClick r:id="rId2">
                      <a:extLst>
                        <a:ext uri="{A12FA001-AC4F-418D-AE19-62706E023703}">
                          <ahyp:hlinkClr xmlns:ahyp="http://schemas.microsoft.com/office/drawing/2018/hyperlinkcolor" xmlns="" val="tx"/>
                        </a:ext>
                      </a:extLst>
                    </a:hlinkClick>
                  </a:rPr>
                  <a:t>forței</a:t>
                </a:r>
                <a:r>
                  <a:rPr lang="en-US" sz="1800" dirty="0">
                    <a:solidFill>
                      <a:srgbClr val="954F72"/>
                    </a:solidFill>
                    <a:hlinkClick r:id="rId2">
                      <a:extLst>
                        <a:ext uri="{A12FA001-AC4F-418D-AE19-62706E023703}">
                          <ahyp:hlinkClr xmlns:ahyp="http://schemas.microsoft.com/office/drawing/2018/hyperlinkcolor" xmlns="" val="tx"/>
                        </a:ext>
                      </a:extLst>
                    </a:hlinkClick>
                  </a:rPr>
                  <a:t>)</a:t>
                </a:r>
              </a:p>
              <a:p>
                <a:r>
                  <a:rPr lang="en-US" sz="1800" dirty="0">
                    <a:solidFill>
                      <a:srgbClr val="954F72"/>
                    </a:solidFill>
                    <a:hlinkClick r:id="rId2">
                      <a:extLst>
                        <a:ext uri="{A12FA001-AC4F-418D-AE19-62706E023703}">
                          <ahyp:hlinkClr xmlns:ahyp="http://schemas.microsoft.com/office/drawing/2018/hyperlinkcolor" xmlns="" val="tx"/>
                        </a:ext>
                      </a:extLst>
                    </a:hlinkClick>
                  </a:rPr>
                  <a:t>M-</a:t>
                </a:r>
                <a:r>
                  <a:rPr lang="en-US" sz="1800" dirty="0" err="1">
                    <a:solidFill>
                      <a:srgbClr val="954F72"/>
                    </a:solidFill>
                    <a:hlinkClick r:id="rId2">
                      <a:extLst>
                        <a:ext uri="{A12FA001-AC4F-418D-AE19-62706E023703}">
                          <ahyp:hlinkClr xmlns:ahyp="http://schemas.microsoft.com/office/drawing/2018/hyperlinkcolor" xmlns="" val="tx"/>
                        </a:ext>
                      </a:extLst>
                    </a:hlinkClick>
                  </a:rPr>
                  <a:t>momentul</a:t>
                </a:r>
                <a:r>
                  <a:rPr lang="en-US" sz="1800" dirty="0">
                    <a:solidFill>
                      <a:srgbClr val="954F72"/>
                    </a:solidFill>
                    <a:hlinkClick r:id="rId2">
                      <a:extLst>
                        <a:ext uri="{A12FA001-AC4F-418D-AE19-62706E023703}">
                          <ahyp:hlinkClr xmlns:ahyp="http://schemas.microsoft.com/office/drawing/2018/hyperlinkcolor" xmlns="" val="tx"/>
                        </a:ext>
                      </a:extLst>
                    </a:hlinkClick>
                  </a:rPr>
                  <a:t> </a:t>
                </a:r>
                <a:r>
                  <a:rPr lang="en-US" sz="1800" dirty="0" err="1">
                    <a:solidFill>
                      <a:srgbClr val="954F72"/>
                    </a:solidFill>
                    <a:hlinkClick r:id="rId2">
                      <a:extLst>
                        <a:ext uri="{A12FA001-AC4F-418D-AE19-62706E023703}">
                          <ahyp:hlinkClr xmlns:ahyp="http://schemas.microsoft.com/office/drawing/2018/hyperlinkcolor" xmlns="" val="tx"/>
                        </a:ext>
                      </a:extLst>
                    </a:hlinkClick>
                  </a:rPr>
                  <a:t>forței</a:t>
                </a:r>
                <a:endParaRPr lang="en-US" sz="1800" dirty="0">
                  <a:solidFill>
                    <a:srgbClr val="954F72"/>
                  </a:solidFill>
                  <a:hlinkClick r:id="rId2">
                    <a:extLst>
                      <a:ext uri="{A12FA001-AC4F-418D-AE19-62706E023703}">
                        <ahyp:hlinkClr xmlns:ahyp="http://schemas.microsoft.com/office/drawing/2018/hyperlinkcolor" xmlns="" val="tx"/>
                      </a:ext>
                    </a:extLst>
                  </a:hlinkClick>
                </a:endParaRPr>
              </a:p>
              <a:p>
                <a:r>
                  <a:rPr lang="en-US" sz="1800" b="1" dirty="0"/>
                  <a:t>M=</a:t>
                </a:r>
                <a:r>
                  <a:rPr lang="en-US" sz="1800" b="1" dirty="0" err="1"/>
                  <a:t>F</a:t>
                </a:r>
                <a:r>
                  <a:rPr lang="en-US" sz="1800" b="1" dirty="0" err="1">
                    <a:latin typeface="Calibri" panose="020F0502020204030204" pitchFamily="34" charset="0"/>
                    <a:cs typeface="Calibri" panose="020F0502020204030204" pitchFamily="34" charset="0"/>
                  </a:rPr>
                  <a:t>ˑb</a:t>
                </a:r>
                <a:r>
                  <a:rPr lang="en-US" sz="1800" b="1" dirty="0">
                    <a:latin typeface="Calibri" panose="020F0502020204030204" pitchFamily="34" charset="0"/>
                    <a:cs typeface="Calibri" panose="020F0502020204030204" pitchFamily="34" charset="0"/>
                  </a:rPr>
                  <a:t> </a:t>
                </a:r>
              </a:p>
              <a:p>
                <a:r>
                  <a:rPr lang="en-US" sz="1800" b="1" dirty="0" err="1"/>
                  <a:t>Momentul</a:t>
                </a:r>
                <a:r>
                  <a:rPr lang="en-US" sz="1800" b="1" dirty="0"/>
                  <a:t> </a:t>
                </a:r>
                <a:r>
                  <a:rPr lang="en-US" sz="1800" b="1" dirty="0" err="1"/>
                  <a:t>unei</a:t>
                </a:r>
                <a:r>
                  <a:rPr lang="en-US" sz="1800" b="1" dirty="0"/>
                  <a:t> </a:t>
                </a:r>
                <a:r>
                  <a:rPr lang="en-US" sz="1800" b="1" dirty="0" err="1"/>
                  <a:t>forțe</a:t>
                </a:r>
                <a:r>
                  <a:rPr lang="en-US" sz="1800" b="1" dirty="0"/>
                  <a:t> </a:t>
                </a:r>
                <a:r>
                  <a:rPr lang="en-US" sz="1800" b="1" dirty="0" err="1"/>
                  <a:t>nenule</a:t>
                </a:r>
                <a:r>
                  <a:rPr lang="en-US" sz="1800" b="1" dirty="0"/>
                  <a:t> </a:t>
                </a:r>
                <a:r>
                  <a:rPr lang="en-US" sz="1800" b="1" dirty="0" err="1"/>
                  <a:t>este</a:t>
                </a:r>
                <a:r>
                  <a:rPr lang="en-US" sz="1800" b="1" dirty="0"/>
                  <a:t> </a:t>
                </a:r>
                <a:r>
                  <a:rPr lang="en-US" sz="1800" b="1" dirty="0" err="1"/>
                  <a:t>nul</a:t>
                </a:r>
                <a:r>
                  <a:rPr lang="en-US" sz="1800" b="1" dirty="0"/>
                  <a:t> </a:t>
                </a:r>
                <a:r>
                  <a:rPr lang="en-US" sz="1800" dirty="0" err="1"/>
                  <a:t>când</a:t>
                </a:r>
                <a:r>
                  <a:rPr lang="en-US" sz="1800" dirty="0"/>
                  <a:t> </a:t>
                </a:r>
                <a:r>
                  <a:rPr lang="en-US" sz="1800" dirty="0" err="1"/>
                  <a:t>direcția</a:t>
                </a:r>
                <a:r>
                  <a:rPr lang="en-US" sz="1800" dirty="0"/>
                  <a:t> </a:t>
                </a:r>
                <a:r>
                  <a:rPr lang="en-US" sz="1800" dirty="0" err="1"/>
                  <a:t>forței</a:t>
                </a:r>
                <a:r>
                  <a:rPr lang="en-US" sz="1800" dirty="0"/>
                  <a:t> </a:t>
                </a:r>
                <a:r>
                  <a:rPr lang="en-US" sz="1800" dirty="0" err="1"/>
                  <a:t>trece</a:t>
                </a:r>
                <a:r>
                  <a:rPr lang="en-US" sz="1800" dirty="0"/>
                  <a:t> </a:t>
                </a:r>
                <a:r>
                  <a:rPr lang="en-US" sz="1800" dirty="0" err="1"/>
                  <a:t>prin</a:t>
                </a:r>
                <a:r>
                  <a:rPr lang="en-US" sz="1800" dirty="0"/>
                  <a:t> </a:t>
                </a:r>
                <a:r>
                  <a:rPr lang="en-US" sz="1800" dirty="0" err="1"/>
                  <a:t>centrul</a:t>
                </a:r>
                <a:r>
                  <a:rPr lang="en-US" sz="1800" dirty="0"/>
                  <a:t> de </a:t>
                </a:r>
                <a:r>
                  <a:rPr lang="en-US" sz="1800" dirty="0" err="1"/>
                  <a:t>rotație</a:t>
                </a:r>
                <a:r>
                  <a:rPr lang="en-US" sz="1800" dirty="0"/>
                  <a:t>, </a:t>
                </a:r>
                <a:r>
                  <a:rPr lang="en-US" sz="1800" dirty="0" err="1"/>
                  <a:t>caz</a:t>
                </a:r>
                <a:r>
                  <a:rPr lang="en-US" sz="1800" dirty="0"/>
                  <a:t> </a:t>
                </a:r>
                <a:r>
                  <a:rPr lang="en-US" sz="1800" dirty="0" err="1"/>
                  <a:t>în</a:t>
                </a:r>
                <a:r>
                  <a:rPr lang="en-US" sz="1800" dirty="0"/>
                  <a:t> care </a:t>
                </a:r>
                <a:r>
                  <a:rPr lang="en-US" sz="1800" dirty="0" err="1"/>
                  <a:t>brațul</a:t>
                </a:r>
                <a:r>
                  <a:rPr lang="en-US" sz="1800" dirty="0"/>
                  <a:t> </a:t>
                </a:r>
                <a:r>
                  <a:rPr lang="en-US" sz="1800" dirty="0" err="1"/>
                  <a:t>forței</a:t>
                </a:r>
                <a:r>
                  <a:rPr lang="en-US" sz="1800" dirty="0"/>
                  <a:t> </a:t>
                </a:r>
                <a:r>
                  <a:rPr lang="en-US" sz="1800" dirty="0" err="1"/>
                  <a:t>față</a:t>
                </a:r>
                <a:r>
                  <a:rPr lang="en-US" sz="1800" dirty="0"/>
                  <a:t> de </a:t>
                </a:r>
                <a:r>
                  <a:rPr lang="en-US" sz="1800" dirty="0" err="1"/>
                  <a:t>punctul</a:t>
                </a:r>
                <a:r>
                  <a:rPr lang="en-US" sz="1800" dirty="0"/>
                  <a:t> </a:t>
                </a:r>
                <a:r>
                  <a:rPr lang="en-US" sz="1800" dirty="0" err="1"/>
                  <a:t>respectiv</a:t>
                </a:r>
                <a:r>
                  <a:rPr lang="en-US" sz="1800" dirty="0"/>
                  <a:t> </a:t>
                </a:r>
                <a:r>
                  <a:rPr lang="en-US" sz="1800" dirty="0" err="1"/>
                  <a:t>este</a:t>
                </a:r>
                <a:r>
                  <a:rPr lang="en-US" sz="1800" dirty="0"/>
                  <a:t> </a:t>
                </a:r>
                <a:r>
                  <a:rPr lang="en-US" sz="1800" dirty="0" err="1"/>
                  <a:t>nul</a:t>
                </a:r>
                <a:r>
                  <a:rPr lang="en-US" sz="1800" dirty="0"/>
                  <a:t>(b=0m).</a:t>
                </a:r>
              </a:p>
              <a:p>
                <a:r>
                  <a:rPr lang="en-US" sz="1800" dirty="0"/>
                  <a:t>M=F</a:t>
                </a:r>
                <a:r>
                  <a:rPr lang="en-US" sz="1800" dirty="0">
                    <a:latin typeface="Calibri" panose="020F0502020204030204" pitchFamily="34" charset="0"/>
                    <a:cs typeface="Calibri" panose="020F0502020204030204" pitchFamily="34" charset="0"/>
                  </a:rPr>
                  <a:t>ˑ0m=0Nˑm</a:t>
                </a:r>
              </a:p>
              <a:p>
                <a:r>
                  <a:rPr lang="en-US" sz="1800" dirty="0" err="1">
                    <a:latin typeface="Calibri" panose="020F0502020204030204" pitchFamily="34" charset="0"/>
                    <a:cs typeface="Calibri" panose="020F0502020204030204" pitchFamily="34" charset="0"/>
                  </a:rPr>
                  <a:t>În</a:t>
                </a:r>
                <a:r>
                  <a:rPr lang="en-US" sz="1800" dirty="0">
                    <a:latin typeface="Calibri" panose="020F0502020204030204" pitchFamily="34" charset="0"/>
                    <a:cs typeface="Calibri" panose="020F0502020204030204" pitchFamily="34" charset="0"/>
                  </a:rPr>
                  <a:t> formula </a:t>
                </a:r>
                <a:r>
                  <a:rPr lang="en-US" sz="1800" dirty="0" err="1">
                    <a:latin typeface="Calibri" panose="020F0502020204030204" pitchFamily="34" charset="0"/>
                    <a:cs typeface="Calibri" panose="020F0502020204030204" pitchFamily="34" charset="0"/>
                  </a:rPr>
                  <a:t>alăturată</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brațul</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forței</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este</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notat</a:t>
                </a:r>
                <a:r>
                  <a:rPr lang="en-US" sz="1800" dirty="0">
                    <a:latin typeface="Calibri" panose="020F0502020204030204" pitchFamily="34" charset="0"/>
                    <a:cs typeface="Calibri" panose="020F0502020204030204" pitchFamily="34" charset="0"/>
                  </a:rPr>
                  <a:t> cu r(</a:t>
                </a:r>
                <a:r>
                  <a:rPr lang="en-US" sz="1800" dirty="0" err="1">
                    <a:latin typeface="Calibri" panose="020F0502020204030204" pitchFamily="34" charset="0"/>
                    <a:cs typeface="Calibri" panose="020F0502020204030204" pitchFamily="34" charset="0"/>
                  </a:rPr>
                  <a:t>r⊥F</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iar</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momentul</a:t>
                </a: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forței</a:t>
                </a:r>
                <a:r>
                  <a:rPr lang="en-US" sz="1800" dirty="0">
                    <a:latin typeface="Calibri" panose="020F0502020204030204" pitchFamily="34" charset="0"/>
                    <a:cs typeface="Calibri" panose="020F0502020204030204" pitchFamily="34" charset="0"/>
                  </a:rPr>
                  <a:t> cu </a:t>
                </a:r>
                <a:r>
                  <a:rPr lang="el-GR" sz="1800" dirty="0">
                    <a:latin typeface="Calibri" panose="020F0502020204030204" pitchFamily="34" charset="0"/>
                    <a:cs typeface="Calibri" panose="020F0502020204030204" pitchFamily="34" charset="0"/>
                  </a:rPr>
                  <a:t>τ</a:t>
                </a:r>
                <a:r>
                  <a:rPr lang="en-US" sz="1800" dirty="0">
                    <a:latin typeface="Calibri" panose="020F0502020204030204" pitchFamily="34" charset="0"/>
                    <a:cs typeface="Calibri" panose="020F0502020204030204" pitchFamily="34" charset="0"/>
                  </a:rPr>
                  <a:t>(tau) de la torque.</a:t>
                </a:r>
                <a:endParaRPr lang="ro-RO" sz="1800" dirty="0"/>
              </a:p>
            </p:txBody>
          </p:sp>
        </mc:Choice>
        <mc:Fallback xmlns="">
          <p:sp>
            <p:nvSpPr>
              <p:cNvPr id="4" name="Text Placeholder 3">
                <a:extLst>
                  <a:ext uri="{FF2B5EF4-FFF2-40B4-BE49-F238E27FC236}">
                    <a16:creationId xmlns:a16="http://schemas.microsoft.com/office/drawing/2014/main" id="{AF3C6F36-0050-4BE5-B9CA-6508E40C4778}"/>
                  </a:ext>
                </a:extLst>
              </p:cNvPr>
              <p:cNvSpPr>
                <a:spLocks noGrp="1" noRot="1" noChangeAspect="1" noMove="1" noResize="1" noEditPoints="1" noAdjustHandles="1" noChangeArrowheads="1" noChangeShapeType="1" noTextEdit="1"/>
              </p:cNvSpPr>
              <p:nvPr>
                <p:ph type="body" sz="half" idx="2"/>
              </p:nvPr>
            </p:nvSpPr>
            <p:spPr>
              <a:xfrm>
                <a:off x="179110" y="952107"/>
                <a:ext cx="6468882" cy="5806912"/>
              </a:xfrm>
              <a:blipFill>
                <a:blip r:embed="rId3"/>
                <a:stretch>
                  <a:fillRect l="-753" t="-944" r="-471"/>
                </a:stretch>
              </a:blipFill>
            </p:spPr>
            <p:txBody>
              <a:bodyPr/>
              <a:lstStyle/>
              <a:p>
                <a:r>
                  <a:rPr lang="ro-RO">
                    <a:noFill/>
                  </a:rPr>
                  <a:t> </a:t>
                </a:r>
              </a:p>
            </p:txBody>
          </p:sp>
        </mc:Fallback>
      </mc:AlternateContent>
      <p:sp>
        <p:nvSpPr>
          <p:cNvPr id="11" name="TextBox 10">
            <a:extLst>
              <a:ext uri="{FF2B5EF4-FFF2-40B4-BE49-F238E27FC236}">
                <a16:creationId xmlns:a16="http://schemas.microsoft.com/office/drawing/2014/main" xmlns="" id="{1ADEAAEC-2753-4654-B259-9ECE08A06E20}"/>
              </a:ext>
            </a:extLst>
          </p:cNvPr>
          <p:cNvSpPr txBox="1"/>
          <p:nvPr/>
        </p:nvSpPr>
        <p:spPr>
          <a:xfrm>
            <a:off x="8925612" y="3054285"/>
            <a:ext cx="420402" cy="369332"/>
          </a:xfrm>
          <a:prstGeom prst="rect">
            <a:avLst/>
          </a:prstGeom>
          <a:noFill/>
        </p:spPr>
        <p:txBody>
          <a:bodyPr wrap="square" rtlCol="0">
            <a:spAutoFit/>
          </a:bodyPr>
          <a:lstStyle/>
          <a:p>
            <a:endParaRPr lang="ro-RO" dirty="0"/>
          </a:p>
        </p:txBody>
      </p:sp>
      <p:pic>
        <p:nvPicPr>
          <p:cNvPr id="21" name="Content Placeholder 5">
            <a:extLst>
              <a:ext uri="{FF2B5EF4-FFF2-40B4-BE49-F238E27FC236}">
                <a16:creationId xmlns:a16="http://schemas.microsoft.com/office/drawing/2014/main" xmlns="" id="{50532545-CDF0-4884-BDAB-AD553375BFA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647991" y="812800"/>
            <a:ext cx="5364899" cy="4307841"/>
          </a:xfrm>
        </p:spPr>
      </p:pic>
      <p:sp>
        <p:nvSpPr>
          <p:cNvPr id="23" name="TextBox 22">
            <a:extLst>
              <a:ext uri="{FF2B5EF4-FFF2-40B4-BE49-F238E27FC236}">
                <a16:creationId xmlns:a16="http://schemas.microsoft.com/office/drawing/2014/main" xmlns="" id="{D411C956-28B5-4A6B-8DA7-434450D571C7}"/>
              </a:ext>
            </a:extLst>
          </p:cNvPr>
          <p:cNvSpPr txBox="1"/>
          <p:nvPr/>
        </p:nvSpPr>
        <p:spPr>
          <a:xfrm>
            <a:off x="8590524" y="2558551"/>
            <a:ext cx="858275" cy="369332"/>
          </a:xfrm>
          <a:prstGeom prst="rect">
            <a:avLst/>
          </a:prstGeom>
          <a:noFill/>
        </p:spPr>
        <p:txBody>
          <a:bodyPr wrap="square" rtlCol="0">
            <a:spAutoFit/>
          </a:bodyPr>
          <a:lstStyle/>
          <a:p>
            <a:r>
              <a:rPr lang="en-US" dirty="0"/>
              <a:t>        M</a:t>
            </a:r>
            <a:endParaRPr lang="ro-RO" dirty="0"/>
          </a:p>
        </p:txBody>
      </p:sp>
      <p:sp>
        <p:nvSpPr>
          <p:cNvPr id="24" name="TextBox 23">
            <a:extLst>
              <a:ext uri="{FF2B5EF4-FFF2-40B4-BE49-F238E27FC236}">
                <a16:creationId xmlns:a16="http://schemas.microsoft.com/office/drawing/2014/main" xmlns="" id="{934655F4-D248-4678-A14F-68DACBD07D79}"/>
              </a:ext>
            </a:extLst>
          </p:cNvPr>
          <p:cNvSpPr txBox="1"/>
          <p:nvPr/>
        </p:nvSpPr>
        <p:spPr>
          <a:xfrm>
            <a:off x="11038788" y="3992880"/>
            <a:ext cx="675692" cy="369332"/>
          </a:xfrm>
          <a:prstGeom prst="rect">
            <a:avLst/>
          </a:prstGeom>
          <a:noFill/>
        </p:spPr>
        <p:txBody>
          <a:bodyPr wrap="square" rtlCol="0">
            <a:spAutoFit/>
          </a:bodyPr>
          <a:lstStyle/>
          <a:p>
            <a:r>
              <a:rPr lang="en-US" dirty="0"/>
              <a:t>F</a:t>
            </a:r>
            <a:endParaRPr lang="ro-RO" dirty="0"/>
          </a:p>
        </p:txBody>
      </p:sp>
      <p:sp>
        <p:nvSpPr>
          <p:cNvPr id="25" name="TextBox 24">
            <a:extLst>
              <a:ext uri="{FF2B5EF4-FFF2-40B4-BE49-F238E27FC236}">
                <a16:creationId xmlns:a16="http://schemas.microsoft.com/office/drawing/2014/main" xmlns="" id="{6B0226C2-83EA-4997-9B88-E1F6DA5FBBD5}"/>
              </a:ext>
            </a:extLst>
          </p:cNvPr>
          <p:cNvSpPr txBox="1"/>
          <p:nvPr/>
        </p:nvSpPr>
        <p:spPr>
          <a:xfrm>
            <a:off x="9257122" y="4232635"/>
            <a:ext cx="264816" cy="369332"/>
          </a:xfrm>
          <a:prstGeom prst="rect">
            <a:avLst/>
          </a:prstGeom>
          <a:noFill/>
        </p:spPr>
        <p:txBody>
          <a:bodyPr wrap="none" rtlCol="0">
            <a:spAutoFit/>
          </a:bodyPr>
          <a:lstStyle/>
          <a:p>
            <a:r>
              <a:rPr lang="en-US" dirty="0"/>
              <a:t>r</a:t>
            </a:r>
            <a:endParaRPr lang="ro-RO" dirty="0"/>
          </a:p>
        </p:txBody>
      </p:sp>
      <p:sp>
        <p:nvSpPr>
          <p:cNvPr id="29" name="TextBox 28">
            <a:extLst>
              <a:ext uri="{FF2B5EF4-FFF2-40B4-BE49-F238E27FC236}">
                <a16:creationId xmlns:a16="http://schemas.microsoft.com/office/drawing/2014/main" xmlns="" id="{05CAE888-84BA-4258-939E-3FE9DE48D83F}"/>
              </a:ext>
            </a:extLst>
          </p:cNvPr>
          <p:cNvSpPr txBox="1"/>
          <p:nvPr/>
        </p:nvSpPr>
        <p:spPr>
          <a:xfrm>
            <a:off x="8175042" y="3863303"/>
            <a:ext cx="254616" cy="369332"/>
          </a:xfrm>
          <a:prstGeom prst="rect">
            <a:avLst/>
          </a:prstGeom>
          <a:noFill/>
        </p:spPr>
        <p:txBody>
          <a:bodyPr wrap="square" rtlCol="0">
            <a:spAutoFit/>
          </a:bodyPr>
          <a:lstStyle/>
          <a:p>
            <a:r>
              <a:rPr lang="en-US" dirty="0"/>
              <a:t>O</a:t>
            </a:r>
            <a:endParaRPr lang="ro-RO" dirty="0"/>
          </a:p>
        </p:txBody>
      </p:sp>
      <p:sp>
        <p:nvSpPr>
          <p:cNvPr id="5" name="TextBox 4">
            <a:extLst>
              <a:ext uri="{FF2B5EF4-FFF2-40B4-BE49-F238E27FC236}">
                <a16:creationId xmlns:a16="http://schemas.microsoft.com/office/drawing/2014/main" xmlns="" id="{DBC974C7-AD9F-41A5-BB0F-0CDABB4626F7}"/>
              </a:ext>
            </a:extLst>
          </p:cNvPr>
          <p:cNvSpPr txBox="1"/>
          <p:nvPr/>
        </p:nvSpPr>
        <p:spPr>
          <a:xfrm>
            <a:off x="6647991" y="5506720"/>
            <a:ext cx="5364899" cy="738664"/>
          </a:xfrm>
          <a:prstGeom prst="rect">
            <a:avLst/>
          </a:prstGeom>
          <a:noFill/>
        </p:spPr>
        <p:txBody>
          <a:bodyPr wrap="square" rtlCol="0">
            <a:spAutoFit/>
          </a:bodyPr>
          <a:lstStyle/>
          <a:p>
            <a:r>
              <a:rPr lang="ro-RO" sz="1400" dirty="0">
                <a:hlinkClick r:id="rId5"/>
              </a:rPr>
              <a:t>Fig. 2. Sursa-https://www.stickmanphysics.com/stickman-physics-home/universal-gravitation-and-circular-motion/torque/</a:t>
            </a:r>
            <a:endParaRPr lang="en-US" sz="1400" dirty="0"/>
          </a:p>
          <a:p>
            <a:endParaRPr lang="ro-RO" sz="1400" dirty="0"/>
          </a:p>
        </p:txBody>
      </p:sp>
    </p:spTree>
    <p:extLst>
      <p:ext uri="{BB962C8B-B14F-4D97-AF65-F5344CB8AC3E}">
        <p14:creationId xmlns:p14="http://schemas.microsoft.com/office/powerpoint/2010/main" val="4290432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0C65EE-CD2A-478B-A291-B3B8E762B94B}"/>
              </a:ext>
            </a:extLst>
          </p:cNvPr>
          <p:cNvSpPr>
            <a:spLocks noGrp="1"/>
          </p:cNvSpPr>
          <p:nvPr>
            <p:ph type="title"/>
          </p:nvPr>
        </p:nvSpPr>
        <p:spPr>
          <a:xfrm>
            <a:off x="839788" y="457200"/>
            <a:ext cx="3932237" cy="660400"/>
          </a:xfrm>
        </p:spPr>
        <p:txBody>
          <a:bodyPr/>
          <a:lstStyle/>
          <a:p>
            <a:r>
              <a:rPr lang="en-US" u="sng" dirty="0" err="1"/>
              <a:t>Unitate</a:t>
            </a:r>
            <a:r>
              <a:rPr lang="en-US" u="sng" dirty="0"/>
              <a:t> de </a:t>
            </a:r>
            <a:r>
              <a:rPr lang="en-US" u="sng" dirty="0" err="1"/>
              <a:t>măsură</a:t>
            </a:r>
            <a:endParaRPr lang="ro-RO" u="sng" dirty="0"/>
          </a:p>
        </p:txBody>
      </p:sp>
      <p:pic>
        <p:nvPicPr>
          <p:cNvPr id="5" name="Content Placeholder 4">
            <a:extLst>
              <a:ext uri="{FF2B5EF4-FFF2-40B4-BE49-F238E27FC236}">
                <a16:creationId xmlns:a16="http://schemas.microsoft.com/office/drawing/2014/main" xmlns="" id="{CF87B42B-B5B4-4233-99F8-2EDB63044CCC}"/>
              </a:ext>
            </a:extLst>
          </p:cNvPr>
          <p:cNvPicPr>
            <a:picLocks noGrp="1" noChangeAspect="1"/>
          </p:cNvPicPr>
          <p:nvPr>
            <p:ph idx="1"/>
          </p:nvPr>
        </p:nvPicPr>
        <p:blipFill>
          <a:blip r:embed="rId2"/>
          <a:stretch>
            <a:fillRect/>
          </a:stretch>
        </p:blipFill>
        <p:spPr>
          <a:xfrm>
            <a:off x="6055418" y="812801"/>
            <a:ext cx="5552120" cy="4277360"/>
          </a:xfrm>
          <a:prstGeom prst="rect">
            <a:avLst/>
          </a:prstGeom>
        </p:spPr>
      </p:pic>
      <p:sp>
        <p:nvSpPr>
          <p:cNvPr id="4" name="Text Placeholder 3">
            <a:extLst>
              <a:ext uri="{FF2B5EF4-FFF2-40B4-BE49-F238E27FC236}">
                <a16:creationId xmlns:a16="http://schemas.microsoft.com/office/drawing/2014/main" xmlns="" id="{2B1845D4-EF9B-4A4F-9177-71B5409EFE17}"/>
              </a:ext>
            </a:extLst>
          </p:cNvPr>
          <p:cNvSpPr>
            <a:spLocks noGrp="1"/>
          </p:cNvSpPr>
          <p:nvPr>
            <p:ph type="body" sz="half" idx="2"/>
          </p:nvPr>
        </p:nvSpPr>
        <p:spPr>
          <a:xfrm>
            <a:off x="584462" y="1117600"/>
            <a:ext cx="4281831" cy="3644005"/>
          </a:xfrm>
        </p:spPr>
        <p:txBody>
          <a:bodyPr/>
          <a:lstStyle/>
          <a:p>
            <a:endParaRPr lang="en-US" dirty="0"/>
          </a:p>
          <a:p>
            <a:r>
              <a:rPr lang="en-US" sz="3200" dirty="0"/>
              <a:t>[M]</a:t>
            </a:r>
            <a:r>
              <a:rPr lang="en-US" sz="3200" baseline="-25000" dirty="0"/>
              <a:t>SI</a:t>
            </a:r>
            <a:r>
              <a:rPr lang="en-US" sz="3200" dirty="0"/>
              <a:t>=[F]</a:t>
            </a:r>
            <a:r>
              <a:rPr lang="en-US" sz="3200" baseline="-25000" dirty="0"/>
              <a:t>SI</a:t>
            </a:r>
            <a:r>
              <a:rPr lang="en-US" sz="3200" dirty="0"/>
              <a:t>*[b]</a:t>
            </a:r>
            <a:r>
              <a:rPr lang="en-US" sz="3200" baseline="-25000" dirty="0"/>
              <a:t>SI</a:t>
            </a:r>
            <a:r>
              <a:rPr lang="ro-RO" sz="3200" dirty="0">
                <a:latin typeface="Calibri" panose="020F0502020204030204" pitchFamily="34" charset="0"/>
                <a:cs typeface="Calibri" panose="020F0502020204030204" pitchFamily="34" charset="0"/>
              </a:rPr>
              <a:t>=</a:t>
            </a:r>
            <a:r>
              <a:rPr lang="ro-RO" sz="3200" dirty="0"/>
              <a:t>𝑁⋅𝑚</a:t>
            </a:r>
            <a:endParaRPr lang="en-US" sz="3200" dirty="0"/>
          </a:p>
          <a:p>
            <a:r>
              <a:rPr lang="en-US" sz="2000" dirty="0" err="1"/>
              <a:t>Aplicație</a:t>
            </a:r>
            <a:r>
              <a:rPr lang="en-US" sz="2000" dirty="0"/>
              <a:t> 1(9/pag98, manual)</a:t>
            </a:r>
            <a:endParaRPr lang="ro-RO" sz="2000" dirty="0"/>
          </a:p>
          <a:p>
            <a:r>
              <a:rPr lang="en-US" sz="2000" dirty="0" err="1"/>
              <a:t>Asupra</a:t>
            </a:r>
            <a:r>
              <a:rPr lang="en-US" sz="2000" dirty="0"/>
              <a:t> </a:t>
            </a:r>
            <a:r>
              <a:rPr lang="en-US" sz="2000" dirty="0" err="1"/>
              <a:t>unui</a:t>
            </a:r>
            <a:r>
              <a:rPr lang="en-US" sz="2000" dirty="0"/>
              <a:t> </a:t>
            </a:r>
            <a:r>
              <a:rPr lang="en-US" sz="2000" dirty="0" err="1"/>
              <a:t>corp</a:t>
            </a:r>
            <a:r>
              <a:rPr lang="en-US" sz="2000" dirty="0"/>
              <a:t> </a:t>
            </a:r>
            <a:r>
              <a:rPr lang="en-US" sz="2000" dirty="0" err="1"/>
              <a:t>acționează</a:t>
            </a:r>
            <a:r>
              <a:rPr lang="en-US" sz="2000" dirty="0"/>
              <a:t> o </a:t>
            </a:r>
            <a:r>
              <a:rPr lang="en-US" sz="2000" dirty="0" err="1"/>
              <a:t>forță</a:t>
            </a:r>
            <a:r>
              <a:rPr lang="en-US" sz="2000" dirty="0"/>
              <a:t> care are </a:t>
            </a:r>
            <a:r>
              <a:rPr lang="en-US" sz="2000" dirty="0" err="1"/>
              <a:t>modulul</a:t>
            </a:r>
            <a:r>
              <a:rPr lang="en-US" sz="2000" dirty="0"/>
              <a:t> F=20N </a:t>
            </a:r>
            <a:r>
              <a:rPr lang="en-US" sz="2000" dirty="0" err="1"/>
              <a:t>și</a:t>
            </a:r>
            <a:r>
              <a:rPr lang="en-US" sz="2000" dirty="0"/>
              <a:t> </a:t>
            </a:r>
            <a:r>
              <a:rPr lang="en-US" sz="2000" dirty="0" err="1"/>
              <a:t>brațul</a:t>
            </a:r>
            <a:r>
              <a:rPr lang="en-US" sz="2000" dirty="0"/>
              <a:t> b=40cm. </a:t>
            </a:r>
            <a:r>
              <a:rPr lang="en-US" sz="2000" dirty="0" err="1"/>
              <a:t>Construiește</a:t>
            </a:r>
            <a:r>
              <a:rPr lang="en-US" sz="2000" dirty="0"/>
              <a:t> </a:t>
            </a:r>
            <a:r>
              <a:rPr lang="en-US" sz="2000" dirty="0" err="1"/>
              <a:t>brațul</a:t>
            </a:r>
            <a:r>
              <a:rPr lang="en-US" sz="2000" dirty="0"/>
              <a:t> </a:t>
            </a:r>
            <a:r>
              <a:rPr lang="en-US" sz="2000" dirty="0" err="1"/>
              <a:t>forței</a:t>
            </a:r>
            <a:r>
              <a:rPr lang="en-US" sz="2000" dirty="0"/>
              <a:t> </a:t>
            </a:r>
            <a:r>
              <a:rPr lang="en-US" sz="2000" dirty="0" err="1"/>
              <a:t>și</a:t>
            </a:r>
            <a:r>
              <a:rPr lang="en-US" sz="2000" dirty="0"/>
              <a:t> </a:t>
            </a:r>
            <a:r>
              <a:rPr lang="en-US" sz="2000" dirty="0" err="1"/>
              <a:t>calculează</a:t>
            </a:r>
            <a:r>
              <a:rPr lang="en-US" sz="2000" dirty="0"/>
              <a:t> </a:t>
            </a:r>
            <a:r>
              <a:rPr lang="en-US" sz="2000" dirty="0" err="1"/>
              <a:t>momentul</a:t>
            </a:r>
            <a:r>
              <a:rPr lang="en-US" sz="2000" dirty="0"/>
              <a:t> </a:t>
            </a:r>
            <a:r>
              <a:rPr lang="en-US" sz="2000" dirty="0" err="1"/>
              <a:t>forței</a:t>
            </a:r>
            <a:r>
              <a:rPr lang="en-US" sz="2000" dirty="0"/>
              <a:t>.</a:t>
            </a:r>
          </a:p>
          <a:p>
            <a:endParaRPr lang="ro-RO" dirty="0"/>
          </a:p>
        </p:txBody>
      </p:sp>
      <p:pic>
        <p:nvPicPr>
          <p:cNvPr id="6" name="Picture 5">
            <a:extLst>
              <a:ext uri="{FF2B5EF4-FFF2-40B4-BE49-F238E27FC236}">
                <a16:creationId xmlns:a16="http://schemas.microsoft.com/office/drawing/2014/main" xmlns="" id="{C85A85E2-6B43-4549-97C1-18A44AB08496}"/>
              </a:ext>
            </a:extLst>
          </p:cNvPr>
          <p:cNvPicPr>
            <a:picLocks noChangeAspect="1"/>
          </p:cNvPicPr>
          <p:nvPr/>
        </p:nvPicPr>
        <p:blipFill>
          <a:blip r:embed="rId3"/>
          <a:stretch>
            <a:fillRect/>
          </a:stretch>
        </p:blipFill>
        <p:spPr>
          <a:xfrm>
            <a:off x="1557691" y="3732708"/>
            <a:ext cx="2685245" cy="1957589"/>
          </a:xfrm>
          <a:prstGeom prst="rect">
            <a:avLst/>
          </a:prstGeom>
        </p:spPr>
      </p:pic>
      <p:sp>
        <p:nvSpPr>
          <p:cNvPr id="3" name="TextBox 2">
            <a:extLst>
              <a:ext uri="{FF2B5EF4-FFF2-40B4-BE49-F238E27FC236}">
                <a16:creationId xmlns:a16="http://schemas.microsoft.com/office/drawing/2014/main" xmlns="" id="{7E07A21C-0520-45B4-9810-C490B2608439}"/>
              </a:ext>
            </a:extLst>
          </p:cNvPr>
          <p:cNvSpPr txBox="1"/>
          <p:nvPr/>
        </p:nvSpPr>
        <p:spPr>
          <a:xfrm>
            <a:off x="5659120" y="5486400"/>
            <a:ext cx="6258560" cy="1015663"/>
          </a:xfrm>
          <a:prstGeom prst="rect">
            <a:avLst/>
          </a:prstGeom>
          <a:noFill/>
        </p:spPr>
        <p:txBody>
          <a:bodyPr wrap="square" rtlCol="0">
            <a:spAutoFit/>
          </a:bodyPr>
          <a:lstStyle/>
          <a:p>
            <a:r>
              <a:rPr lang="ro-RO" sz="1200" dirty="0"/>
              <a:t>Fig.3. Sursa-https://www.google.com/url?sa=i&amp;url=http%3A%2F%2Fbackmusclediagram.lacaveduterroirchezcamille.fr%2Fdiagram%2Ftorque-diagram-equation&amp;psig=AOvVaw2tO4onkEC2k1O-TmoFZyZH&amp;ust=1589194424509000&amp;source=images&amp;cd=vfe&amp;ved=0CAMQjB1qFwoTCNjSu9uQqekCFQAAAAAdAAAAABAI</a:t>
            </a:r>
            <a:endParaRPr lang="en-US" sz="1200" dirty="0"/>
          </a:p>
        </p:txBody>
      </p:sp>
      <p:sp>
        <p:nvSpPr>
          <p:cNvPr id="7" name="Rectangle 6"/>
          <p:cNvSpPr/>
          <p:nvPr/>
        </p:nvSpPr>
        <p:spPr>
          <a:xfrm>
            <a:off x="618385" y="5809565"/>
            <a:ext cx="2018501" cy="369332"/>
          </a:xfrm>
          <a:prstGeom prst="rect">
            <a:avLst/>
          </a:prstGeom>
        </p:spPr>
        <p:txBody>
          <a:bodyPr wrap="none">
            <a:spAutoFit/>
          </a:bodyPr>
          <a:lstStyle/>
          <a:p>
            <a:r>
              <a:rPr lang="ro-RO" dirty="0">
                <a:latin typeface="Times New Roman" panose="02020603050405020304" pitchFamily="18" charset="0"/>
                <a:cs typeface="Times New Roman" panose="02020603050405020304" pitchFamily="18" charset="0"/>
              </a:rPr>
              <a:t>Fig 4. </a:t>
            </a:r>
            <a:r>
              <a:rPr lang="en-US" dirty="0" err="1">
                <a:latin typeface="Times New Roman" panose="02020603050405020304" pitchFamily="18" charset="0"/>
                <a:cs typeface="Times New Roman" panose="02020603050405020304" pitchFamily="18" charset="0"/>
              </a:rPr>
              <a:t>Sursă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proprie</a:t>
            </a:r>
            <a:endParaRPr lang="en-US" dirty="0"/>
          </a:p>
        </p:txBody>
      </p:sp>
    </p:spTree>
    <p:extLst>
      <p:ext uri="{BB962C8B-B14F-4D97-AF65-F5344CB8AC3E}">
        <p14:creationId xmlns:p14="http://schemas.microsoft.com/office/powerpoint/2010/main" val="3262178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E406D3-27E6-40B0-AE49-AAD5197900D8}"/>
              </a:ext>
            </a:extLst>
          </p:cNvPr>
          <p:cNvSpPr>
            <a:spLocks noGrp="1"/>
          </p:cNvSpPr>
          <p:nvPr>
            <p:ph type="title"/>
          </p:nvPr>
        </p:nvSpPr>
        <p:spPr>
          <a:xfrm>
            <a:off x="839788" y="457200"/>
            <a:ext cx="3932237" cy="531812"/>
          </a:xfrm>
        </p:spPr>
        <p:txBody>
          <a:bodyPr>
            <a:normAutofit/>
          </a:bodyPr>
          <a:lstStyle/>
          <a:p>
            <a:r>
              <a:rPr lang="en-US" sz="2800" dirty="0" err="1"/>
              <a:t>Aplicație</a:t>
            </a:r>
            <a:r>
              <a:rPr lang="en-US" sz="2800" dirty="0"/>
              <a:t> 2</a:t>
            </a:r>
            <a:endParaRPr lang="ro-RO" sz="2800" dirty="0"/>
          </a:p>
        </p:txBody>
      </p:sp>
      <p:pic>
        <p:nvPicPr>
          <p:cNvPr id="5" name="Content Placeholder 4">
            <a:extLst>
              <a:ext uri="{FF2B5EF4-FFF2-40B4-BE49-F238E27FC236}">
                <a16:creationId xmlns:a16="http://schemas.microsoft.com/office/drawing/2014/main" xmlns="" id="{3933D461-375D-4C86-8691-A9652151F931}"/>
              </a:ext>
            </a:extLst>
          </p:cNvPr>
          <p:cNvPicPr>
            <a:picLocks noGrp="1" noChangeAspect="1"/>
          </p:cNvPicPr>
          <p:nvPr>
            <p:ph idx="1"/>
          </p:nvPr>
        </p:nvPicPr>
        <p:blipFill>
          <a:blip r:embed="rId2"/>
          <a:stretch>
            <a:fillRect/>
          </a:stretch>
        </p:blipFill>
        <p:spPr>
          <a:xfrm>
            <a:off x="6202836" y="792481"/>
            <a:ext cx="5152551" cy="4561840"/>
          </a:xfrm>
          <a:prstGeom prst="rect">
            <a:avLst/>
          </a:prstGeom>
        </p:spPr>
      </p:pic>
      <p:sp>
        <p:nvSpPr>
          <p:cNvPr id="4" name="Text Placeholder 3">
            <a:extLst>
              <a:ext uri="{FF2B5EF4-FFF2-40B4-BE49-F238E27FC236}">
                <a16:creationId xmlns:a16="http://schemas.microsoft.com/office/drawing/2014/main" xmlns="" id="{11F7F636-209D-4CA9-BE6F-A414F25AA031}"/>
              </a:ext>
            </a:extLst>
          </p:cNvPr>
          <p:cNvSpPr>
            <a:spLocks noGrp="1"/>
          </p:cNvSpPr>
          <p:nvPr>
            <p:ph type="body" sz="half" idx="2"/>
          </p:nvPr>
        </p:nvSpPr>
        <p:spPr>
          <a:xfrm>
            <a:off x="603316" y="989012"/>
            <a:ext cx="5599520" cy="5411788"/>
          </a:xfrm>
        </p:spPr>
        <p:txBody>
          <a:bodyPr/>
          <a:lstStyle/>
          <a:p>
            <a:r>
              <a:rPr lang="en-US" sz="2000" dirty="0" err="1"/>
              <a:t>Pentru</a:t>
            </a:r>
            <a:r>
              <a:rPr lang="en-US" sz="2000" dirty="0"/>
              <a:t> </a:t>
            </a:r>
            <a:r>
              <a:rPr lang="en-US" sz="2000" dirty="0" err="1"/>
              <a:t>cheia</a:t>
            </a:r>
            <a:r>
              <a:rPr lang="en-US" sz="2000" dirty="0"/>
              <a:t> din imagine se </a:t>
            </a:r>
            <a:r>
              <a:rPr lang="en-US" sz="2000" dirty="0" err="1"/>
              <a:t>cunosc</a:t>
            </a:r>
            <a:r>
              <a:rPr lang="en-US" sz="2000" dirty="0"/>
              <a:t> </a:t>
            </a:r>
            <a:r>
              <a:rPr lang="en-US" sz="2000" dirty="0" err="1"/>
              <a:t>brațele</a:t>
            </a:r>
            <a:r>
              <a:rPr lang="en-US" sz="2000" dirty="0"/>
              <a:t> </a:t>
            </a:r>
            <a:r>
              <a:rPr lang="en-US" sz="2000" dirty="0" err="1"/>
              <a:t>forțelor</a:t>
            </a:r>
            <a:r>
              <a:rPr lang="en-US" sz="2000" dirty="0"/>
              <a:t> OA=10cm, </a:t>
            </a:r>
            <a:r>
              <a:rPr lang="en-US" sz="2000" dirty="0" err="1"/>
              <a:t>respectiv</a:t>
            </a:r>
            <a:r>
              <a:rPr lang="en-US" sz="2000" dirty="0"/>
              <a:t> OB=20cm. </a:t>
            </a:r>
            <a:r>
              <a:rPr lang="en-US" sz="2000" dirty="0" err="1"/>
              <a:t>Pentru</a:t>
            </a:r>
            <a:r>
              <a:rPr lang="en-US" sz="2000" dirty="0"/>
              <a:t> </a:t>
            </a:r>
            <a:r>
              <a:rPr lang="en-US" sz="2000" dirty="0" err="1"/>
              <a:t>două</a:t>
            </a:r>
            <a:r>
              <a:rPr lang="en-US" sz="2000" dirty="0"/>
              <a:t> </a:t>
            </a:r>
            <a:r>
              <a:rPr lang="en-US" sz="2000" dirty="0" err="1"/>
              <a:t>forțe</a:t>
            </a:r>
            <a:r>
              <a:rPr lang="en-US" sz="2000" dirty="0"/>
              <a:t> </a:t>
            </a:r>
            <a:r>
              <a:rPr lang="en-US" sz="2000" dirty="0" err="1"/>
              <a:t>egale</a:t>
            </a:r>
            <a:r>
              <a:rPr lang="en-US" sz="2000" dirty="0"/>
              <a:t> F</a:t>
            </a:r>
            <a:r>
              <a:rPr lang="en-US" sz="1000" dirty="0"/>
              <a:t>A</a:t>
            </a:r>
            <a:r>
              <a:rPr lang="en-US" sz="2000" dirty="0"/>
              <a:t>=F</a:t>
            </a:r>
            <a:r>
              <a:rPr lang="en-US" sz="1000" dirty="0"/>
              <a:t>B</a:t>
            </a:r>
            <a:r>
              <a:rPr lang="en-US" sz="2000" dirty="0"/>
              <a:t>=40N </a:t>
            </a:r>
            <a:r>
              <a:rPr lang="en-US" sz="2000" dirty="0" err="1"/>
              <a:t>să</a:t>
            </a:r>
            <a:r>
              <a:rPr lang="en-US" sz="2000" dirty="0"/>
              <a:t> se </a:t>
            </a:r>
            <a:r>
              <a:rPr lang="en-US" sz="2000" dirty="0" err="1"/>
              <a:t>calculeze</a:t>
            </a:r>
            <a:r>
              <a:rPr lang="en-US" sz="2000" dirty="0"/>
              <a:t> </a:t>
            </a:r>
            <a:r>
              <a:rPr lang="en-US" sz="2000" dirty="0" err="1"/>
              <a:t>momentul</a:t>
            </a:r>
            <a:r>
              <a:rPr lang="en-US" sz="2000" dirty="0"/>
              <a:t> </a:t>
            </a:r>
            <a:r>
              <a:rPr lang="en-US" sz="2000" dirty="0" err="1"/>
              <a:t>fiecărei</a:t>
            </a:r>
            <a:r>
              <a:rPr lang="en-US" sz="2000" dirty="0"/>
              <a:t> </a:t>
            </a:r>
            <a:r>
              <a:rPr lang="en-US" sz="2000" dirty="0" err="1"/>
              <a:t>forțe</a:t>
            </a:r>
            <a:r>
              <a:rPr lang="en-US" sz="2000" dirty="0"/>
              <a:t> </a:t>
            </a:r>
            <a:r>
              <a:rPr lang="en-US" sz="2000" dirty="0" err="1"/>
              <a:t>și</a:t>
            </a:r>
            <a:r>
              <a:rPr lang="en-US" sz="2000" dirty="0"/>
              <a:t> </a:t>
            </a:r>
            <a:r>
              <a:rPr lang="en-US" sz="2000" dirty="0" err="1"/>
              <a:t>să</a:t>
            </a:r>
            <a:r>
              <a:rPr lang="en-US" sz="2000" dirty="0"/>
              <a:t> se </a:t>
            </a:r>
            <a:r>
              <a:rPr lang="en-US" sz="2000" dirty="0" err="1"/>
              <a:t>precizeze</a:t>
            </a:r>
            <a:r>
              <a:rPr lang="en-US" sz="2000" dirty="0"/>
              <a:t> care are </a:t>
            </a:r>
            <a:r>
              <a:rPr lang="en-US" sz="2000" dirty="0" err="1"/>
              <a:t>mai</a:t>
            </a:r>
            <a:r>
              <a:rPr lang="en-US" sz="2000" dirty="0"/>
              <a:t> </a:t>
            </a:r>
            <a:r>
              <a:rPr lang="en-US" sz="2000" dirty="0" err="1"/>
              <a:t>multe</a:t>
            </a:r>
            <a:r>
              <a:rPr lang="en-US" sz="2000" dirty="0"/>
              <a:t> </a:t>
            </a:r>
            <a:r>
              <a:rPr lang="en-US" sz="2000" dirty="0" err="1"/>
              <a:t>șanse</a:t>
            </a:r>
            <a:r>
              <a:rPr lang="en-US" sz="2000" dirty="0"/>
              <a:t> </a:t>
            </a:r>
            <a:r>
              <a:rPr lang="en-US" sz="2000" dirty="0" err="1"/>
              <a:t>să</a:t>
            </a:r>
            <a:r>
              <a:rPr lang="en-US" sz="2000" dirty="0"/>
              <a:t> </a:t>
            </a:r>
            <a:r>
              <a:rPr lang="en-US" sz="2000" dirty="0" err="1"/>
              <a:t>desfacă</a:t>
            </a:r>
            <a:r>
              <a:rPr lang="en-US" sz="2000" dirty="0"/>
              <a:t> </a:t>
            </a:r>
            <a:r>
              <a:rPr lang="en-US" sz="2000" dirty="0" err="1"/>
              <a:t>șurubul</a:t>
            </a:r>
            <a:r>
              <a:rPr lang="en-US" sz="2000" dirty="0"/>
              <a:t>?</a:t>
            </a:r>
          </a:p>
          <a:p>
            <a:r>
              <a:rPr lang="en-US" dirty="0" err="1"/>
              <a:t>Rezolvare</a:t>
            </a:r>
            <a:r>
              <a:rPr lang="en-US" dirty="0"/>
              <a:t>:</a:t>
            </a:r>
          </a:p>
          <a:p>
            <a:endParaRPr lang="en-US" dirty="0"/>
          </a:p>
          <a:p>
            <a:r>
              <a:rPr lang="en-US" dirty="0"/>
              <a:t>                                              M</a:t>
            </a:r>
            <a:r>
              <a:rPr lang="en-US" sz="1000" dirty="0"/>
              <a:t>A</a:t>
            </a:r>
            <a:r>
              <a:rPr lang="en-US" sz="1800" dirty="0"/>
              <a:t>=F</a:t>
            </a:r>
            <a:r>
              <a:rPr lang="en-US" sz="1000" dirty="0"/>
              <a:t>A</a:t>
            </a:r>
            <a:r>
              <a:rPr lang="en-US" sz="1800" dirty="0">
                <a:latin typeface="Calibri" panose="020F0502020204030204" pitchFamily="34" charset="0"/>
                <a:cs typeface="Calibri" panose="020F0502020204030204" pitchFamily="34" charset="0"/>
              </a:rPr>
              <a:t>ˑOA=40Nˑ0,1m=4Nm</a:t>
            </a:r>
            <a:endParaRPr lang="en-US" sz="1000" dirty="0"/>
          </a:p>
          <a:p>
            <a:endParaRPr lang="en-US" dirty="0"/>
          </a:p>
          <a:p>
            <a:r>
              <a:rPr lang="en-US" sz="1800" dirty="0"/>
              <a:t>                                        M</a:t>
            </a:r>
            <a:r>
              <a:rPr lang="en-US" sz="1000" dirty="0"/>
              <a:t>B</a:t>
            </a:r>
            <a:r>
              <a:rPr lang="en-US" sz="1800" dirty="0"/>
              <a:t>=F</a:t>
            </a:r>
            <a:r>
              <a:rPr lang="en-US" sz="1000" dirty="0"/>
              <a:t>B</a:t>
            </a:r>
            <a:r>
              <a:rPr lang="en-US" sz="1800" dirty="0"/>
              <a:t>ˑOB=40Nˑ0,2m=8Nm     </a:t>
            </a:r>
          </a:p>
          <a:p>
            <a:endParaRPr lang="en-US" dirty="0"/>
          </a:p>
          <a:p>
            <a:r>
              <a:rPr lang="en-US" sz="1800" dirty="0" err="1"/>
              <a:t>Forța</a:t>
            </a:r>
            <a:r>
              <a:rPr lang="en-US" sz="1800" dirty="0"/>
              <a:t> cu un moment </a:t>
            </a:r>
            <a:r>
              <a:rPr lang="en-US" sz="1800" dirty="0" err="1"/>
              <a:t>mai</a:t>
            </a:r>
            <a:r>
              <a:rPr lang="en-US" sz="1800" dirty="0"/>
              <a:t> mare produce un </a:t>
            </a:r>
            <a:r>
              <a:rPr lang="en-US" sz="1800" dirty="0" err="1"/>
              <a:t>efect</a:t>
            </a:r>
            <a:r>
              <a:rPr lang="en-US" sz="1800" dirty="0"/>
              <a:t> de </a:t>
            </a:r>
            <a:r>
              <a:rPr lang="en-US" sz="1800" dirty="0" err="1"/>
              <a:t>rotație</a:t>
            </a:r>
            <a:r>
              <a:rPr lang="en-US" sz="1800" dirty="0"/>
              <a:t> </a:t>
            </a:r>
            <a:r>
              <a:rPr lang="en-US" sz="1800" dirty="0" err="1"/>
              <a:t>mai</a:t>
            </a:r>
            <a:r>
              <a:rPr lang="en-US" sz="1800" dirty="0"/>
              <a:t> </a:t>
            </a:r>
            <a:r>
              <a:rPr lang="en-US" sz="1800" dirty="0" err="1"/>
              <a:t>puternic</a:t>
            </a:r>
            <a:r>
              <a:rPr lang="en-US" sz="1800" dirty="0"/>
              <a:t>.</a:t>
            </a:r>
          </a:p>
          <a:p>
            <a:r>
              <a:rPr lang="en-US" sz="1800" dirty="0"/>
              <a:t> Din </a:t>
            </a:r>
            <a:r>
              <a:rPr lang="en-US" sz="1800" dirty="0" err="1"/>
              <a:t>desen</a:t>
            </a:r>
            <a:r>
              <a:rPr lang="en-US" sz="1800" dirty="0"/>
              <a:t> se </a:t>
            </a:r>
            <a:r>
              <a:rPr lang="en-US" sz="1800" dirty="0" err="1"/>
              <a:t>observă</a:t>
            </a:r>
            <a:r>
              <a:rPr lang="en-US" sz="1800" dirty="0"/>
              <a:t> </a:t>
            </a:r>
            <a:r>
              <a:rPr lang="en-US" sz="1800" dirty="0" err="1"/>
              <a:t>că</a:t>
            </a:r>
            <a:r>
              <a:rPr lang="en-US" sz="1800" dirty="0"/>
              <a:t> </a:t>
            </a:r>
            <a:r>
              <a:rPr lang="en-US" sz="1800" dirty="0" err="1"/>
              <a:t>distanța</a:t>
            </a:r>
            <a:r>
              <a:rPr lang="en-US" sz="1800" dirty="0"/>
              <a:t> OA se </a:t>
            </a:r>
            <a:r>
              <a:rPr lang="en-US" sz="1800" dirty="0" err="1"/>
              <a:t>poate</a:t>
            </a:r>
            <a:r>
              <a:rPr lang="en-US" sz="1800" dirty="0"/>
              <a:t> </a:t>
            </a:r>
            <a:r>
              <a:rPr lang="en-US" sz="1800" dirty="0" err="1"/>
              <a:t>considera</a:t>
            </a:r>
            <a:r>
              <a:rPr lang="en-US" sz="1800" dirty="0"/>
              <a:t> </a:t>
            </a:r>
            <a:r>
              <a:rPr lang="en-US" sz="1800" dirty="0" err="1"/>
              <a:t>braț</a:t>
            </a:r>
            <a:r>
              <a:rPr lang="en-US" sz="1800" dirty="0"/>
              <a:t> al </a:t>
            </a:r>
            <a:r>
              <a:rPr lang="en-US" sz="1800" dirty="0" err="1"/>
              <a:t>forței</a:t>
            </a:r>
            <a:r>
              <a:rPr lang="en-US" sz="1800" dirty="0"/>
              <a:t> F</a:t>
            </a:r>
            <a:r>
              <a:rPr lang="en-US" sz="1000" dirty="0"/>
              <a:t>A</a:t>
            </a:r>
            <a:r>
              <a:rPr lang="en-US" sz="1800" dirty="0"/>
              <a:t> </a:t>
            </a:r>
            <a:r>
              <a:rPr lang="en-US" sz="1800" dirty="0" err="1"/>
              <a:t>deoarece</a:t>
            </a:r>
            <a:r>
              <a:rPr lang="en-US" sz="1800" dirty="0"/>
              <a:t> </a:t>
            </a:r>
            <a:r>
              <a:rPr lang="en-US" sz="1800" dirty="0" err="1"/>
              <a:t>este</a:t>
            </a:r>
            <a:r>
              <a:rPr lang="en-US" sz="1800" dirty="0"/>
              <a:t> </a:t>
            </a:r>
            <a:r>
              <a:rPr lang="en-US" sz="1800" dirty="0" err="1"/>
              <a:t>perpendiculară</a:t>
            </a:r>
            <a:r>
              <a:rPr lang="en-US" sz="1800" dirty="0"/>
              <a:t> pe </a:t>
            </a:r>
            <a:r>
              <a:rPr lang="en-US" sz="1800" dirty="0" err="1"/>
              <a:t>direcția</a:t>
            </a:r>
            <a:r>
              <a:rPr lang="en-US" sz="1800" dirty="0"/>
              <a:t> </a:t>
            </a:r>
            <a:r>
              <a:rPr lang="en-US" sz="1800" dirty="0" err="1"/>
              <a:t>forței</a:t>
            </a:r>
            <a:r>
              <a:rPr lang="en-US" sz="1800" dirty="0"/>
              <a:t>. La </a:t>
            </a:r>
            <a:r>
              <a:rPr lang="en-US" sz="1800" dirty="0" err="1"/>
              <a:t>fel</a:t>
            </a:r>
            <a:r>
              <a:rPr lang="en-US" sz="1800" dirty="0"/>
              <a:t> </a:t>
            </a:r>
            <a:r>
              <a:rPr lang="en-US" sz="1800" dirty="0" err="1"/>
              <a:t>și</a:t>
            </a:r>
            <a:r>
              <a:rPr lang="en-US" sz="1800" dirty="0"/>
              <a:t> </a:t>
            </a:r>
            <a:r>
              <a:rPr lang="en-US" sz="1800" dirty="0" err="1"/>
              <a:t>în</a:t>
            </a:r>
            <a:r>
              <a:rPr lang="en-US" sz="1800" dirty="0"/>
              <a:t> </a:t>
            </a:r>
            <a:r>
              <a:rPr lang="en-US" sz="1800" dirty="0" err="1"/>
              <a:t>cazul</a:t>
            </a:r>
            <a:r>
              <a:rPr lang="en-US" sz="1800" dirty="0"/>
              <a:t> </a:t>
            </a:r>
            <a:r>
              <a:rPr lang="en-US" sz="1800" dirty="0" err="1"/>
              <a:t>forței</a:t>
            </a:r>
            <a:r>
              <a:rPr lang="en-US" sz="1800" dirty="0"/>
              <a:t> F</a:t>
            </a:r>
            <a:r>
              <a:rPr lang="en-US" sz="1000" dirty="0"/>
              <a:t>B</a:t>
            </a:r>
            <a:r>
              <a:rPr lang="en-US" sz="1800" dirty="0"/>
              <a:t>.</a:t>
            </a:r>
            <a:endParaRPr lang="ro-RO" sz="1800" dirty="0"/>
          </a:p>
        </p:txBody>
      </p:sp>
      <p:sp>
        <p:nvSpPr>
          <p:cNvPr id="7" name="TextBox 6">
            <a:extLst>
              <a:ext uri="{FF2B5EF4-FFF2-40B4-BE49-F238E27FC236}">
                <a16:creationId xmlns:a16="http://schemas.microsoft.com/office/drawing/2014/main" xmlns="" id="{7F029DE9-4EF1-4EDE-9AE5-42BC6F2DBAD3}"/>
              </a:ext>
            </a:extLst>
          </p:cNvPr>
          <p:cNvSpPr txBox="1"/>
          <p:nvPr/>
        </p:nvSpPr>
        <p:spPr>
          <a:xfrm>
            <a:off x="836613" y="2347274"/>
            <a:ext cx="1765185" cy="2585323"/>
          </a:xfrm>
          <a:prstGeom prst="rect">
            <a:avLst/>
          </a:prstGeom>
          <a:noFill/>
        </p:spPr>
        <p:txBody>
          <a:bodyPr wrap="square" rtlCol="0">
            <a:spAutoFit/>
          </a:bodyPr>
          <a:lstStyle/>
          <a:p>
            <a:endParaRPr lang="en-US" dirty="0"/>
          </a:p>
          <a:p>
            <a:endParaRPr lang="en-US" dirty="0"/>
          </a:p>
          <a:p>
            <a:r>
              <a:rPr lang="en-US" dirty="0"/>
              <a:t>OA=10cm</a:t>
            </a:r>
          </a:p>
          <a:p>
            <a:r>
              <a:rPr lang="en-US" dirty="0"/>
              <a:t>OB=20cm</a:t>
            </a:r>
          </a:p>
          <a:p>
            <a:r>
              <a:rPr lang="en-US" dirty="0"/>
              <a:t>F</a:t>
            </a:r>
            <a:r>
              <a:rPr lang="en-US" sz="1000" dirty="0"/>
              <a:t>A</a:t>
            </a:r>
            <a:r>
              <a:rPr lang="en-US" dirty="0"/>
              <a:t>=F</a:t>
            </a:r>
            <a:r>
              <a:rPr lang="en-US" sz="1000" dirty="0"/>
              <a:t>B</a:t>
            </a:r>
            <a:r>
              <a:rPr lang="en-US" dirty="0"/>
              <a:t> =40N</a:t>
            </a:r>
          </a:p>
          <a:p>
            <a:r>
              <a:rPr lang="en-US" dirty="0"/>
              <a:t> </a:t>
            </a:r>
          </a:p>
          <a:p>
            <a:r>
              <a:rPr lang="en-US" dirty="0"/>
              <a:t>M</a:t>
            </a:r>
            <a:r>
              <a:rPr lang="en-US" sz="1000" dirty="0"/>
              <a:t>A</a:t>
            </a:r>
            <a:r>
              <a:rPr lang="en-US" dirty="0"/>
              <a:t>=?</a:t>
            </a:r>
          </a:p>
          <a:p>
            <a:r>
              <a:rPr lang="en-US" dirty="0"/>
              <a:t>M</a:t>
            </a:r>
            <a:r>
              <a:rPr lang="en-US" sz="1000" dirty="0"/>
              <a:t>B</a:t>
            </a:r>
            <a:r>
              <a:rPr lang="en-US" dirty="0"/>
              <a:t>=?</a:t>
            </a:r>
          </a:p>
          <a:p>
            <a:endParaRPr lang="ro-RO" dirty="0"/>
          </a:p>
        </p:txBody>
      </p:sp>
      <p:cxnSp>
        <p:nvCxnSpPr>
          <p:cNvPr id="6" name="Straight Connector 5">
            <a:extLst>
              <a:ext uri="{FF2B5EF4-FFF2-40B4-BE49-F238E27FC236}">
                <a16:creationId xmlns:a16="http://schemas.microsoft.com/office/drawing/2014/main" xmlns="" id="{AA8F761C-6A41-41F0-A10E-0384CE8B5863}"/>
              </a:ext>
            </a:extLst>
          </p:cNvPr>
          <p:cNvCxnSpPr>
            <a:cxnSpLocks/>
          </p:cNvCxnSpPr>
          <p:nvPr/>
        </p:nvCxnSpPr>
        <p:spPr>
          <a:xfrm>
            <a:off x="836613" y="3893270"/>
            <a:ext cx="14635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43329D61-8651-45C9-8115-A523E97719CD}"/>
              </a:ext>
            </a:extLst>
          </p:cNvPr>
          <p:cNvCxnSpPr/>
          <p:nvPr/>
        </p:nvCxnSpPr>
        <p:spPr>
          <a:xfrm>
            <a:off x="2300140" y="2931736"/>
            <a:ext cx="0" cy="1659118"/>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1D3BDE1B-9413-44AD-ACC2-E3A35F4060E5}"/>
              </a:ext>
            </a:extLst>
          </p:cNvPr>
          <p:cNvSpPr txBox="1"/>
          <p:nvPr/>
        </p:nvSpPr>
        <p:spPr>
          <a:xfrm>
            <a:off x="6202836" y="5868988"/>
            <a:ext cx="5664045" cy="1200329"/>
          </a:xfrm>
          <a:prstGeom prst="rect">
            <a:avLst/>
          </a:prstGeom>
          <a:noFill/>
        </p:spPr>
        <p:txBody>
          <a:bodyPr wrap="square" rtlCol="0">
            <a:spAutoFit/>
          </a:bodyPr>
          <a:lstStyle/>
          <a:p>
            <a:r>
              <a:rPr lang="ro-RO" dirty="0">
                <a:hlinkClick r:id="rId3"/>
              </a:rPr>
              <a:t>Fig. </a:t>
            </a:r>
            <a:r>
              <a:rPr lang="ro-RO" dirty="0" smtClean="0">
                <a:hlinkClick r:id="rId3"/>
              </a:rPr>
              <a:t>4. </a:t>
            </a:r>
            <a:r>
              <a:rPr lang="ro-RO" dirty="0">
                <a:hlinkClick r:id="rId3"/>
              </a:rPr>
              <a:t>Sursa: https://www.auto-bild.ro/headline/introducere-lumea-motoarelor-puterea-si-cuplul-motor-42600.html</a:t>
            </a:r>
            <a:endParaRPr lang="en-US" dirty="0"/>
          </a:p>
          <a:p>
            <a:endParaRPr lang="ro-RO" dirty="0"/>
          </a:p>
        </p:txBody>
      </p:sp>
    </p:spTree>
    <p:extLst>
      <p:ext uri="{BB962C8B-B14F-4D97-AF65-F5344CB8AC3E}">
        <p14:creationId xmlns:p14="http://schemas.microsoft.com/office/powerpoint/2010/main" val="1372329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CCE696-C5AA-48E1-9052-23C74FEBF2E3}"/>
              </a:ext>
            </a:extLst>
          </p:cNvPr>
          <p:cNvSpPr>
            <a:spLocks noGrp="1"/>
          </p:cNvSpPr>
          <p:nvPr>
            <p:ph type="title"/>
          </p:nvPr>
        </p:nvSpPr>
        <p:spPr>
          <a:xfrm>
            <a:off x="839788" y="457200"/>
            <a:ext cx="5936932" cy="558801"/>
          </a:xfrm>
        </p:spPr>
        <p:txBody>
          <a:bodyPr/>
          <a:lstStyle/>
          <a:p>
            <a:r>
              <a:rPr lang="en-US" b="1" dirty="0" err="1"/>
              <a:t>Concluzii</a:t>
            </a:r>
            <a:endParaRPr lang="ro-RO" b="1" dirty="0"/>
          </a:p>
        </p:txBody>
      </p:sp>
      <p:pic>
        <p:nvPicPr>
          <p:cNvPr id="6" name="Content Placeholder 5">
            <a:extLst>
              <a:ext uri="{FF2B5EF4-FFF2-40B4-BE49-F238E27FC236}">
                <a16:creationId xmlns:a16="http://schemas.microsoft.com/office/drawing/2014/main" xmlns="" id="{EDD978B4-02C6-4304-B708-34B81AF533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63360" y="1138236"/>
            <a:ext cx="5516880" cy="5262564"/>
          </a:xfrm>
        </p:spPr>
      </p:pic>
      <p:sp>
        <p:nvSpPr>
          <p:cNvPr id="4" name="Text Placeholder 3">
            <a:extLst>
              <a:ext uri="{FF2B5EF4-FFF2-40B4-BE49-F238E27FC236}">
                <a16:creationId xmlns:a16="http://schemas.microsoft.com/office/drawing/2014/main" xmlns="" id="{2321AE95-A916-4992-8696-D88FA0C3C73D}"/>
              </a:ext>
            </a:extLst>
          </p:cNvPr>
          <p:cNvSpPr>
            <a:spLocks noGrp="1"/>
          </p:cNvSpPr>
          <p:nvPr>
            <p:ph type="body" sz="half" idx="2"/>
          </p:nvPr>
        </p:nvSpPr>
        <p:spPr>
          <a:xfrm>
            <a:off x="839788" y="1138236"/>
            <a:ext cx="5723572" cy="5478874"/>
          </a:xfrm>
        </p:spPr>
        <p:txBody>
          <a:bodyPr>
            <a:normAutofit lnSpcReduction="10000"/>
          </a:bodyPr>
          <a:lstStyle/>
          <a:p>
            <a:r>
              <a:rPr lang="en-US" sz="2800" dirty="0"/>
              <a:t>Cum </a:t>
            </a:r>
            <a:r>
              <a:rPr lang="en-US" sz="2800" dirty="0" err="1"/>
              <a:t>variază</a:t>
            </a:r>
            <a:r>
              <a:rPr lang="en-US" sz="2800" dirty="0"/>
              <a:t> </a:t>
            </a:r>
            <a:r>
              <a:rPr lang="en-US" sz="2800" dirty="0" err="1"/>
              <a:t>momentul</a:t>
            </a:r>
            <a:r>
              <a:rPr lang="en-US" sz="2800" dirty="0"/>
              <a:t> </a:t>
            </a:r>
            <a:r>
              <a:rPr lang="en-US" sz="2800" dirty="0" err="1"/>
              <a:t>forței</a:t>
            </a:r>
            <a:r>
              <a:rPr lang="en-US" sz="2800" dirty="0"/>
              <a:t> </a:t>
            </a:r>
            <a:r>
              <a:rPr lang="en-US" sz="2800" dirty="0" err="1"/>
              <a:t>în</a:t>
            </a:r>
            <a:r>
              <a:rPr lang="en-US" sz="2800" dirty="0"/>
              <a:t> </a:t>
            </a:r>
            <a:r>
              <a:rPr lang="en-US" sz="2800" dirty="0" err="1"/>
              <a:t>funcție</a:t>
            </a:r>
            <a:r>
              <a:rPr lang="en-US" sz="2800" dirty="0"/>
              <a:t> de </a:t>
            </a:r>
            <a:r>
              <a:rPr lang="en-US" sz="2800" dirty="0" err="1"/>
              <a:t>mărimea</a:t>
            </a:r>
            <a:r>
              <a:rPr lang="en-US" sz="2800" dirty="0"/>
              <a:t> </a:t>
            </a:r>
            <a:r>
              <a:rPr lang="en-US" sz="2800" dirty="0" err="1"/>
              <a:t>forței</a:t>
            </a:r>
            <a:r>
              <a:rPr lang="en-US" sz="2800" dirty="0"/>
              <a:t>, </a:t>
            </a:r>
            <a:r>
              <a:rPr lang="en-US" sz="2800" dirty="0" err="1"/>
              <a:t>respectiv</a:t>
            </a:r>
            <a:r>
              <a:rPr lang="en-US" sz="2800" dirty="0"/>
              <a:t> a </a:t>
            </a:r>
            <a:r>
              <a:rPr lang="en-US" sz="2800" dirty="0" err="1"/>
              <a:t>brațului</a:t>
            </a:r>
            <a:r>
              <a:rPr lang="en-US" sz="2800" dirty="0"/>
              <a:t> </a:t>
            </a:r>
            <a:r>
              <a:rPr lang="en-US" sz="2800" dirty="0" err="1"/>
              <a:t>forței</a:t>
            </a:r>
            <a:r>
              <a:rPr lang="en-US" sz="2800" dirty="0"/>
              <a:t>?</a:t>
            </a:r>
          </a:p>
          <a:p>
            <a:r>
              <a:rPr lang="en-US" sz="2800" dirty="0"/>
              <a:t>-</a:t>
            </a:r>
            <a:r>
              <a:rPr lang="en-US" sz="2800" dirty="0" err="1"/>
              <a:t>momentul</a:t>
            </a:r>
            <a:r>
              <a:rPr lang="en-US" sz="2800" dirty="0"/>
              <a:t> </a:t>
            </a:r>
            <a:r>
              <a:rPr lang="en-US" sz="2800" dirty="0" err="1"/>
              <a:t>forței</a:t>
            </a:r>
            <a:r>
              <a:rPr lang="en-US" sz="2800" dirty="0"/>
              <a:t> </a:t>
            </a:r>
            <a:r>
              <a:rPr lang="en-US" sz="2800" dirty="0" err="1"/>
              <a:t>este</a:t>
            </a:r>
            <a:r>
              <a:rPr lang="en-US" sz="2800" dirty="0"/>
              <a:t> </a:t>
            </a:r>
            <a:r>
              <a:rPr lang="en-US" sz="2800" dirty="0" err="1"/>
              <a:t>mai</a:t>
            </a:r>
            <a:r>
              <a:rPr lang="en-US" sz="2800" dirty="0"/>
              <a:t> mare </a:t>
            </a:r>
            <a:r>
              <a:rPr lang="en-US" sz="2800" dirty="0" err="1"/>
              <a:t>dacă</a:t>
            </a:r>
            <a:r>
              <a:rPr lang="en-US" sz="2800" dirty="0"/>
              <a:t> </a:t>
            </a:r>
            <a:r>
              <a:rPr lang="en-US" sz="2800" dirty="0" err="1"/>
              <a:t>forța</a:t>
            </a:r>
            <a:r>
              <a:rPr lang="en-US" sz="2800" dirty="0"/>
              <a:t> </a:t>
            </a:r>
            <a:r>
              <a:rPr lang="en-US" sz="2800" dirty="0" err="1"/>
              <a:t>este</a:t>
            </a:r>
            <a:r>
              <a:rPr lang="en-US" sz="2800" dirty="0"/>
              <a:t> </a:t>
            </a:r>
            <a:r>
              <a:rPr lang="en-US" sz="2800" dirty="0" err="1"/>
              <a:t>mai</a:t>
            </a:r>
            <a:r>
              <a:rPr lang="en-US" sz="2800" dirty="0"/>
              <a:t> mare(</a:t>
            </a:r>
            <a:r>
              <a:rPr lang="en-US" sz="2800" dirty="0" err="1"/>
              <a:t>mărimi</a:t>
            </a:r>
            <a:r>
              <a:rPr lang="en-US" sz="2800" dirty="0"/>
              <a:t> direct </a:t>
            </a:r>
            <a:r>
              <a:rPr lang="en-US" sz="2800" dirty="0" err="1"/>
              <a:t>proporționale</a:t>
            </a:r>
            <a:r>
              <a:rPr lang="en-US" sz="2800" dirty="0"/>
              <a:t>);</a:t>
            </a:r>
          </a:p>
          <a:p>
            <a:r>
              <a:rPr lang="en-US" sz="2800" dirty="0"/>
              <a:t>-</a:t>
            </a:r>
            <a:r>
              <a:rPr lang="en-US" sz="2800" dirty="0" err="1"/>
              <a:t>momentul</a:t>
            </a:r>
            <a:r>
              <a:rPr lang="en-US" sz="2800" dirty="0"/>
              <a:t> </a:t>
            </a:r>
            <a:r>
              <a:rPr lang="en-US" sz="2800" dirty="0" err="1"/>
              <a:t>forței</a:t>
            </a:r>
            <a:r>
              <a:rPr lang="en-US" sz="2800" dirty="0"/>
              <a:t> </a:t>
            </a:r>
            <a:r>
              <a:rPr lang="en-US" sz="2800" dirty="0" err="1"/>
              <a:t>este</a:t>
            </a:r>
            <a:r>
              <a:rPr lang="en-US" sz="2800" dirty="0"/>
              <a:t> </a:t>
            </a:r>
            <a:r>
              <a:rPr lang="en-US" sz="2800" dirty="0" err="1"/>
              <a:t>mai</a:t>
            </a:r>
            <a:r>
              <a:rPr lang="en-US" sz="2800" dirty="0"/>
              <a:t> mare </a:t>
            </a:r>
            <a:r>
              <a:rPr lang="en-US" sz="2800" dirty="0" err="1"/>
              <a:t>dacă</a:t>
            </a:r>
            <a:r>
              <a:rPr lang="en-US" sz="2800" dirty="0"/>
              <a:t> </a:t>
            </a:r>
            <a:r>
              <a:rPr lang="en-US" sz="2800" dirty="0" err="1"/>
              <a:t>brațul</a:t>
            </a:r>
            <a:r>
              <a:rPr lang="en-US" sz="2800" dirty="0"/>
              <a:t> </a:t>
            </a:r>
            <a:r>
              <a:rPr lang="en-US" sz="2800" dirty="0" err="1"/>
              <a:t>forței</a:t>
            </a:r>
            <a:r>
              <a:rPr lang="en-US" sz="2800" dirty="0"/>
              <a:t> </a:t>
            </a:r>
            <a:r>
              <a:rPr lang="en-US" sz="2800" dirty="0" err="1"/>
              <a:t>este</a:t>
            </a:r>
            <a:r>
              <a:rPr lang="en-US" sz="2800" dirty="0"/>
              <a:t> </a:t>
            </a:r>
            <a:r>
              <a:rPr lang="en-US" sz="2800" dirty="0" err="1"/>
              <a:t>mai</a:t>
            </a:r>
            <a:r>
              <a:rPr lang="en-US" sz="2800" dirty="0"/>
              <a:t> mare(</a:t>
            </a:r>
            <a:r>
              <a:rPr lang="en-US" sz="2800" dirty="0" err="1"/>
              <a:t>mărimi</a:t>
            </a:r>
            <a:r>
              <a:rPr lang="en-US" sz="2800" dirty="0"/>
              <a:t> direct </a:t>
            </a:r>
            <a:r>
              <a:rPr lang="en-US" sz="2800" dirty="0" err="1"/>
              <a:t>proporționale</a:t>
            </a:r>
            <a:r>
              <a:rPr lang="en-US" sz="2800" dirty="0"/>
              <a:t>).</a:t>
            </a:r>
          </a:p>
          <a:p>
            <a:r>
              <a:rPr lang="en-US" sz="2800" dirty="0"/>
              <a:t>Ce </a:t>
            </a:r>
            <a:r>
              <a:rPr lang="en-US" sz="2800" dirty="0" err="1"/>
              <a:t>semnificație</a:t>
            </a:r>
            <a:r>
              <a:rPr lang="en-US" sz="2800" dirty="0"/>
              <a:t> are </a:t>
            </a:r>
            <a:r>
              <a:rPr lang="en-US" sz="2800" dirty="0" err="1"/>
              <a:t>notația</a:t>
            </a:r>
            <a:r>
              <a:rPr lang="en-US" sz="2800" dirty="0"/>
              <a:t> </a:t>
            </a:r>
            <a:r>
              <a:rPr lang="en-US" sz="2800" dirty="0" err="1"/>
              <a:t>cw</a:t>
            </a:r>
            <a:r>
              <a:rPr lang="en-US" sz="2800" dirty="0"/>
              <a:t>?</a:t>
            </a:r>
          </a:p>
          <a:p>
            <a:r>
              <a:rPr lang="en-US" sz="2800" dirty="0"/>
              <a:t>Ce </a:t>
            </a:r>
            <a:r>
              <a:rPr lang="en-US" sz="2800" dirty="0" err="1"/>
              <a:t>semnificație</a:t>
            </a:r>
            <a:r>
              <a:rPr lang="en-US" sz="2800" dirty="0"/>
              <a:t> are </a:t>
            </a:r>
            <a:r>
              <a:rPr lang="en-US" sz="2800" dirty="0" err="1"/>
              <a:t>notația</a:t>
            </a:r>
            <a:r>
              <a:rPr lang="en-US" sz="2800" dirty="0"/>
              <a:t> F⊥?</a:t>
            </a:r>
          </a:p>
          <a:p>
            <a:r>
              <a:rPr lang="ro-RO" sz="1700" dirty="0">
                <a:hlinkClick r:id="rId3"/>
              </a:rPr>
              <a:t>Fig.5. Sursa-https://www.stickmanphysics.com/stickman-physics-home/universal-gravitation-and-circular-motion/torque/</a:t>
            </a:r>
            <a:endParaRPr lang="en-US" sz="1700" dirty="0"/>
          </a:p>
          <a:p>
            <a:endParaRPr lang="ro-RO" sz="1700" dirty="0"/>
          </a:p>
        </p:txBody>
      </p:sp>
    </p:spTree>
    <p:extLst>
      <p:ext uri="{BB962C8B-B14F-4D97-AF65-F5344CB8AC3E}">
        <p14:creationId xmlns:p14="http://schemas.microsoft.com/office/powerpoint/2010/main" val="2863154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2B5BAA-2C04-495A-AB79-C9303C8ADBDA}"/>
              </a:ext>
            </a:extLst>
          </p:cNvPr>
          <p:cNvSpPr>
            <a:spLocks noGrp="1"/>
          </p:cNvSpPr>
          <p:nvPr>
            <p:ph type="title"/>
          </p:nvPr>
        </p:nvSpPr>
        <p:spPr>
          <a:xfrm>
            <a:off x="294640" y="457200"/>
            <a:ext cx="5313680" cy="802640"/>
          </a:xfrm>
        </p:spPr>
        <p:txBody>
          <a:bodyPr>
            <a:normAutofit/>
          </a:bodyPr>
          <a:lstStyle/>
          <a:p>
            <a:r>
              <a:rPr lang="en-US" sz="2400" b="1" dirty="0" err="1">
                <a:latin typeface="Times New Roman" panose="02020603050405020304" pitchFamily="18" charset="0"/>
                <a:cs typeface="Times New Roman" panose="02020603050405020304" pitchFamily="18" charset="0"/>
              </a:rPr>
              <a:t>Influențează</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orientarea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forței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valoarea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momentului</a:t>
            </a:r>
            <a:r>
              <a:rPr lang="en-US" sz="2400" b="1" dirty="0">
                <a:latin typeface="Times New Roman" panose="02020603050405020304" pitchFamily="18" charset="0"/>
                <a:cs typeface="Times New Roman" panose="02020603050405020304" pitchFamily="18" charset="0"/>
              </a:rPr>
              <a:t>?</a:t>
            </a:r>
            <a:endParaRPr lang="ro-RO" sz="2400" b="1" dirty="0">
              <a:latin typeface="Times New Roman" panose="02020603050405020304" pitchFamily="18" charset="0"/>
              <a:cs typeface="Times New Roman" panose="02020603050405020304" pitchFamily="18" charset="0"/>
            </a:endParaRPr>
          </a:p>
        </p:txBody>
      </p:sp>
      <p:pic>
        <p:nvPicPr>
          <p:cNvPr id="6" name="Content Placeholder 5">
            <a:extLst>
              <a:ext uri="{FF2B5EF4-FFF2-40B4-BE49-F238E27FC236}">
                <a16:creationId xmlns:a16="http://schemas.microsoft.com/office/drawing/2014/main" xmlns="" id="{062A857C-AB3A-46F2-BE3C-438A2D0BDD6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99760" y="660400"/>
            <a:ext cx="5956616" cy="5516880"/>
          </a:xfrm>
        </p:spPr>
      </p:pic>
      <p:sp>
        <p:nvSpPr>
          <p:cNvPr id="4" name="Text Placeholder 3">
            <a:extLst>
              <a:ext uri="{FF2B5EF4-FFF2-40B4-BE49-F238E27FC236}">
                <a16:creationId xmlns:a16="http://schemas.microsoft.com/office/drawing/2014/main" xmlns="" id="{95BC4451-3B23-408A-B965-D175397E0BC0}"/>
              </a:ext>
            </a:extLst>
          </p:cNvPr>
          <p:cNvSpPr>
            <a:spLocks noGrp="1"/>
          </p:cNvSpPr>
          <p:nvPr>
            <p:ph type="body" sz="half" idx="2"/>
          </p:nvPr>
        </p:nvSpPr>
        <p:spPr>
          <a:xfrm>
            <a:off x="294640" y="1259840"/>
            <a:ext cx="4897120" cy="5199954"/>
          </a:xfrm>
        </p:spPr>
        <p:txBody>
          <a:bodyPr>
            <a:normAutofit lnSpcReduction="10000"/>
          </a:bodyPr>
          <a:lstStyle/>
          <a:p>
            <a:endParaRPr lang="en-US" sz="2000" dirty="0"/>
          </a:p>
          <a:p>
            <a:pPr marL="457200" indent="-457200">
              <a:buAutoNum type="alphaLcParenR"/>
            </a:pPr>
            <a:r>
              <a:rPr lang="en-US" sz="2400" dirty="0" err="1"/>
              <a:t>Dacă</a:t>
            </a:r>
            <a:r>
              <a:rPr lang="en-US" sz="2400" dirty="0"/>
              <a:t> </a:t>
            </a:r>
            <a:r>
              <a:rPr lang="en-US" sz="2400" dirty="0" err="1"/>
              <a:t>forța</a:t>
            </a:r>
            <a:r>
              <a:rPr lang="en-US" sz="2400" dirty="0"/>
              <a:t> </a:t>
            </a:r>
            <a:r>
              <a:rPr lang="en-US" sz="2400" dirty="0" err="1"/>
              <a:t>este</a:t>
            </a:r>
            <a:r>
              <a:rPr lang="en-US" sz="2400" dirty="0"/>
              <a:t> </a:t>
            </a:r>
            <a:r>
              <a:rPr lang="en-US" sz="2400" dirty="0" err="1"/>
              <a:t>perpendiculară</a:t>
            </a:r>
            <a:r>
              <a:rPr lang="en-US" sz="2400" dirty="0"/>
              <a:t> pe </a:t>
            </a:r>
            <a:r>
              <a:rPr lang="en-US" sz="2400" dirty="0" err="1"/>
              <a:t>brațul</a:t>
            </a:r>
            <a:r>
              <a:rPr lang="en-US" sz="2400" dirty="0"/>
              <a:t> </a:t>
            </a:r>
            <a:r>
              <a:rPr lang="en-US" sz="2400" dirty="0" err="1"/>
              <a:t>forței</a:t>
            </a:r>
            <a:r>
              <a:rPr lang="en-US" sz="2400" dirty="0"/>
              <a:t> </a:t>
            </a:r>
            <a:r>
              <a:rPr lang="en-US" sz="2400" dirty="0" err="1"/>
              <a:t>momentul</a:t>
            </a:r>
            <a:r>
              <a:rPr lang="en-US" sz="2400" dirty="0"/>
              <a:t> </a:t>
            </a:r>
            <a:r>
              <a:rPr lang="en-US" sz="2400" dirty="0" err="1"/>
              <a:t>este</a:t>
            </a:r>
            <a:r>
              <a:rPr lang="en-US" sz="2400" dirty="0"/>
              <a:t> maxim.</a:t>
            </a:r>
          </a:p>
          <a:p>
            <a:pPr marL="457200" indent="-457200">
              <a:buAutoNum type="alphaLcParenR"/>
            </a:pPr>
            <a:r>
              <a:rPr lang="en-US" sz="2400" dirty="0" err="1"/>
              <a:t>Dacă</a:t>
            </a:r>
            <a:r>
              <a:rPr lang="en-US" sz="2400" dirty="0"/>
              <a:t> </a:t>
            </a:r>
            <a:r>
              <a:rPr lang="en-US" sz="2400" dirty="0" err="1"/>
              <a:t>forța</a:t>
            </a:r>
            <a:r>
              <a:rPr lang="en-US" sz="2400" dirty="0"/>
              <a:t> </a:t>
            </a:r>
            <a:r>
              <a:rPr lang="en-US" sz="2400" dirty="0" err="1"/>
              <a:t>acționează</a:t>
            </a:r>
            <a:r>
              <a:rPr lang="en-US" sz="2400" dirty="0"/>
              <a:t> </a:t>
            </a:r>
            <a:r>
              <a:rPr lang="en-US" sz="2400" dirty="0" err="1"/>
              <a:t>în</a:t>
            </a:r>
            <a:r>
              <a:rPr lang="en-US" sz="2400" dirty="0"/>
              <a:t> </a:t>
            </a:r>
            <a:r>
              <a:rPr lang="en-US" sz="2400" dirty="0" err="1"/>
              <a:t>lungul</a:t>
            </a:r>
            <a:r>
              <a:rPr lang="en-US" sz="2400" dirty="0"/>
              <a:t> </a:t>
            </a:r>
            <a:r>
              <a:rPr lang="en-US" sz="2400" dirty="0" err="1"/>
              <a:t>brațului</a:t>
            </a:r>
            <a:r>
              <a:rPr lang="en-US" sz="2400" dirty="0"/>
              <a:t>(</a:t>
            </a:r>
            <a:r>
              <a:rPr lang="en-US" sz="2400" dirty="0" err="1"/>
              <a:t>cheii</a:t>
            </a:r>
            <a:r>
              <a:rPr lang="en-US" sz="2400" dirty="0"/>
              <a:t>) </a:t>
            </a:r>
            <a:r>
              <a:rPr lang="en-US" sz="2400" dirty="0" err="1"/>
              <a:t>momentul</a:t>
            </a:r>
            <a:r>
              <a:rPr lang="en-US" sz="2400" dirty="0"/>
              <a:t> </a:t>
            </a:r>
            <a:r>
              <a:rPr lang="en-US" sz="2400" dirty="0" err="1"/>
              <a:t>este</a:t>
            </a:r>
            <a:r>
              <a:rPr lang="en-US" sz="2400" dirty="0"/>
              <a:t> zero, </a:t>
            </a:r>
            <a:r>
              <a:rPr lang="en-US" sz="2400" dirty="0" err="1"/>
              <a:t>deci</a:t>
            </a:r>
            <a:r>
              <a:rPr lang="en-US" sz="2400" dirty="0"/>
              <a:t> </a:t>
            </a:r>
            <a:r>
              <a:rPr lang="en-US" sz="2400" dirty="0" err="1"/>
              <a:t>cheia</a:t>
            </a:r>
            <a:r>
              <a:rPr lang="en-US" sz="2400" dirty="0"/>
              <a:t> nu se </a:t>
            </a:r>
            <a:r>
              <a:rPr lang="en-US" sz="2400" dirty="0" err="1"/>
              <a:t>rotește</a:t>
            </a:r>
            <a:r>
              <a:rPr lang="en-US" sz="2400" dirty="0"/>
              <a:t>.</a:t>
            </a:r>
          </a:p>
          <a:p>
            <a:pPr marL="457200" indent="-457200">
              <a:buAutoNum type="alphaLcParenR"/>
            </a:pPr>
            <a:r>
              <a:rPr lang="en-US" sz="2400" dirty="0" err="1"/>
              <a:t>Dacă</a:t>
            </a:r>
            <a:r>
              <a:rPr lang="en-US" sz="2400" dirty="0"/>
              <a:t> </a:t>
            </a:r>
            <a:r>
              <a:rPr lang="en-US" sz="2400" dirty="0" err="1"/>
              <a:t>forța</a:t>
            </a:r>
            <a:r>
              <a:rPr lang="en-US" sz="2400" dirty="0"/>
              <a:t> </a:t>
            </a:r>
            <a:r>
              <a:rPr lang="en-US" sz="2400" dirty="0" err="1"/>
              <a:t>este</a:t>
            </a:r>
            <a:r>
              <a:rPr lang="en-US" sz="2400" dirty="0"/>
              <a:t> </a:t>
            </a:r>
            <a:r>
              <a:rPr lang="en-US" sz="2400" dirty="0" err="1"/>
              <a:t>oblică</a:t>
            </a:r>
            <a:r>
              <a:rPr lang="en-US" sz="2400" dirty="0"/>
              <a:t> </a:t>
            </a:r>
            <a:r>
              <a:rPr lang="en-US" sz="2400" dirty="0" err="1"/>
              <a:t>față</a:t>
            </a:r>
            <a:r>
              <a:rPr lang="en-US" sz="2400" dirty="0"/>
              <a:t> de </a:t>
            </a:r>
            <a:r>
              <a:rPr lang="en-US" sz="2400" dirty="0" err="1"/>
              <a:t>braț</a:t>
            </a:r>
            <a:r>
              <a:rPr lang="en-US" sz="2400" dirty="0"/>
              <a:t>(</a:t>
            </a:r>
            <a:r>
              <a:rPr lang="en-US" sz="2400" dirty="0" err="1"/>
              <a:t>cheie</a:t>
            </a:r>
            <a:r>
              <a:rPr lang="en-US" sz="2400" dirty="0"/>
              <a:t>) </a:t>
            </a:r>
            <a:r>
              <a:rPr lang="en-US" sz="2400" dirty="0" err="1"/>
              <a:t>momentul</a:t>
            </a:r>
            <a:r>
              <a:rPr lang="en-US" sz="2400" dirty="0"/>
              <a:t> are o </a:t>
            </a:r>
            <a:r>
              <a:rPr lang="en-US" sz="2400" dirty="0" err="1"/>
              <a:t>valoare</a:t>
            </a:r>
            <a:r>
              <a:rPr lang="en-US" sz="2400" dirty="0"/>
              <a:t> </a:t>
            </a:r>
            <a:r>
              <a:rPr lang="en-US" sz="2400" dirty="0" err="1"/>
              <a:t>intermediară</a:t>
            </a:r>
            <a:r>
              <a:rPr lang="en-US" sz="2400" dirty="0"/>
              <a:t> cu </a:t>
            </a:r>
            <a:r>
              <a:rPr lang="en-US" sz="2400" dirty="0" err="1"/>
              <a:t>atât</a:t>
            </a:r>
            <a:r>
              <a:rPr lang="en-US" sz="2400" dirty="0"/>
              <a:t> </a:t>
            </a:r>
            <a:r>
              <a:rPr lang="en-US" sz="2400" dirty="0" err="1"/>
              <a:t>mai</a:t>
            </a:r>
            <a:r>
              <a:rPr lang="en-US" sz="2400" dirty="0"/>
              <a:t> mare cu </a:t>
            </a:r>
            <a:r>
              <a:rPr lang="en-US" sz="2400" dirty="0" err="1"/>
              <a:t>cât</a:t>
            </a:r>
            <a:r>
              <a:rPr lang="en-US" sz="2400" dirty="0"/>
              <a:t> </a:t>
            </a:r>
            <a:r>
              <a:rPr lang="en-US" sz="2400" dirty="0" err="1"/>
              <a:t>componenta</a:t>
            </a:r>
            <a:r>
              <a:rPr lang="en-US" sz="2400" dirty="0"/>
              <a:t> F⊥ </a:t>
            </a:r>
            <a:r>
              <a:rPr lang="en-US" sz="2400" dirty="0" err="1"/>
              <a:t>este</a:t>
            </a:r>
            <a:r>
              <a:rPr lang="en-US" sz="2400" dirty="0"/>
              <a:t> </a:t>
            </a:r>
            <a:r>
              <a:rPr lang="en-US" sz="2400" dirty="0" err="1"/>
              <a:t>mai</a:t>
            </a:r>
            <a:r>
              <a:rPr lang="en-US" sz="2400" dirty="0"/>
              <a:t> mare.</a:t>
            </a:r>
          </a:p>
          <a:p>
            <a:pPr marL="457200" indent="-457200">
              <a:buAutoNum type="alphaLcParenR"/>
            </a:pPr>
            <a:endParaRPr lang="en-US" sz="2000" dirty="0"/>
          </a:p>
          <a:p>
            <a:r>
              <a:rPr lang="ro-RO" dirty="0">
                <a:hlinkClick r:id="rId3"/>
              </a:rPr>
              <a:t>Fig. 6. Sursa-https://www.stickmanphysics.com/stickman-physics-home/universal-gravitation-and-circular-motion/torque/</a:t>
            </a:r>
            <a:endParaRPr lang="en-US" dirty="0"/>
          </a:p>
          <a:p>
            <a:endParaRPr lang="ro-RO" dirty="0"/>
          </a:p>
        </p:txBody>
      </p:sp>
    </p:spTree>
    <p:extLst>
      <p:ext uri="{BB962C8B-B14F-4D97-AF65-F5344CB8AC3E}">
        <p14:creationId xmlns:p14="http://schemas.microsoft.com/office/powerpoint/2010/main" val="672066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415D77-59EC-4CC0-92E6-16074D6721C4}"/>
              </a:ext>
            </a:extLst>
          </p:cNvPr>
          <p:cNvSpPr>
            <a:spLocks noGrp="1"/>
          </p:cNvSpPr>
          <p:nvPr>
            <p:ph type="title"/>
          </p:nvPr>
        </p:nvSpPr>
        <p:spPr>
          <a:xfrm>
            <a:off x="531568" y="457200"/>
            <a:ext cx="6925034" cy="730577"/>
          </a:xfrm>
        </p:spPr>
        <p:txBody>
          <a:bodyPr>
            <a:noAutofit/>
          </a:bodyPr>
          <a:lstStyle/>
          <a:p>
            <a:r>
              <a:rPr lang="en-US" sz="2400" b="1" u="sng" dirty="0" err="1"/>
              <a:t>Mișcarea</a:t>
            </a:r>
            <a:r>
              <a:rPr lang="en-US" sz="2400" b="1" u="sng" dirty="0"/>
              <a:t> de </a:t>
            </a:r>
            <a:r>
              <a:rPr lang="en-US" sz="2400" b="1" u="sng" dirty="0" err="1"/>
              <a:t>rotație</a:t>
            </a:r>
            <a:r>
              <a:rPr lang="en-US" sz="2400" b="1" u="sng" dirty="0"/>
              <a:t>. </a:t>
            </a:r>
            <a:r>
              <a:rPr lang="en-US" sz="2400" b="1" u="sng" dirty="0" err="1"/>
              <a:t>Condiția</a:t>
            </a:r>
            <a:r>
              <a:rPr lang="en-US" sz="2400" b="1" u="sng" dirty="0"/>
              <a:t> de </a:t>
            </a:r>
            <a:r>
              <a:rPr lang="en-US" sz="2400" b="1" u="sng" dirty="0" err="1"/>
              <a:t>echilibru</a:t>
            </a:r>
            <a:r>
              <a:rPr lang="en-US" sz="2400" b="1" u="sng" dirty="0"/>
              <a:t> de </a:t>
            </a:r>
            <a:r>
              <a:rPr lang="en-US" sz="2400" b="1" u="sng" dirty="0" err="1"/>
              <a:t>rotație</a:t>
            </a:r>
            <a:endParaRPr lang="ro-RO" sz="2400" b="1" u="sng" dirty="0"/>
          </a:p>
        </p:txBody>
      </p:sp>
      <p:sp>
        <p:nvSpPr>
          <p:cNvPr id="4" name="Text Placeholder 3">
            <a:extLst>
              <a:ext uri="{FF2B5EF4-FFF2-40B4-BE49-F238E27FC236}">
                <a16:creationId xmlns:a16="http://schemas.microsoft.com/office/drawing/2014/main" xmlns="" id="{3907751A-A543-43C4-9B71-7DE5E12AD252}"/>
              </a:ext>
            </a:extLst>
          </p:cNvPr>
          <p:cNvSpPr>
            <a:spLocks noGrp="1"/>
          </p:cNvSpPr>
          <p:nvPr>
            <p:ph type="body" sz="half" idx="2"/>
          </p:nvPr>
        </p:nvSpPr>
        <p:spPr>
          <a:xfrm>
            <a:off x="345439" y="1187777"/>
            <a:ext cx="6713969" cy="5467547"/>
          </a:xfrm>
        </p:spPr>
        <p:txBody>
          <a:bodyPr>
            <a:normAutofit/>
          </a:bodyPr>
          <a:lstStyle/>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Un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corp</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solid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nedeformabil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este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în</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echilibru</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de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rotație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când</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momentul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forței</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rotește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corpul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în</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sens</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orar</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este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egal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cu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momentul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forței</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rotește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corpul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în</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sens</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antiorar</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(imaginea1). </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M1=M2           F1·d1= F2·d2</a:t>
            </a:r>
          </a:p>
          <a:p>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Aplicația</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3(imaginea2)</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G1=19,6N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Rezolvare</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b1=0,4m                        M1+M2=M3</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G2=9,8N                       M1=G1</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b1=19,6N</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0,4m=7,84Nm</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b2=0,2m                        M2=G2</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b2=9,8N</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0,2m=1,96Nm</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G3=4,9N                       M3=G3</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b3=4,9N</a:t>
            </a:r>
            <a:r>
              <a:rPr lang="en-US" sz="2000"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xmlns="" val="tx"/>
                    </a:ext>
                  </a:extLst>
                </a:hlinkClick>
              </a:rPr>
              <a:t>ˑ</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0,3m=1,47Nm</a:t>
            </a:r>
          </a:p>
          <a:p>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b3=0,3m                       M1+M2&gt;M3 </a:t>
            </a:r>
          </a:p>
          <a:p>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echilibru</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sistemul</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se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va</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roti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în</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sens</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a:t>
            </a:r>
            <a:r>
              <a:rPr lang="en-US"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antiorar</a:t>
            </a:r>
            <a:endPar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endParaRPr>
          </a:p>
          <a:p>
            <a:r>
              <a:rPr lang="ro-RO"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rPr>
              <a:t>Fig. 7a.si 7b. Sursa-</a:t>
            </a:r>
            <a:r>
              <a:rPr lang="en-US"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rPr>
              <a:t>https://www.stickmanphysics.com/stickman-physics-home/universal-gravitation-and-circular-motion/torque/</a:t>
            </a:r>
          </a:p>
          <a:p>
            <a:endParaRPr lang="en-US"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endParaRPr>
          </a:p>
          <a:p>
            <a:endParaRPr lang="en-US"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endParaRPr>
          </a:p>
          <a:p>
            <a:endParaRPr lang="en-US"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endParaRPr>
          </a:p>
          <a:p>
            <a:endParaRPr lang="en-US" dirty="0">
              <a:ln w="0"/>
              <a:effectLst>
                <a:outerShdw blurRad="38100" dist="19050" dir="2700000" algn="tl" rotWithShape="0">
                  <a:schemeClr val="dk1">
                    <a:alpha val="40000"/>
                  </a:schemeClr>
                </a:outerShdw>
              </a:effectLst>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en-US" dirty="0">
              <a:solidFill>
                <a:srgbClr val="0563C1"/>
              </a:solidFill>
              <a:hlinkClick r:id="rId2">
                <a:extLst>
                  <a:ext uri="{A12FA001-AC4F-418D-AE19-62706E023703}">
                    <ahyp:hlinkClr xmlns:ahyp="http://schemas.microsoft.com/office/drawing/2018/hyperlinkcolor" xmlns="" val="tx"/>
                  </a:ext>
                </a:extLst>
              </a:hlinkClick>
            </a:endParaRPr>
          </a:p>
          <a:p>
            <a:endParaRPr lang="ro-RO" dirty="0"/>
          </a:p>
        </p:txBody>
      </p:sp>
      <p:pic>
        <p:nvPicPr>
          <p:cNvPr id="1031" name="Picture 1030">
            <a:extLst>
              <a:ext uri="{FF2B5EF4-FFF2-40B4-BE49-F238E27FC236}">
                <a16:creationId xmlns:a16="http://schemas.microsoft.com/office/drawing/2014/main" xmlns="" id="{79CBE075-3A43-4B0E-9C75-3B1D08FA7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2731" y="329074"/>
            <a:ext cx="4203830" cy="3519331"/>
          </a:xfrm>
          <a:prstGeom prst="rect">
            <a:avLst/>
          </a:prstGeom>
        </p:spPr>
      </p:pic>
      <p:pic>
        <p:nvPicPr>
          <p:cNvPr id="1033" name="Picture 1032">
            <a:extLst>
              <a:ext uri="{FF2B5EF4-FFF2-40B4-BE49-F238E27FC236}">
                <a16:creationId xmlns:a16="http://schemas.microsoft.com/office/drawing/2014/main" xmlns="" id="{2B035738-003A-4400-872D-309F6E4316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8049" y="4089693"/>
            <a:ext cx="4695139" cy="2439233"/>
          </a:xfrm>
          <a:prstGeom prst="rect">
            <a:avLst/>
          </a:prstGeom>
        </p:spPr>
      </p:pic>
      <p:cxnSp>
        <p:nvCxnSpPr>
          <p:cNvPr id="5" name="Straight Connector 4">
            <a:extLst>
              <a:ext uri="{FF2B5EF4-FFF2-40B4-BE49-F238E27FC236}">
                <a16:creationId xmlns:a16="http://schemas.microsoft.com/office/drawing/2014/main" xmlns="" id="{08C01032-A0B5-4E9F-A3FC-8BA12C439ED6}"/>
              </a:ext>
            </a:extLst>
          </p:cNvPr>
          <p:cNvCxnSpPr/>
          <p:nvPr/>
        </p:nvCxnSpPr>
        <p:spPr>
          <a:xfrm>
            <a:off x="2043285" y="2985104"/>
            <a:ext cx="0" cy="2714920"/>
          </a:xfrm>
          <a:prstGeom prst="line">
            <a:avLst/>
          </a:prstGeom>
        </p:spPr>
        <p:style>
          <a:lnRef idx="1">
            <a:schemeClr val="accent1"/>
          </a:lnRef>
          <a:fillRef idx="0">
            <a:schemeClr val="accent1"/>
          </a:fillRef>
          <a:effectRef idx="0">
            <a:schemeClr val="accent1"/>
          </a:effectRef>
          <a:fontRef idx="minor">
            <a:schemeClr val="tx1"/>
          </a:fontRef>
        </p:style>
      </p:cxnSp>
      <p:sp>
        <p:nvSpPr>
          <p:cNvPr id="6" name="Arrow: Right 5">
            <a:extLst>
              <a:ext uri="{FF2B5EF4-FFF2-40B4-BE49-F238E27FC236}">
                <a16:creationId xmlns:a16="http://schemas.microsoft.com/office/drawing/2014/main" xmlns="" id="{4B7B3AC0-C41B-4C19-B43A-9D50100FF05A}"/>
              </a:ext>
            </a:extLst>
          </p:cNvPr>
          <p:cNvSpPr/>
          <p:nvPr/>
        </p:nvSpPr>
        <p:spPr>
          <a:xfrm>
            <a:off x="1798188" y="2307913"/>
            <a:ext cx="49019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2504534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118517-4152-4549-B9CD-AC778DCF6E81}"/>
              </a:ext>
            </a:extLst>
          </p:cNvPr>
          <p:cNvSpPr>
            <a:spLocks noGrp="1"/>
          </p:cNvSpPr>
          <p:nvPr>
            <p:ph type="title"/>
          </p:nvPr>
        </p:nvSpPr>
        <p:spPr>
          <a:xfrm>
            <a:off x="839788" y="457200"/>
            <a:ext cx="3932237" cy="683443"/>
          </a:xfrm>
        </p:spPr>
        <p:txBody>
          <a:bodyPr/>
          <a:lstStyle/>
          <a:p>
            <a:r>
              <a:rPr lang="en-US" b="1" u="sng" dirty="0" err="1"/>
              <a:t>Cuplu</a:t>
            </a:r>
            <a:r>
              <a:rPr lang="en-US" b="1" u="sng" dirty="0"/>
              <a:t> de </a:t>
            </a:r>
            <a:r>
              <a:rPr lang="en-US" b="1" u="sng" dirty="0" err="1"/>
              <a:t>forțe</a:t>
            </a:r>
            <a:endParaRPr lang="ro-RO" b="1" u="sng" dirty="0"/>
          </a:p>
        </p:txBody>
      </p:sp>
      <p:sp>
        <p:nvSpPr>
          <p:cNvPr id="4" name="Text Placeholder 3">
            <a:extLst>
              <a:ext uri="{FF2B5EF4-FFF2-40B4-BE49-F238E27FC236}">
                <a16:creationId xmlns:a16="http://schemas.microsoft.com/office/drawing/2014/main" xmlns="" id="{22567AE2-FE43-41A7-9B07-D32E919808B6}"/>
              </a:ext>
            </a:extLst>
          </p:cNvPr>
          <p:cNvSpPr>
            <a:spLocks noGrp="1"/>
          </p:cNvSpPr>
          <p:nvPr>
            <p:ph type="body" sz="half" idx="2"/>
          </p:nvPr>
        </p:nvSpPr>
        <p:spPr>
          <a:xfrm>
            <a:off x="320511" y="1140643"/>
            <a:ext cx="4970789" cy="5513198"/>
          </a:xfrm>
        </p:spPr>
        <p:txBody>
          <a:bodyPr>
            <a:normAutofit lnSpcReduction="10000"/>
          </a:bodyPr>
          <a:lstStyle/>
          <a:p>
            <a:r>
              <a:rPr lang="en-US" sz="2400" dirty="0"/>
              <a:t>	</a:t>
            </a:r>
            <a:r>
              <a:rPr lang="en-US" sz="2400" dirty="0" err="1"/>
              <a:t>Ansamblul</a:t>
            </a:r>
            <a:r>
              <a:rPr lang="en-US" sz="2400" dirty="0"/>
              <a:t> de </a:t>
            </a:r>
            <a:r>
              <a:rPr lang="en-US" sz="2400" dirty="0" err="1"/>
              <a:t>forțe</a:t>
            </a:r>
            <a:r>
              <a:rPr lang="en-US" sz="2400" dirty="0"/>
              <a:t> </a:t>
            </a:r>
            <a:r>
              <a:rPr lang="en-US" sz="2400" dirty="0" err="1"/>
              <a:t>egale</a:t>
            </a:r>
            <a:r>
              <a:rPr lang="en-US" sz="2400" dirty="0"/>
              <a:t>, </a:t>
            </a:r>
            <a:r>
              <a:rPr lang="en-US" sz="2400" dirty="0" err="1"/>
              <a:t>paralele</a:t>
            </a:r>
            <a:r>
              <a:rPr lang="en-US" sz="2400" dirty="0"/>
              <a:t> </a:t>
            </a:r>
            <a:r>
              <a:rPr lang="en-US" sz="2400" dirty="0" err="1"/>
              <a:t>și</a:t>
            </a:r>
            <a:r>
              <a:rPr lang="en-US" sz="2400" dirty="0"/>
              <a:t> </a:t>
            </a:r>
            <a:r>
              <a:rPr lang="en-US" sz="2400" dirty="0" err="1"/>
              <a:t>opuse</a:t>
            </a:r>
            <a:r>
              <a:rPr lang="en-US" sz="2400" dirty="0"/>
              <a:t> </a:t>
            </a:r>
            <a:r>
              <a:rPr lang="en-US" sz="2400" dirty="0" err="1"/>
              <a:t>formează</a:t>
            </a:r>
            <a:r>
              <a:rPr lang="en-US" sz="2400" dirty="0"/>
              <a:t> un </a:t>
            </a:r>
            <a:r>
              <a:rPr lang="en-US" sz="2400" b="1" dirty="0" err="1"/>
              <a:t>cuplu</a:t>
            </a:r>
            <a:r>
              <a:rPr lang="en-US" sz="2400" b="1" dirty="0"/>
              <a:t> de </a:t>
            </a:r>
            <a:r>
              <a:rPr lang="en-US" sz="2400" b="1" dirty="0" err="1"/>
              <a:t>forțe</a:t>
            </a:r>
            <a:r>
              <a:rPr lang="en-US" sz="2400" b="1" dirty="0"/>
              <a:t>.</a:t>
            </a:r>
          </a:p>
          <a:p>
            <a:r>
              <a:rPr lang="en-US" sz="2000" b="1" dirty="0" err="1"/>
              <a:t>Momentul</a:t>
            </a:r>
            <a:r>
              <a:rPr lang="en-US" sz="2000" b="1" dirty="0"/>
              <a:t> </a:t>
            </a:r>
            <a:r>
              <a:rPr lang="en-US" sz="2000" b="1" dirty="0" err="1"/>
              <a:t>cuplului</a:t>
            </a:r>
            <a:r>
              <a:rPr lang="en-US" sz="2000" b="1" dirty="0"/>
              <a:t> de </a:t>
            </a:r>
            <a:r>
              <a:rPr lang="en-US" sz="2000" b="1" dirty="0" err="1"/>
              <a:t>forțe</a:t>
            </a:r>
            <a:r>
              <a:rPr lang="en-US" sz="2000" b="1" dirty="0"/>
              <a:t>  Mc</a:t>
            </a:r>
          </a:p>
          <a:p>
            <a:r>
              <a:rPr lang="en-US" sz="2000" b="1" dirty="0"/>
              <a:t>Mc=</a:t>
            </a:r>
            <a:r>
              <a:rPr lang="en-US" sz="2000" b="1" dirty="0" err="1"/>
              <a:t>F</a:t>
            </a:r>
            <a:r>
              <a:rPr lang="en-US" sz="2000" b="1" dirty="0" err="1">
                <a:latin typeface="Calibri" panose="020F0502020204030204" pitchFamily="34" charset="0"/>
                <a:cs typeface="Calibri" panose="020F0502020204030204" pitchFamily="34" charset="0"/>
              </a:rPr>
              <a:t>ˑ</a:t>
            </a:r>
            <a:r>
              <a:rPr lang="en-US" sz="2000" b="1" dirty="0" err="1"/>
              <a:t>d+F</a:t>
            </a:r>
            <a:r>
              <a:rPr lang="en-US" sz="2000" b="1" dirty="0" err="1">
                <a:latin typeface="Calibri" panose="020F0502020204030204" pitchFamily="34" charset="0"/>
                <a:cs typeface="Calibri" panose="020F0502020204030204" pitchFamily="34" charset="0"/>
              </a:rPr>
              <a:t>ˑ</a:t>
            </a:r>
            <a:r>
              <a:rPr lang="en-US" sz="2000" b="1" dirty="0" err="1"/>
              <a:t>d</a:t>
            </a:r>
            <a:r>
              <a:rPr lang="en-US" sz="2000" b="1" dirty="0"/>
              <a:t>=F2d=</a:t>
            </a:r>
            <a:r>
              <a:rPr lang="en-US" sz="2000" b="1" dirty="0" err="1"/>
              <a:t>F</a:t>
            </a:r>
            <a:r>
              <a:rPr lang="en-US" sz="2000" b="1" dirty="0" err="1">
                <a:latin typeface="Calibri" panose="020F0502020204030204" pitchFamily="34" charset="0"/>
                <a:cs typeface="Calibri" panose="020F0502020204030204" pitchFamily="34" charset="0"/>
              </a:rPr>
              <a:t>ˑ</a:t>
            </a:r>
            <a:r>
              <a:rPr lang="en-US" sz="2000" b="1" dirty="0" err="1"/>
              <a:t>b</a:t>
            </a:r>
            <a:endParaRPr lang="en-US" sz="2000" b="1" dirty="0"/>
          </a:p>
          <a:p>
            <a:r>
              <a:rPr lang="en-US" sz="2000" b="1" dirty="0"/>
              <a:t>2d=b       </a:t>
            </a:r>
            <a:r>
              <a:rPr lang="en-US" sz="2000" b="1" dirty="0" err="1"/>
              <a:t>brațul</a:t>
            </a:r>
            <a:r>
              <a:rPr lang="en-US" sz="2000" b="1" dirty="0"/>
              <a:t> </a:t>
            </a:r>
            <a:r>
              <a:rPr lang="en-US" sz="2000" b="1" dirty="0" err="1"/>
              <a:t>cuplului</a:t>
            </a:r>
            <a:r>
              <a:rPr lang="en-US" sz="2000" b="1" dirty="0"/>
              <a:t> =</a:t>
            </a:r>
            <a:r>
              <a:rPr lang="en-US" sz="2000" b="1" dirty="0" err="1"/>
              <a:t>distanța</a:t>
            </a:r>
            <a:r>
              <a:rPr lang="en-US" sz="2000" b="1" dirty="0"/>
              <a:t> </a:t>
            </a:r>
            <a:r>
              <a:rPr lang="en-US" sz="2000" b="1" dirty="0" err="1"/>
              <a:t>dintre</a:t>
            </a:r>
            <a:r>
              <a:rPr lang="en-US" sz="2000" b="1" dirty="0"/>
              <a:t> </a:t>
            </a:r>
            <a:r>
              <a:rPr lang="en-US" sz="2000" b="1" dirty="0" err="1"/>
              <a:t>direcțiile</a:t>
            </a:r>
            <a:r>
              <a:rPr lang="en-US" sz="2000" b="1" dirty="0"/>
              <a:t> </a:t>
            </a:r>
            <a:r>
              <a:rPr lang="en-US" sz="2000" b="1" dirty="0" err="1"/>
              <a:t>forțelor</a:t>
            </a:r>
            <a:endParaRPr lang="en-US" sz="2000" b="1" dirty="0"/>
          </a:p>
          <a:p>
            <a:r>
              <a:rPr lang="en-US" sz="2000" b="1" dirty="0" err="1"/>
              <a:t>Cuplu</a:t>
            </a:r>
            <a:r>
              <a:rPr lang="en-US" sz="2000" b="1" dirty="0"/>
              <a:t> de </a:t>
            </a:r>
            <a:r>
              <a:rPr lang="en-US" sz="2000" b="1" dirty="0" err="1"/>
              <a:t>forțe</a:t>
            </a:r>
            <a:r>
              <a:rPr lang="en-US" sz="2000" b="1" dirty="0"/>
              <a:t> </a:t>
            </a:r>
            <a:r>
              <a:rPr lang="en-US" sz="2000" b="1" dirty="0" err="1"/>
              <a:t>aplicăm</a:t>
            </a:r>
            <a:r>
              <a:rPr lang="en-US" sz="2000" b="1" dirty="0"/>
              <a:t> la </a:t>
            </a:r>
            <a:r>
              <a:rPr lang="en-US" sz="2000" b="1" dirty="0" err="1"/>
              <a:t>volan</a:t>
            </a:r>
            <a:r>
              <a:rPr lang="en-US" sz="2000" b="1" dirty="0"/>
              <a:t>, </a:t>
            </a:r>
            <a:r>
              <a:rPr lang="en-US" sz="2000" b="1" dirty="0" err="1"/>
              <a:t>bicicletă</a:t>
            </a:r>
            <a:r>
              <a:rPr lang="en-US" sz="2000" b="1" dirty="0"/>
              <a:t>, </a:t>
            </a:r>
            <a:r>
              <a:rPr lang="en-US" sz="2000" b="1" dirty="0" err="1"/>
              <a:t>șurubelniță</a:t>
            </a:r>
            <a:r>
              <a:rPr lang="en-US" sz="2000" b="1" dirty="0"/>
              <a:t>, </a:t>
            </a:r>
            <a:r>
              <a:rPr lang="en-US" sz="2000" b="1" dirty="0" err="1"/>
              <a:t>robinet</a:t>
            </a:r>
            <a:r>
              <a:rPr lang="en-US" sz="2000" b="1" dirty="0"/>
              <a:t>, </a:t>
            </a:r>
            <a:r>
              <a:rPr lang="en-US" sz="2000" b="1" dirty="0" err="1"/>
              <a:t>dopuri</a:t>
            </a:r>
            <a:r>
              <a:rPr lang="en-US" sz="2000" b="1" dirty="0"/>
              <a:t>, </a:t>
            </a:r>
            <a:r>
              <a:rPr lang="en-US" sz="2000" b="1" dirty="0" err="1"/>
              <a:t>cheie</a:t>
            </a:r>
            <a:r>
              <a:rPr lang="en-US" sz="2000" b="1" dirty="0"/>
              <a:t>, </a:t>
            </a:r>
            <a:r>
              <a:rPr lang="en-US" sz="2000" b="1" dirty="0" err="1"/>
              <a:t>titirez</a:t>
            </a:r>
            <a:r>
              <a:rPr lang="en-US" sz="2000" b="1" dirty="0"/>
              <a:t> etc.</a:t>
            </a:r>
          </a:p>
          <a:p>
            <a:r>
              <a:rPr lang="en-US" sz="2000" b="1" dirty="0" err="1"/>
              <a:t>Dați</a:t>
            </a:r>
            <a:r>
              <a:rPr lang="en-US" sz="2000" b="1" dirty="0"/>
              <a:t> 3 </a:t>
            </a:r>
            <a:r>
              <a:rPr lang="en-US" sz="2000" b="1" dirty="0" err="1"/>
              <a:t>exemple</a:t>
            </a:r>
            <a:r>
              <a:rPr lang="en-US" sz="2000" b="1" dirty="0"/>
              <a:t> de </a:t>
            </a:r>
            <a:r>
              <a:rPr lang="en-US" sz="2000" b="1" dirty="0" err="1"/>
              <a:t>corpuri</a:t>
            </a:r>
            <a:r>
              <a:rPr lang="en-US" sz="2000" b="1" dirty="0"/>
              <a:t> </a:t>
            </a:r>
            <a:r>
              <a:rPr lang="en-US" sz="2000" b="1" dirty="0" err="1"/>
              <a:t>asupra</a:t>
            </a:r>
            <a:r>
              <a:rPr lang="en-US" sz="2000" b="1" dirty="0"/>
              <a:t> </a:t>
            </a:r>
            <a:r>
              <a:rPr lang="en-US" sz="2000" b="1" dirty="0" err="1"/>
              <a:t>cărora</a:t>
            </a:r>
            <a:r>
              <a:rPr lang="en-US" sz="2000" b="1" dirty="0"/>
              <a:t> </a:t>
            </a:r>
            <a:r>
              <a:rPr lang="en-US" sz="2000" b="1" dirty="0" err="1"/>
              <a:t>acționăm</a:t>
            </a:r>
            <a:r>
              <a:rPr lang="en-US" sz="2000" b="1" dirty="0"/>
              <a:t> cu un </a:t>
            </a:r>
            <a:r>
              <a:rPr lang="en-US" sz="2000" b="1" dirty="0" err="1"/>
              <a:t>cuplu</a:t>
            </a:r>
            <a:r>
              <a:rPr lang="en-US" sz="2000" b="1" dirty="0"/>
              <a:t> de </a:t>
            </a:r>
            <a:r>
              <a:rPr lang="en-US" sz="2000" b="1" dirty="0" err="1"/>
              <a:t>forțe</a:t>
            </a:r>
            <a:r>
              <a:rPr lang="en-US" sz="2000" b="1" dirty="0"/>
              <a:t> </a:t>
            </a:r>
            <a:r>
              <a:rPr lang="en-US" sz="2000" b="1" dirty="0" err="1"/>
              <a:t>pentru</a:t>
            </a:r>
            <a:r>
              <a:rPr lang="en-US" sz="2000" b="1" dirty="0"/>
              <a:t> a le roti.</a:t>
            </a:r>
          </a:p>
          <a:p>
            <a:endParaRPr lang="en-US" sz="2000" b="1" dirty="0"/>
          </a:p>
          <a:p>
            <a:endParaRPr lang="en-US" sz="2000" b="1" dirty="0"/>
          </a:p>
          <a:p>
            <a:r>
              <a:rPr lang="ro-RO" sz="1800" b="1" dirty="0">
                <a:hlinkClick r:id="rId2"/>
              </a:rPr>
              <a:t>https://www.youtube.com/watch?v=K8apiqbbYIE</a:t>
            </a:r>
            <a:r>
              <a:rPr lang="en-US" sz="1800" b="1" dirty="0"/>
              <a:t> </a:t>
            </a:r>
            <a:r>
              <a:rPr lang="en-US" sz="1800" b="1" dirty="0" err="1"/>
              <a:t>Echilibrul</a:t>
            </a:r>
            <a:r>
              <a:rPr lang="en-US" sz="1800" b="1" dirty="0"/>
              <a:t> </a:t>
            </a:r>
            <a:r>
              <a:rPr lang="en-US" sz="1800" b="1" dirty="0" err="1"/>
              <a:t>mecanic</a:t>
            </a:r>
            <a:r>
              <a:rPr lang="en-US" sz="1800" b="1" dirty="0"/>
              <a:t> al </a:t>
            </a:r>
            <a:r>
              <a:rPr lang="en-US" sz="1800" b="1" dirty="0" err="1"/>
              <a:t>corpurilor</a:t>
            </a:r>
            <a:r>
              <a:rPr lang="en-US" sz="1800" b="1" dirty="0"/>
              <a:t>(2:17)</a:t>
            </a:r>
          </a:p>
          <a:p>
            <a:endParaRPr lang="ro-RO" sz="2000" b="1" dirty="0"/>
          </a:p>
        </p:txBody>
      </p:sp>
      <p:pic>
        <p:nvPicPr>
          <p:cNvPr id="2050" name="Picture 2" descr="Mişcarea şi echilibrul de translaţie, Mişcarea şi echilibrul de ...">
            <a:extLst>
              <a:ext uri="{FF2B5EF4-FFF2-40B4-BE49-F238E27FC236}">
                <a16:creationId xmlns:a16="http://schemas.microsoft.com/office/drawing/2014/main" xmlns="" id="{F4C20D1D-1EDF-40A2-BE06-D892F5076EC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673213" y="531044"/>
            <a:ext cx="6110291" cy="5260157"/>
          </a:xfrm>
          <a:prstGeom prst="rect">
            <a:avLst/>
          </a:prstGeom>
          <a:noFill/>
          <a:extLst>
            <a:ext uri="{909E8E84-426E-40DD-AFC4-6F175D3DCCD1}">
              <a14:hiddenFill xmlns:a14="http://schemas.microsoft.com/office/drawing/2010/main">
                <a:solidFill>
                  <a:srgbClr val="FFFFFF"/>
                </a:solidFill>
              </a14:hiddenFill>
            </a:ext>
          </a:extLst>
        </p:spPr>
      </p:pic>
      <p:sp>
        <p:nvSpPr>
          <p:cNvPr id="3" name="Arrow: Right 2">
            <a:extLst>
              <a:ext uri="{FF2B5EF4-FFF2-40B4-BE49-F238E27FC236}">
                <a16:creationId xmlns:a16="http://schemas.microsoft.com/office/drawing/2014/main" xmlns="" id="{E7FC45F8-DBAA-412E-8A3B-5AE73A821C8E}"/>
              </a:ext>
            </a:extLst>
          </p:cNvPr>
          <p:cNvSpPr/>
          <p:nvPr/>
        </p:nvSpPr>
        <p:spPr>
          <a:xfrm>
            <a:off x="1008668" y="3261674"/>
            <a:ext cx="23567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6" name="TextBox 5">
            <a:extLst>
              <a:ext uri="{FF2B5EF4-FFF2-40B4-BE49-F238E27FC236}">
                <a16:creationId xmlns:a16="http://schemas.microsoft.com/office/drawing/2014/main" xmlns="" id="{600AE462-6FE4-41EE-BAF3-120766FC70D2}"/>
              </a:ext>
            </a:extLst>
          </p:cNvPr>
          <p:cNvSpPr txBox="1"/>
          <p:nvPr/>
        </p:nvSpPr>
        <p:spPr>
          <a:xfrm>
            <a:off x="5525729" y="6007510"/>
            <a:ext cx="6257775" cy="1200329"/>
          </a:xfrm>
          <a:prstGeom prst="rect">
            <a:avLst/>
          </a:prstGeom>
          <a:noFill/>
        </p:spPr>
        <p:txBody>
          <a:bodyPr wrap="square" rtlCol="0">
            <a:spAutoFit/>
          </a:bodyPr>
          <a:lstStyle/>
          <a:p>
            <a:r>
              <a:rPr lang="ro-RO" dirty="0">
                <a:hlinkClick r:id="rId4"/>
              </a:rPr>
              <a:t>Fig.8.a si 8.b. Sursa-https://www.gimnaziu.info/miscarea-si-echilibrul-de-translatie-miscarea-si-echilibrul-de-rotatie-momentul-fortei-cuplu-de-forte</a:t>
            </a:r>
            <a:endParaRPr lang="en-US" dirty="0"/>
          </a:p>
          <a:p>
            <a:endParaRPr lang="ro-RO" dirty="0"/>
          </a:p>
        </p:txBody>
      </p:sp>
    </p:spTree>
    <p:extLst>
      <p:ext uri="{BB962C8B-B14F-4D97-AF65-F5344CB8AC3E}">
        <p14:creationId xmlns:p14="http://schemas.microsoft.com/office/powerpoint/2010/main" val="917347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690D3C-D794-4D4D-B9FC-0889C02C1D58}"/>
              </a:ext>
            </a:extLst>
          </p:cNvPr>
          <p:cNvSpPr>
            <a:spLocks noGrp="1"/>
          </p:cNvSpPr>
          <p:nvPr>
            <p:ph type="title"/>
          </p:nvPr>
        </p:nvSpPr>
        <p:spPr>
          <a:xfrm>
            <a:off x="375920" y="457200"/>
            <a:ext cx="4396105" cy="1600200"/>
          </a:xfrm>
        </p:spPr>
        <p:txBody>
          <a:bodyPr>
            <a:normAutofit/>
          </a:bodyPr>
          <a:lstStyle/>
          <a:p>
            <a:r>
              <a:rPr lang="en-US" sz="2400" dirty="0" err="1"/>
              <a:t>Temă</a:t>
            </a:r>
            <a:r>
              <a:rPr lang="en-US" sz="2400" dirty="0"/>
              <a:t> </a:t>
            </a:r>
            <a:br>
              <a:rPr lang="en-US" sz="2400" dirty="0"/>
            </a:br>
            <a:r>
              <a:rPr lang="en-US" sz="2400" dirty="0"/>
              <a:t>1.Where should you place a 19.6 N weight to balance a 9.8 N weight 0.4 meters on the right?</a:t>
            </a:r>
            <a:endParaRPr lang="ro-RO" sz="2400" dirty="0"/>
          </a:p>
        </p:txBody>
      </p:sp>
      <p:sp>
        <p:nvSpPr>
          <p:cNvPr id="4" name="Text Placeholder 3">
            <a:extLst>
              <a:ext uri="{FF2B5EF4-FFF2-40B4-BE49-F238E27FC236}">
                <a16:creationId xmlns:a16="http://schemas.microsoft.com/office/drawing/2014/main" xmlns="" id="{E3A7866E-B8DB-4680-93EA-C26E3A7A306F}"/>
              </a:ext>
            </a:extLst>
          </p:cNvPr>
          <p:cNvSpPr>
            <a:spLocks noGrp="1"/>
          </p:cNvSpPr>
          <p:nvPr>
            <p:ph type="body" sz="half" idx="2"/>
          </p:nvPr>
        </p:nvSpPr>
        <p:spPr>
          <a:xfrm>
            <a:off x="375920" y="2057400"/>
            <a:ext cx="4396105" cy="4150360"/>
          </a:xfrm>
        </p:spPr>
        <p:txBody>
          <a:bodyPr/>
          <a:lstStyle/>
          <a:p>
            <a:r>
              <a:rPr lang="en-US" dirty="0"/>
              <a:t>G1=19,6N</a:t>
            </a:r>
          </a:p>
          <a:p>
            <a:r>
              <a:rPr lang="en-US" dirty="0"/>
              <a:t>G2=9,8N</a:t>
            </a:r>
          </a:p>
          <a:p>
            <a:r>
              <a:rPr lang="en-US" dirty="0"/>
              <a:t>b2=0,4m</a:t>
            </a:r>
          </a:p>
          <a:p>
            <a:r>
              <a:rPr lang="en-US" dirty="0"/>
              <a:t>b1=?</a:t>
            </a:r>
          </a:p>
          <a:p>
            <a:endParaRPr lang="ro-RO" dirty="0"/>
          </a:p>
        </p:txBody>
      </p:sp>
      <p:pic>
        <p:nvPicPr>
          <p:cNvPr id="11" name="Picture 10">
            <a:extLst>
              <a:ext uri="{FF2B5EF4-FFF2-40B4-BE49-F238E27FC236}">
                <a16:creationId xmlns:a16="http://schemas.microsoft.com/office/drawing/2014/main" xmlns="" id="{630E7105-6EFF-426D-B5D1-2A9852389A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748" y="1769806"/>
            <a:ext cx="6959772" cy="3293807"/>
          </a:xfrm>
          <a:prstGeom prst="rect">
            <a:avLst/>
          </a:prstGeom>
        </p:spPr>
      </p:pic>
      <p:sp>
        <p:nvSpPr>
          <p:cNvPr id="13" name="Content Placeholder 12">
            <a:extLst>
              <a:ext uri="{FF2B5EF4-FFF2-40B4-BE49-F238E27FC236}">
                <a16:creationId xmlns:a16="http://schemas.microsoft.com/office/drawing/2014/main" xmlns="" id="{03AD35B5-A136-4589-8053-BF9C22A29962}"/>
              </a:ext>
            </a:extLst>
          </p:cNvPr>
          <p:cNvSpPr>
            <a:spLocks noGrp="1"/>
          </p:cNvSpPr>
          <p:nvPr>
            <p:ph idx="1"/>
          </p:nvPr>
        </p:nvSpPr>
        <p:spPr>
          <a:xfrm>
            <a:off x="4947748" y="457201"/>
            <a:ext cx="6959772" cy="5750559"/>
          </a:xfrm>
        </p:spPr>
        <p:txBody>
          <a:bodyPr/>
          <a:lstStyle/>
          <a:p>
            <a:r>
              <a:rPr lang="en-US" dirty="0" err="1"/>
              <a:t>Balansoar</a:t>
            </a:r>
            <a:endParaRPr lang="ro-RO" dirty="0"/>
          </a:p>
        </p:txBody>
      </p:sp>
      <p:cxnSp>
        <p:nvCxnSpPr>
          <p:cNvPr id="5" name="Straight Connector 4">
            <a:extLst>
              <a:ext uri="{FF2B5EF4-FFF2-40B4-BE49-F238E27FC236}">
                <a16:creationId xmlns:a16="http://schemas.microsoft.com/office/drawing/2014/main" xmlns="" id="{7684D067-222E-408A-B406-5A69535DAA7C}"/>
              </a:ext>
            </a:extLst>
          </p:cNvPr>
          <p:cNvCxnSpPr/>
          <p:nvPr/>
        </p:nvCxnSpPr>
        <p:spPr>
          <a:xfrm>
            <a:off x="460761" y="3110845"/>
            <a:ext cx="13680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2A26633C-04FF-41E0-8ADF-2D146BE67786}"/>
              </a:ext>
            </a:extLst>
          </p:cNvPr>
          <p:cNvCxnSpPr/>
          <p:nvPr/>
        </p:nvCxnSpPr>
        <p:spPr>
          <a:xfrm>
            <a:off x="1828800" y="2139885"/>
            <a:ext cx="0" cy="1498861"/>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AD4FF181-4448-492E-BACF-EF349929A719}"/>
              </a:ext>
            </a:extLst>
          </p:cNvPr>
          <p:cNvSpPr txBox="1"/>
          <p:nvPr/>
        </p:nvSpPr>
        <p:spPr>
          <a:xfrm>
            <a:off x="5338916" y="5338916"/>
            <a:ext cx="6477164" cy="923330"/>
          </a:xfrm>
          <a:prstGeom prst="rect">
            <a:avLst/>
          </a:prstGeom>
          <a:noFill/>
        </p:spPr>
        <p:txBody>
          <a:bodyPr wrap="square" rtlCol="0">
            <a:spAutoFit/>
          </a:bodyPr>
          <a:lstStyle/>
          <a:p>
            <a:r>
              <a:rPr lang="ro-RO" dirty="0">
                <a:hlinkClick r:id="rId3"/>
              </a:rPr>
              <a:t>Fig.9.Sursa-https://www.stickmanphysics.com/stickman-physics-home/universal-gravitation-and-circular-motion/torque/</a:t>
            </a:r>
            <a:endParaRPr lang="en-US" dirty="0"/>
          </a:p>
          <a:p>
            <a:endParaRPr lang="ro-RO" dirty="0"/>
          </a:p>
        </p:txBody>
      </p:sp>
    </p:spTree>
    <p:extLst>
      <p:ext uri="{BB962C8B-B14F-4D97-AF65-F5344CB8AC3E}">
        <p14:creationId xmlns:p14="http://schemas.microsoft.com/office/powerpoint/2010/main" val="1049405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652</TotalTime>
  <Words>577</Words>
  <Application>Microsoft Office PowerPoint</Application>
  <PresentationFormat>Custom</PresentationFormat>
  <Paragraphs>116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Momentul forței. Unitate de măsură. Echilibrul de rotație. prof. Cristea Mihaela</vt:lpstr>
      <vt:lpstr>Momentul forței</vt:lpstr>
      <vt:lpstr>Unitate de măsură</vt:lpstr>
      <vt:lpstr>Aplicație 2</vt:lpstr>
      <vt:lpstr>Concluzii</vt:lpstr>
      <vt:lpstr>Influențează orientarea forței valoarea momentului?</vt:lpstr>
      <vt:lpstr>Mișcarea de rotație. Condiția de echilibru de rotație</vt:lpstr>
      <vt:lpstr>Cuplu de forțe</vt:lpstr>
      <vt:lpstr>Temă  1.Where should you place a 19.6 N weight to balance a 9.8 N weight 0.4 meters on the right?</vt:lpstr>
      <vt:lpstr>https://www.stickmanphysics.com/stickman-physics-home/universal-gravitation-and-circular-motion/torque/ https://www.google.com/search?q=torque+gif&amp;source=lnms&amp;tbm=isch&amp;sa=X&amp;ved=2ahUKEwj-kJXF8Z_pAhUDBhAIHYHICRoQ_AUoAXoECAsQAw&amp;biw=1536&amp;bih=722#imgrc=cA7GTO8lgT_ZWM&amp;imgdii=kCJP7x5nMgLyqM https://www.youtube.com/watch?v=-XtoSqHTpH4 https://www.youtube.com/watch?v=K8apiqbbYIE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Momentul forței</dc:title>
  <dc:creator>Mihaela</dc:creator>
  <cp:lastModifiedBy>Miclea</cp:lastModifiedBy>
  <cp:revision>73</cp:revision>
  <dcterms:created xsi:type="dcterms:W3CDTF">2020-05-06T15:14:40Z</dcterms:created>
  <dcterms:modified xsi:type="dcterms:W3CDTF">2020-05-20T20:22:48Z</dcterms:modified>
</cp:coreProperties>
</file>