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2" r:id="rId2"/>
    <p:sldId id="313" r:id="rId3"/>
    <p:sldId id="315" r:id="rId4"/>
    <p:sldId id="259" r:id="rId5"/>
    <p:sldId id="294" r:id="rId6"/>
    <p:sldId id="308" r:id="rId7"/>
    <p:sldId id="295" r:id="rId8"/>
    <p:sldId id="296" r:id="rId9"/>
    <p:sldId id="297" r:id="rId10"/>
    <p:sldId id="298" r:id="rId11"/>
    <p:sldId id="299" r:id="rId12"/>
    <p:sldId id="300" r:id="rId13"/>
    <p:sldId id="302" r:id="rId14"/>
    <p:sldId id="303" r:id="rId15"/>
    <p:sldId id="304" r:id="rId16"/>
    <p:sldId id="305" r:id="rId17"/>
    <p:sldId id="306" r:id="rId18"/>
    <p:sldId id="301" r:id="rId19"/>
    <p:sldId id="282" r:id="rId20"/>
    <p:sldId id="283" r:id="rId21"/>
    <p:sldId id="285" r:id="rId22"/>
    <p:sldId id="286" r:id="rId23"/>
    <p:sldId id="307" r:id="rId24"/>
    <p:sldId id="291" r:id="rId25"/>
    <p:sldId id="292" r:id="rId26"/>
    <p:sldId id="293" r:id="rId27"/>
    <p:sldId id="316" r:id="rId28"/>
    <p:sldId id="314" r:id="rId29"/>
    <p:sldId id="318" r:id="rId30"/>
  </p:sldIdLst>
  <p:sldSz cx="9144000" cy="6858000" type="screen4x3"/>
  <p:notesSz cx="6797675" cy="9926638"/>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A50021"/>
    <a:srgbClr val="003399"/>
    <a:srgbClr val="CC0000"/>
    <a:srgbClr val="422C16"/>
    <a:srgbClr val="0C788E"/>
    <a:srgbClr val="006666"/>
    <a:srgbClr val="54381C"/>
    <a:srgbClr val="FFFFA3"/>
    <a:srgbClr val="E6E6C4"/>
    <a:srgbClr val="6633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323" autoAdjust="0"/>
    <p:restoredTop sz="94652" autoAdjust="0"/>
  </p:normalViewPr>
  <p:slideViewPr>
    <p:cSldViewPr>
      <p:cViewPr>
        <p:scale>
          <a:sx n="100" d="100"/>
          <a:sy n="100" d="100"/>
        </p:scale>
        <p:origin x="-1950" y="-3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endParaRPr lang="es-ES" altLang="ro-RO"/>
          </a:p>
        </p:txBody>
      </p:sp>
      <p:sp>
        <p:nvSpPr>
          <p:cNvPr id="5" name="Footer Placeholder 4"/>
          <p:cNvSpPr>
            <a:spLocks noGrp="1"/>
          </p:cNvSpPr>
          <p:nvPr>
            <p:ph type="ftr" sz="quarter" idx="11"/>
          </p:nvPr>
        </p:nvSpPr>
        <p:spPr/>
        <p:txBody>
          <a:bodyPr/>
          <a:lstStyle>
            <a:lvl1pPr>
              <a:defRPr/>
            </a:lvl1pPr>
          </a:lstStyle>
          <a:p>
            <a:endParaRPr lang="es-ES" altLang="ro-RO"/>
          </a:p>
        </p:txBody>
      </p:sp>
      <p:sp>
        <p:nvSpPr>
          <p:cNvPr id="6" name="Slide Number Placeholder 5"/>
          <p:cNvSpPr>
            <a:spLocks noGrp="1"/>
          </p:cNvSpPr>
          <p:nvPr>
            <p:ph type="sldNum" sz="quarter" idx="12"/>
          </p:nvPr>
        </p:nvSpPr>
        <p:spPr/>
        <p:txBody>
          <a:bodyPr/>
          <a:lstStyle>
            <a:lvl1pPr>
              <a:defRPr/>
            </a:lvl1pPr>
          </a:lstStyle>
          <a:p>
            <a:fld id="{EC4B007B-E116-4A21-BDE5-8B3362760BA9}" type="slidenum">
              <a:rPr lang="es-ES" altLang="ro-RO"/>
              <a:pPr/>
              <a:t>‹#›</a:t>
            </a:fld>
            <a:endParaRPr lang="es-ES" altLang="ro-RO"/>
          </a:p>
        </p:txBody>
      </p:sp>
    </p:spTree>
    <p:extLst>
      <p:ext uri="{BB962C8B-B14F-4D97-AF65-F5344CB8AC3E}">
        <p14:creationId xmlns="" xmlns:p14="http://schemas.microsoft.com/office/powerpoint/2010/main" val="3005771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endParaRPr lang="es-ES" altLang="ro-RO"/>
          </a:p>
        </p:txBody>
      </p:sp>
      <p:sp>
        <p:nvSpPr>
          <p:cNvPr id="5" name="Footer Placeholder 4"/>
          <p:cNvSpPr>
            <a:spLocks noGrp="1"/>
          </p:cNvSpPr>
          <p:nvPr>
            <p:ph type="ftr" sz="quarter" idx="11"/>
          </p:nvPr>
        </p:nvSpPr>
        <p:spPr/>
        <p:txBody>
          <a:bodyPr/>
          <a:lstStyle>
            <a:lvl1pPr>
              <a:defRPr/>
            </a:lvl1pPr>
          </a:lstStyle>
          <a:p>
            <a:endParaRPr lang="es-ES" altLang="ro-RO"/>
          </a:p>
        </p:txBody>
      </p:sp>
      <p:sp>
        <p:nvSpPr>
          <p:cNvPr id="6" name="Slide Number Placeholder 5"/>
          <p:cNvSpPr>
            <a:spLocks noGrp="1"/>
          </p:cNvSpPr>
          <p:nvPr>
            <p:ph type="sldNum" sz="quarter" idx="12"/>
          </p:nvPr>
        </p:nvSpPr>
        <p:spPr/>
        <p:txBody>
          <a:bodyPr/>
          <a:lstStyle>
            <a:lvl1pPr>
              <a:defRPr/>
            </a:lvl1pPr>
          </a:lstStyle>
          <a:p>
            <a:fld id="{EDBB4493-D989-4BB8-8C04-85ACCED41F03}" type="slidenum">
              <a:rPr lang="es-ES" altLang="ro-RO"/>
              <a:pPr/>
              <a:t>‹#›</a:t>
            </a:fld>
            <a:endParaRPr lang="es-ES" altLang="ro-RO"/>
          </a:p>
        </p:txBody>
      </p:sp>
    </p:spTree>
    <p:extLst>
      <p:ext uri="{BB962C8B-B14F-4D97-AF65-F5344CB8AC3E}">
        <p14:creationId xmlns="" xmlns:p14="http://schemas.microsoft.com/office/powerpoint/2010/main" val="276992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endParaRPr lang="es-ES" altLang="ro-RO"/>
          </a:p>
        </p:txBody>
      </p:sp>
      <p:sp>
        <p:nvSpPr>
          <p:cNvPr id="5" name="Footer Placeholder 4"/>
          <p:cNvSpPr>
            <a:spLocks noGrp="1"/>
          </p:cNvSpPr>
          <p:nvPr>
            <p:ph type="ftr" sz="quarter" idx="11"/>
          </p:nvPr>
        </p:nvSpPr>
        <p:spPr/>
        <p:txBody>
          <a:bodyPr/>
          <a:lstStyle>
            <a:lvl1pPr>
              <a:defRPr/>
            </a:lvl1pPr>
          </a:lstStyle>
          <a:p>
            <a:endParaRPr lang="es-ES" altLang="ro-RO"/>
          </a:p>
        </p:txBody>
      </p:sp>
      <p:sp>
        <p:nvSpPr>
          <p:cNvPr id="6" name="Slide Number Placeholder 5"/>
          <p:cNvSpPr>
            <a:spLocks noGrp="1"/>
          </p:cNvSpPr>
          <p:nvPr>
            <p:ph type="sldNum" sz="quarter" idx="12"/>
          </p:nvPr>
        </p:nvSpPr>
        <p:spPr/>
        <p:txBody>
          <a:bodyPr/>
          <a:lstStyle>
            <a:lvl1pPr>
              <a:defRPr/>
            </a:lvl1pPr>
          </a:lstStyle>
          <a:p>
            <a:fld id="{7BD9998F-6DB6-4962-B387-0D8B34EC5F90}" type="slidenum">
              <a:rPr lang="es-ES" altLang="ro-RO"/>
              <a:pPr/>
              <a:t>‹#›</a:t>
            </a:fld>
            <a:endParaRPr lang="es-ES" altLang="ro-RO"/>
          </a:p>
        </p:txBody>
      </p:sp>
    </p:spTree>
    <p:extLst>
      <p:ext uri="{BB962C8B-B14F-4D97-AF65-F5344CB8AC3E}">
        <p14:creationId xmlns="" xmlns:p14="http://schemas.microsoft.com/office/powerpoint/2010/main" val="533748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endParaRPr lang="es-ES" altLang="ro-RO"/>
          </a:p>
        </p:txBody>
      </p:sp>
      <p:sp>
        <p:nvSpPr>
          <p:cNvPr id="5" name="Footer Placeholder 4"/>
          <p:cNvSpPr>
            <a:spLocks noGrp="1"/>
          </p:cNvSpPr>
          <p:nvPr>
            <p:ph type="ftr" sz="quarter" idx="11"/>
          </p:nvPr>
        </p:nvSpPr>
        <p:spPr/>
        <p:txBody>
          <a:bodyPr/>
          <a:lstStyle>
            <a:lvl1pPr>
              <a:defRPr/>
            </a:lvl1pPr>
          </a:lstStyle>
          <a:p>
            <a:endParaRPr lang="es-ES" altLang="ro-RO"/>
          </a:p>
        </p:txBody>
      </p:sp>
      <p:sp>
        <p:nvSpPr>
          <p:cNvPr id="6" name="Slide Number Placeholder 5"/>
          <p:cNvSpPr>
            <a:spLocks noGrp="1"/>
          </p:cNvSpPr>
          <p:nvPr>
            <p:ph type="sldNum" sz="quarter" idx="12"/>
          </p:nvPr>
        </p:nvSpPr>
        <p:spPr/>
        <p:txBody>
          <a:bodyPr/>
          <a:lstStyle>
            <a:lvl1pPr>
              <a:defRPr/>
            </a:lvl1pPr>
          </a:lstStyle>
          <a:p>
            <a:fld id="{682139B7-2549-4F61-A2B8-B1C29400A203}" type="slidenum">
              <a:rPr lang="es-ES" altLang="ro-RO"/>
              <a:pPr/>
              <a:t>‹#›</a:t>
            </a:fld>
            <a:endParaRPr lang="es-ES" altLang="ro-RO"/>
          </a:p>
        </p:txBody>
      </p:sp>
    </p:spTree>
    <p:extLst>
      <p:ext uri="{BB962C8B-B14F-4D97-AF65-F5344CB8AC3E}">
        <p14:creationId xmlns="" xmlns:p14="http://schemas.microsoft.com/office/powerpoint/2010/main" val="3625314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ltLang="ro-RO"/>
          </a:p>
        </p:txBody>
      </p:sp>
      <p:sp>
        <p:nvSpPr>
          <p:cNvPr id="5" name="Footer Placeholder 4"/>
          <p:cNvSpPr>
            <a:spLocks noGrp="1"/>
          </p:cNvSpPr>
          <p:nvPr>
            <p:ph type="ftr" sz="quarter" idx="11"/>
          </p:nvPr>
        </p:nvSpPr>
        <p:spPr/>
        <p:txBody>
          <a:bodyPr/>
          <a:lstStyle>
            <a:lvl1pPr>
              <a:defRPr/>
            </a:lvl1pPr>
          </a:lstStyle>
          <a:p>
            <a:endParaRPr lang="es-ES" altLang="ro-RO"/>
          </a:p>
        </p:txBody>
      </p:sp>
      <p:sp>
        <p:nvSpPr>
          <p:cNvPr id="6" name="Slide Number Placeholder 5"/>
          <p:cNvSpPr>
            <a:spLocks noGrp="1"/>
          </p:cNvSpPr>
          <p:nvPr>
            <p:ph type="sldNum" sz="quarter" idx="12"/>
          </p:nvPr>
        </p:nvSpPr>
        <p:spPr/>
        <p:txBody>
          <a:bodyPr/>
          <a:lstStyle>
            <a:lvl1pPr>
              <a:defRPr/>
            </a:lvl1pPr>
          </a:lstStyle>
          <a:p>
            <a:fld id="{E0DFA665-817C-4ED4-BB51-819257DC79BD}" type="slidenum">
              <a:rPr lang="es-ES" altLang="ro-RO"/>
              <a:pPr/>
              <a:t>‹#›</a:t>
            </a:fld>
            <a:endParaRPr lang="es-ES" altLang="ro-RO"/>
          </a:p>
        </p:txBody>
      </p:sp>
    </p:spTree>
    <p:extLst>
      <p:ext uri="{BB962C8B-B14F-4D97-AF65-F5344CB8AC3E}">
        <p14:creationId xmlns="" xmlns:p14="http://schemas.microsoft.com/office/powerpoint/2010/main" val="3980403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4"/>
          <p:cNvSpPr>
            <a:spLocks noGrp="1"/>
          </p:cNvSpPr>
          <p:nvPr>
            <p:ph type="dt" sz="half" idx="10"/>
          </p:nvPr>
        </p:nvSpPr>
        <p:spPr/>
        <p:txBody>
          <a:bodyPr/>
          <a:lstStyle>
            <a:lvl1pPr>
              <a:defRPr/>
            </a:lvl1pPr>
          </a:lstStyle>
          <a:p>
            <a:endParaRPr lang="es-ES" altLang="ro-RO"/>
          </a:p>
        </p:txBody>
      </p:sp>
      <p:sp>
        <p:nvSpPr>
          <p:cNvPr id="6" name="Footer Placeholder 5"/>
          <p:cNvSpPr>
            <a:spLocks noGrp="1"/>
          </p:cNvSpPr>
          <p:nvPr>
            <p:ph type="ftr" sz="quarter" idx="11"/>
          </p:nvPr>
        </p:nvSpPr>
        <p:spPr/>
        <p:txBody>
          <a:bodyPr/>
          <a:lstStyle>
            <a:lvl1pPr>
              <a:defRPr/>
            </a:lvl1pPr>
          </a:lstStyle>
          <a:p>
            <a:endParaRPr lang="es-ES" altLang="ro-RO"/>
          </a:p>
        </p:txBody>
      </p:sp>
      <p:sp>
        <p:nvSpPr>
          <p:cNvPr id="7" name="Slide Number Placeholder 6"/>
          <p:cNvSpPr>
            <a:spLocks noGrp="1"/>
          </p:cNvSpPr>
          <p:nvPr>
            <p:ph type="sldNum" sz="quarter" idx="12"/>
          </p:nvPr>
        </p:nvSpPr>
        <p:spPr/>
        <p:txBody>
          <a:bodyPr/>
          <a:lstStyle>
            <a:lvl1pPr>
              <a:defRPr/>
            </a:lvl1pPr>
          </a:lstStyle>
          <a:p>
            <a:fld id="{97961FC4-BF87-45CD-845F-268B49070D95}" type="slidenum">
              <a:rPr lang="es-ES" altLang="ro-RO"/>
              <a:pPr/>
              <a:t>‹#›</a:t>
            </a:fld>
            <a:endParaRPr lang="es-ES" altLang="ro-RO"/>
          </a:p>
        </p:txBody>
      </p:sp>
    </p:spTree>
    <p:extLst>
      <p:ext uri="{BB962C8B-B14F-4D97-AF65-F5344CB8AC3E}">
        <p14:creationId xmlns="" xmlns:p14="http://schemas.microsoft.com/office/powerpoint/2010/main" val="4213496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6"/>
          <p:cNvSpPr>
            <a:spLocks noGrp="1"/>
          </p:cNvSpPr>
          <p:nvPr>
            <p:ph type="dt" sz="half" idx="10"/>
          </p:nvPr>
        </p:nvSpPr>
        <p:spPr/>
        <p:txBody>
          <a:bodyPr/>
          <a:lstStyle>
            <a:lvl1pPr>
              <a:defRPr/>
            </a:lvl1pPr>
          </a:lstStyle>
          <a:p>
            <a:endParaRPr lang="es-ES" altLang="ro-RO"/>
          </a:p>
        </p:txBody>
      </p:sp>
      <p:sp>
        <p:nvSpPr>
          <p:cNvPr id="8" name="Footer Placeholder 7"/>
          <p:cNvSpPr>
            <a:spLocks noGrp="1"/>
          </p:cNvSpPr>
          <p:nvPr>
            <p:ph type="ftr" sz="quarter" idx="11"/>
          </p:nvPr>
        </p:nvSpPr>
        <p:spPr/>
        <p:txBody>
          <a:bodyPr/>
          <a:lstStyle>
            <a:lvl1pPr>
              <a:defRPr/>
            </a:lvl1pPr>
          </a:lstStyle>
          <a:p>
            <a:endParaRPr lang="es-ES" altLang="ro-RO"/>
          </a:p>
        </p:txBody>
      </p:sp>
      <p:sp>
        <p:nvSpPr>
          <p:cNvPr id="9" name="Slide Number Placeholder 8"/>
          <p:cNvSpPr>
            <a:spLocks noGrp="1"/>
          </p:cNvSpPr>
          <p:nvPr>
            <p:ph type="sldNum" sz="quarter" idx="12"/>
          </p:nvPr>
        </p:nvSpPr>
        <p:spPr/>
        <p:txBody>
          <a:bodyPr/>
          <a:lstStyle>
            <a:lvl1pPr>
              <a:defRPr/>
            </a:lvl1pPr>
          </a:lstStyle>
          <a:p>
            <a:fld id="{7D9E586C-70BC-481D-9189-A5F834FD0303}" type="slidenum">
              <a:rPr lang="es-ES" altLang="ro-RO"/>
              <a:pPr/>
              <a:t>‹#›</a:t>
            </a:fld>
            <a:endParaRPr lang="es-ES" altLang="ro-RO"/>
          </a:p>
        </p:txBody>
      </p:sp>
    </p:spTree>
    <p:extLst>
      <p:ext uri="{BB962C8B-B14F-4D97-AF65-F5344CB8AC3E}">
        <p14:creationId xmlns="" xmlns:p14="http://schemas.microsoft.com/office/powerpoint/2010/main" val="3540689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2"/>
          <p:cNvSpPr>
            <a:spLocks noGrp="1"/>
          </p:cNvSpPr>
          <p:nvPr>
            <p:ph type="dt" sz="half" idx="10"/>
          </p:nvPr>
        </p:nvSpPr>
        <p:spPr/>
        <p:txBody>
          <a:bodyPr/>
          <a:lstStyle>
            <a:lvl1pPr>
              <a:defRPr/>
            </a:lvl1pPr>
          </a:lstStyle>
          <a:p>
            <a:endParaRPr lang="es-ES" altLang="ro-RO"/>
          </a:p>
        </p:txBody>
      </p:sp>
      <p:sp>
        <p:nvSpPr>
          <p:cNvPr id="4" name="Footer Placeholder 3"/>
          <p:cNvSpPr>
            <a:spLocks noGrp="1"/>
          </p:cNvSpPr>
          <p:nvPr>
            <p:ph type="ftr" sz="quarter" idx="11"/>
          </p:nvPr>
        </p:nvSpPr>
        <p:spPr/>
        <p:txBody>
          <a:bodyPr/>
          <a:lstStyle>
            <a:lvl1pPr>
              <a:defRPr/>
            </a:lvl1pPr>
          </a:lstStyle>
          <a:p>
            <a:endParaRPr lang="es-ES" altLang="ro-RO"/>
          </a:p>
        </p:txBody>
      </p:sp>
      <p:sp>
        <p:nvSpPr>
          <p:cNvPr id="5" name="Slide Number Placeholder 4"/>
          <p:cNvSpPr>
            <a:spLocks noGrp="1"/>
          </p:cNvSpPr>
          <p:nvPr>
            <p:ph type="sldNum" sz="quarter" idx="12"/>
          </p:nvPr>
        </p:nvSpPr>
        <p:spPr/>
        <p:txBody>
          <a:bodyPr/>
          <a:lstStyle>
            <a:lvl1pPr>
              <a:defRPr/>
            </a:lvl1pPr>
          </a:lstStyle>
          <a:p>
            <a:fld id="{72FCA69B-9C1C-4B97-A529-94112471987E}" type="slidenum">
              <a:rPr lang="es-ES" altLang="ro-RO"/>
              <a:pPr/>
              <a:t>‹#›</a:t>
            </a:fld>
            <a:endParaRPr lang="es-ES" altLang="ro-RO"/>
          </a:p>
        </p:txBody>
      </p:sp>
    </p:spTree>
    <p:extLst>
      <p:ext uri="{BB962C8B-B14F-4D97-AF65-F5344CB8AC3E}">
        <p14:creationId xmlns="" xmlns:p14="http://schemas.microsoft.com/office/powerpoint/2010/main" val="48488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ltLang="ro-RO"/>
          </a:p>
        </p:txBody>
      </p:sp>
      <p:sp>
        <p:nvSpPr>
          <p:cNvPr id="3" name="Footer Placeholder 2"/>
          <p:cNvSpPr>
            <a:spLocks noGrp="1"/>
          </p:cNvSpPr>
          <p:nvPr>
            <p:ph type="ftr" sz="quarter" idx="11"/>
          </p:nvPr>
        </p:nvSpPr>
        <p:spPr/>
        <p:txBody>
          <a:bodyPr/>
          <a:lstStyle>
            <a:lvl1pPr>
              <a:defRPr/>
            </a:lvl1pPr>
          </a:lstStyle>
          <a:p>
            <a:endParaRPr lang="es-ES" altLang="ro-RO"/>
          </a:p>
        </p:txBody>
      </p:sp>
      <p:sp>
        <p:nvSpPr>
          <p:cNvPr id="4" name="Slide Number Placeholder 3"/>
          <p:cNvSpPr>
            <a:spLocks noGrp="1"/>
          </p:cNvSpPr>
          <p:nvPr>
            <p:ph type="sldNum" sz="quarter" idx="12"/>
          </p:nvPr>
        </p:nvSpPr>
        <p:spPr/>
        <p:txBody>
          <a:bodyPr/>
          <a:lstStyle>
            <a:lvl1pPr>
              <a:defRPr/>
            </a:lvl1pPr>
          </a:lstStyle>
          <a:p>
            <a:fld id="{C7A6DC60-092F-4D52-B29C-33AF12C6E85C}" type="slidenum">
              <a:rPr lang="es-ES" altLang="ro-RO"/>
              <a:pPr/>
              <a:t>‹#›</a:t>
            </a:fld>
            <a:endParaRPr lang="es-ES" altLang="ro-RO"/>
          </a:p>
        </p:txBody>
      </p:sp>
    </p:spTree>
    <p:extLst>
      <p:ext uri="{BB962C8B-B14F-4D97-AF65-F5344CB8AC3E}">
        <p14:creationId xmlns="" xmlns:p14="http://schemas.microsoft.com/office/powerpoint/2010/main" val="431273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ltLang="ro-RO"/>
          </a:p>
        </p:txBody>
      </p:sp>
      <p:sp>
        <p:nvSpPr>
          <p:cNvPr id="6" name="Footer Placeholder 5"/>
          <p:cNvSpPr>
            <a:spLocks noGrp="1"/>
          </p:cNvSpPr>
          <p:nvPr>
            <p:ph type="ftr" sz="quarter" idx="11"/>
          </p:nvPr>
        </p:nvSpPr>
        <p:spPr/>
        <p:txBody>
          <a:bodyPr/>
          <a:lstStyle>
            <a:lvl1pPr>
              <a:defRPr/>
            </a:lvl1pPr>
          </a:lstStyle>
          <a:p>
            <a:endParaRPr lang="es-ES" altLang="ro-RO"/>
          </a:p>
        </p:txBody>
      </p:sp>
      <p:sp>
        <p:nvSpPr>
          <p:cNvPr id="7" name="Slide Number Placeholder 6"/>
          <p:cNvSpPr>
            <a:spLocks noGrp="1"/>
          </p:cNvSpPr>
          <p:nvPr>
            <p:ph type="sldNum" sz="quarter" idx="12"/>
          </p:nvPr>
        </p:nvSpPr>
        <p:spPr/>
        <p:txBody>
          <a:bodyPr/>
          <a:lstStyle>
            <a:lvl1pPr>
              <a:defRPr/>
            </a:lvl1pPr>
          </a:lstStyle>
          <a:p>
            <a:fld id="{38EEFD4A-0F48-4C63-AB1F-7D9F922A65B3}" type="slidenum">
              <a:rPr lang="es-ES" altLang="ro-RO"/>
              <a:pPr/>
              <a:t>‹#›</a:t>
            </a:fld>
            <a:endParaRPr lang="es-ES" altLang="ro-RO"/>
          </a:p>
        </p:txBody>
      </p:sp>
    </p:spTree>
    <p:extLst>
      <p:ext uri="{BB962C8B-B14F-4D97-AF65-F5344CB8AC3E}">
        <p14:creationId xmlns="" xmlns:p14="http://schemas.microsoft.com/office/powerpoint/2010/main" val="3486382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ltLang="ro-RO"/>
          </a:p>
        </p:txBody>
      </p:sp>
      <p:sp>
        <p:nvSpPr>
          <p:cNvPr id="6" name="Footer Placeholder 5"/>
          <p:cNvSpPr>
            <a:spLocks noGrp="1"/>
          </p:cNvSpPr>
          <p:nvPr>
            <p:ph type="ftr" sz="quarter" idx="11"/>
          </p:nvPr>
        </p:nvSpPr>
        <p:spPr/>
        <p:txBody>
          <a:bodyPr/>
          <a:lstStyle>
            <a:lvl1pPr>
              <a:defRPr/>
            </a:lvl1pPr>
          </a:lstStyle>
          <a:p>
            <a:endParaRPr lang="es-ES" altLang="ro-RO"/>
          </a:p>
        </p:txBody>
      </p:sp>
      <p:sp>
        <p:nvSpPr>
          <p:cNvPr id="7" name="Slide Number Placeholder 6"/>
          <p:cNvSpPr>
            <a:spLocks noGrp="1"/>
          </p:cNvSpPr>
          <p:nvPr>
            <p:ph type="sldNum" sz="quarter" idx="12"/>
          </p:nvPr>
        </p:nvSpPr>
        <p:spPr/>
        <p:txBody>
          <a:bodyPr/>
          <a:lstStyle>
            <a:lvl1pPr>
              <a:defRPr/>
            </a:lvl1pPr>
          </a:lstStyle>
          <a:p>
            <a:fld id="{FCD62225-74CF-4E1A-A947-297094C293AE}" type="slidenum">
              <a:rPr lang="es-ES" altLang="ro-RO"/>
              <a:pPr/>
              <a:t>‹#›</a:t>
            </a:fld>
            <a:endParaRPr lang="es-ES" altLang="ro-RO"/>
          </a:p>
        </p:txBody>
      </p:sp>
    </p:spTree>
    <p:extLst>
      <p:ext uri="{BB962C8B-B14F-4D97-AF65-F5344CB8AC3E}">
        <p14:creationId xmlns="" xmlns:p14="http://schemas.microsoft.com/office/powerpoint/2010/main" val="2321625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altLang="ro-RO"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altLang="ro-RO" smtClean="0"/>
              <a:t>Haga clic para modificar el estilo de texto del patrón</a:t>
            </a:r>
          </a:p>
          <a:p>
            <a:pPr lvl="1"/>
            <a:r>
              <a:rPr lang="es-ES" altLang="ro-RO" smtClean="0"/>
              <a:t>Segundo nivel</a:t>
            </a:r>
          </a:p>
          <a:p>
            <a:pPr lvl="2"/>
            <a:r>
              <a:rPr lang="es-ES" altLang="ro-RO" smtClean="0"/>
              <a:t>Tercer nivel</a:t>
            </a:r>
          </a:p>
          <a:p>
            <a:pPr lvl="3"/>
            <a:r>
              <a:rPr lang="es-ES" altLang="ro-RO" smtClean="0"/>
              <a:t>Cuarto nivel</a:t>
            </a:r>
          </a:p>
          <a:p>
            <a:pPr lvl="4"/>
            <a:r>
              <a:rPr lang="es-ES" altLang="ro-RO"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s-ES" altLang="ro-RO"/>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s-ES" altLang="ro-RO"/>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B3D579D7-E2B5-4DA7-8CF8-231A950B85C6}" type="slidenum">
              <a:rPr lang="es-ES" altLang="ro-RO"/>
              <a:pPr/>
              <a:t>‹#›</a:t>
            </a:fld>
            <a:endParaRPr lang="es-ES" alt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ont.png"/>
          <p:cNvPicPr>
            <a:picLocks noChangeAspect="1"/>
          </p:cNvPicPr>
          <p:nvPr/>
        </p:nvPicPr>
        <p:blipFill>
          <a:blip r:embed="rId2"/>
          <a:stretch>
            <a:fillRect/>
          </a:stretch>
        </p:blipFill>
        <p:spPr>
          <a:xfrm>
            <a:off x="0" y="1785926"/>
            <a:ext cx="9144000" cy="5072074"/>
          </a:xfrm>
          <a:prstGeom prst="rect">
            <a:avLst/>
          </a:prstGeom>
        </p:spPr>
      </p:pic>
      <p:sp>
        <p:nvSpPr>
          <p:cNvPr id="3" name="Subtitle 2"/>
          <p:cNvSpPr>
            <a:spLocks noGrp="1"/>
          </p:cNvSpPr>
          <p:nvPr>
            <p:ph type="subTitle" idx="1"/>
          </p:nvPr>
        </p:nvSpPr>
        <p:spPr>
          <a:xfrm>
            <a:off x="2743200" y="4495800"/>
            <a:ext cx="6400800" cy="1219200"/>
          </a:xfrm>
        </p:spPr>
        <p:txBody>
          <a:bodyPr>
            <a:normAutofit/>
          </a:bodyPr>
          <a:lstStyle/>
          <a:p>
            <a:r>
              <a:rPr lang="en-US" sz="2000" b="1" dirty="0" smtClean="0">
                <a:solidFill>
                  <a:srgbClr val="003399"/>
                </a:solidFill>
              </a:rPr>
              <a:t>1</a:t>
            </a:r>
            <a:r>
              <a:rPr lang="ro-RO" sz="2000" b="1" dirty="0" smtClean="0">
                <a:solidFill>
                  <a:srgbClr val="003399"/>
                </a:solidFill>
              </a:rPr>
              <a:t>2.04.201</a:t>
            </a:r>
            <a:r>
              <a:rPr lang="en-US" sz="2000" b="1" dirty="0" smtClean="0">
                <a:solidFill>
                  <a:srgbClr val="003399"/>
                </a:solidFill>
              </a:rPr>
              <a:t>9</a:t>
            </a:r>
            <a:endParaRPr lang="ro-RO" sz="2000" b="1" dirty="0" smtClean="0">
              <a:solidFill>
                <a:srgbClr val="003399"/>
              </a:solidFill>
            </a:endParaRPr>
          </a:p>
          <a:p>
            <a:r>
              <a:rPr lang="ro-RO" sz="2000" b="1" dirty="0" smtClean="0">
                <a:solidFill>
                  <a:srgbClr val="003399"/>
                </a:solidFill>
              </a:rPr>
              <a:t>Prof. Cozma Rodica</a:t>
            </a:r>
            <a:endParaRPr lang="en-US" sz="2000" b="1" dirty="0">
              <a:solidFill>
                <a:srgbClr val="003399"/>
              </a:solidFill>
            </a:endParaRPr>
          </a:p>
        </p:txBody>
      </p:sp>
      <p:sp>
        <p:nvSpPr>
          <p:cNvPr id="2" name="Title 1"/>
          <p:cNvSpPr>
            <a:spLocks noGrp="1"/>
          </p:cNvSpPr>
          <p:nvPr>
            <p:ph type="ctrTitle"/>
          </p:nvPr>
        </p:nvSpPr>
        <p:spPr>
          <a:xfrm>
            <a:off x="357158" y="2000240"/>
            <a:ext cx="8581292" cy="1932816"/>
          </a:xfrm>
        </p:spPr>
        <p:txBody>
          <a:bodyPr>
            <a:noAutofit/>
          </a:bodyPr>
          <a:lstStyle/>
          <a:p>
            <a:r>
              <a:rPr lang="ro-RO" sz="4000" dirty="0" smtClean="0">
                <a:solidFill>
                  <a:schemeClr val="tx1"/>
                </a:solidFill>
                <a:latin typeface="Cambria" panose="02040503050406030204" pitchFamily="18" charset="0"/>
                <a:ea typeface="Cambria" panose="02040503050406030204" pitchFamily="18" charset="0"/>
              </a:rPr>
              <a:t>Seminar</a:t>
            </a:r>
            <a:r>
              <a:rPr lang="en-US" sz="4000" dirty="0" smtClean="0">
                <a:solidFill>
                  <a:schemeClr val="tx1"/>
                </a:solidFill>
                <a:latin typeface="Cambria" panose="02040503050406030204" pitchFamily="18" charset="0"/>
                <a:ea typeface="Cambria" panose="02040503050406030204" pitchFamily="18" charset="0"/>
              </a:rPr>
              <a:t> </a:t>
            </a:r>
            <a:r>
              <a:rPr lang="ro-RO" sz="4000" dirty="0" smtClean="0">
                <a:solidFill>
                  <a:schemeClr val="tx1"/>
                </a:solidFill>
                <a:latin typeface="Cambria" panose="02040503050406030204" pitchFamily="18" charset="0"/>
                <a:ea typeface="Cambria" panose="02040503050406030204" pitchFamily="18" charset="0"/>
              </a:rPr>
              <a:t>în cadrul p</a:t>
            </a:r>
            <a:r>
              <a:rPr lang="en-US" sz="4000" dirty="0" err="1" smtClean="0">
                <a:solidFill>
                  <a:schemeClr val="tx1"/>
                </a:solidFill>
                <a:latin typeface="Cambria" panose="02040503050406030204" pitchFamily="18" charset="0"/>
                <a:ea typeface="Cambria" panose="02040503050406030204" pitchFamily="18" charset="0"/>
              </a:rPr>
              <a:t>roiectului</a:t>
            </a:r>
            <a:r>
              <a:rPr lang="en-US" sz="4000" dirty="0" smtClean="0">
                <a:solidFill>
                  <a:schemeClr val="tx1"/>
                </a:solidFill>
                <a:latin typeface="Cambria" panose="02040503050406030204" pitchFamily="18" charset="0"/>
                <a:ea typeface="Cambria" panose="02040503050406030204" pitchFamily="18" charset="0"/>
              </a:rPr>
              <a:t> </a:t>
            </a:r>
            <a:r>
              <a:rPr lang="ro-RO" sz="4000" dirty="0" smtClean="0">
                <a:solidFill>
                  <a:schemeClr val="tx1"/>
                </a:solidFill>
                <a:latin typeface="Cambria" panose="02040503050406030204" pitchFamily="18" charset="0"/>
                <a:ea typeface="Cambria" panose="02040503050406030204" pitchFamily="18" charset="0"/>
              </a:rPr>
              <a:t/>
            </a:r>
            <a:br>
              <a:rPr lang="ro-RO" sz="4000" dirty="0" smtClean="0">
                <a:solidFill>
                  <a:schemeClr val="tx1"/>
                </a:solidFill>
                <a:latin typeface="Cambria" panose="02040503050406030204" pitchFamily="18" charset="0"/>
                <a:ea typeface="Cambria" panose="02040503050406030204" pitchFamily="18" charset="0"/>
              </a:rPr>
            </a:br>
            <a:r>
              <a:rPr lang="en-US" sz="4000" b="1" dirty="0" smtClean="0">
                <a:solidFill>
                  <a:schemeClr val="tx1"/>
                </a:solidFill>
                <a:latin typeface="Cambria" panose="02040503050406030204" pitchFamily="18" charset="0"/>
                <a:ea typeface="Cambria" panose="02040503050406030204" pitchFamily="18" charset="0"/>
              </a:rPr>
              <a:t>”</a:t>
            </a:r>
            <a:r>
              <a:rPr lang="en-US" sz="4000" b="1" dirty="0" err="1" smtClean="0">
                <a:solidFill>
                  <a:schemeClr val="tx1"/>
                </a:solidFill>
                <a:latin typeface="Cambria" panose="02040503050406030204" pitchFamily="18" charset="0"/>
                <a:ea typeface="Cambria" panose="02040503050406030204" pitchFamily="18" charset="0"/>
              </a:rPr>
              <a:t>Învățăm</a:t>
            </a:r>
            <a:r>
              <a:rPr lang="en-US" sz="4000" b="1" dirty="0" smtClean="0">
                <a:solidFill>
                  <a:schemeClr val="tx1"/>
                </a:solidFill>
                <a:latin typeface="Cambria" panose="02040503050406030204" pitchFamily="18" charset="0"/>
                <a:ea typeface="Cambria" panose="02040503050406030204" pitchFamily="18" charset="0"/>
              </a:rPr>
              <a:t> </a:t>
            </a:r>
            <a:r>
              <a:rPr lang="en-US" sz="4000" b="1" dirty="0" err="1" smtClean="0">
                <a:solidFill>
                  <a:schemeClr val="tx1"/>
                </a:solidFill>
                <a:latin typeface="Cambria" panose="02040503050406030204" pitchFamily="18" charset="0"/>
                <a:ea typeface="Cambria" panose="02040503050406030204" pitchFamily="18" charset="0"/>
              </a:rPr>
              <a:t>împreună</a:t>
            </a:r>
            <a:r>
              <a:rPr lang="en-US" sz="4000" b="1" dirty="0" smtClean="0">
                <a:solidFill>
                  <a:schemeClr val="tx1"/>
                </a:solidFill>
                <a:latin typeface="Cambria" panose="02040503050406030204" pitchFamily="18" charset="0"/>
                <a:ea typeface="Cambria" panose="02040503050406030204" pitchFamily="18" charset="0"/>
              </a:rPr>
              <a:t>”</a:t>
            </a:r>
            <a:r>
              <a:rPr lang="en-US" sz="4000" dirty="0" smtClean="0">
                <a:solidFill>
                  <a:schemeClr val="tx1"/>
                </a:solidFill>
                <a:latin typeface="Cambria" panose="02040503050406030204" pitchFamily="18" charset="0"/>
                <a:ea typeface="Cambria" panose="02040503050406030204" pitchFamily="18" charset="0"/>
              </a:rPr>
              <a:t> </a:t>
            </a:r>
            <a:r>
              <a:rPr lang="ro-RO" sz="4000" dirty="0" smtClean="0">
                <a:solidFill>
                  <a:schemeClr val="tx1"/>
                </a:solidFill>
                <a:latin typeface="Cambria" panose="02040503050406030204" pitchFamily="18" charset="0"/>
                <a:ea typeface="Cambria" panose="02040503050406030204" pitchFamily="18" charset="0"/>
              </a:rPr>
              <a:t/>
            </a:r>
            <a:br>
              <a:rPr lang="ro-RO" sz="4000" dirty="0" smtClean="0">
                <a:solidFill>
                  <a:schemeClr val="tx1"/>
                </a:solidFill>
                <a:latin typeface="Cambria" panose="02040503050406030204" pitchFamily="18" charset="0"/>
                <a:ea typeface="Cambria" panose="02040503050406030204" pitchFamily="18" charset="0"/>
              </a:rPr>
            </a:br>
            <a:r>
              <a:rPr lang="en-US" sz="4000" dirty="0" smtClean="0">
                <a:solidFill>
                  <a:schemeClr val="tx1"/>
                </a:solidFill>
                <a:latin typeface="Cambria" panose="02040503050406030204" pitchFamily="18" charset="0"/>
                <a:ea typeface="Cambria" panose="02040503050406030204" pitchFamily="18" charset="0"/>
              </a:rPr>
              <a:t> CAERI </a:t>
            </a:r>
            <a:r>
              <a:rPr lang="ro-RO" sz="4000" dirty="0" smtClean="0">
                <a:solidFill>
                  <a:schemeClr val="tx1"/>
                </a:solidFill>
                <a:latin typeface="Cambria" panose="02040503050406030204" pitchFamily="18" charset="0"/>
                <a:ea typeface="Cambria" panose="02040503050406030204" pitchFamily="18" charset="0"/>
              </a:rPr>
              <a:t>1372/</a:t>
            </a:r>
            <a:r>
              <a:rPr lang="en-US" sz="4000" dirty="0" smtClean="0">
                <a:solidFill>
                  <a:schemeClr val="tx1"/>
                </a:solidFill>
                <a:latin typeface="Cambria" panose="02040503050406030204" pitchFamily="18" charset="0"/>
                <a:ea typeface="Cambria" panose="02040503050406030204" pitchFamily="18" charset="0"/>
              </a:rPr>
              <a:t>2019 </a:t>
            </a:r>
            <a:endParaRPr lang="en-US" sz="4000" dirty="0">
              <a:latin typeface="Cambria" pitchFamily="18" charset="0"/>
              <a:ea typeface="Cambria" panose="02040503050406030204" pitchFamily="18" charset="0"/>
            </a:endParaRPr>
          </a:p>
        </p:txBody>
      </p:sp>
      <p:pic>
        <p:nvPicPr>
          <p:cNvPr id="1027" name="Picture 3" descr="C:\Users\Admin\Desktop\SIMPOZION INVATAM IMPREUNA\2.png"/>
          <p:cNvPicPr>
            <a:picLocks noChangeAspect="1" noChangeArrowheads="1"/>
          </p:cNvPicPr>
          <p:nvPr/>
        </p:nvPicPr>
        <p:blipFill>
          <a:blip r:embed="rId3"/>
          <a:srcRect/>
          <a:stretch>
            <a:fillRect/>
          </a:stretch>
        </p:blipFill>
        <p:spPr bwMode="auto">
          <a:xfrm>
            <a:off x="1" y="2327032"/>
            <a:ext cx="2714870" cy="2714870"/>
          </a:xfrm>
          <a:prstGeom prst="rect">
            <a:avLst/>
          </a:prstGeom>
          <a:noFill/>
        </p:spPr>
      </p:pic>
      <p:pic>
        <p:nvPicPr>
          <p:cNvPr id="6" name="Picture 4" descr="D:\Utilizator (Nu sterge)\Desktop\Untitled-1.png"/>
          <p:cNvPicPr>
            <a:picLocks noChangeAspect="1" noChangeArrowheads="1"/>
          </p:cNvPicPr>
          <p:nvPr/>
        </p:nvPicPr>
        <p:blipFill>
          <a:blip r:embed="rId4"/>
          <a:srcRect/>
          <a:stretch>
            <a:fillRect/>
          </a:stretch>
        </p:blipFill>
        <p:spPr bwMode="auto">
          <a:xfrm>
            <a:off x="285720" y="214290"/>
            <a:ext cx="8382000" cy="15716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ular Callout 9"/>
          <p:cNvSpPr/>
          <p:nvPr/>
        </p:nvSpPr>
        <p:spPr>
          <a:xfrm>
            <a:off x="1332384" y="428604"/>
            <a:ext cx="6696000" cy="984172"/>
          </a:xfrm>
          <a:prstGeom prst="wedgeRectCallout">
            <a:avLst>
              <a:gd name="adj1" fmla="val -16766"/>
              <a:gd name="adj2" fmla="val 81452"/>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o-RO" sz="2400" b="1" dirty="0" smtClean="0">
                <a:solidFill>
                  <a:schemeClr val="bg1"/>
                </a:solidFill>
                <a:latin typeface="Georgia" panose="02040502050405020303" pitchFamily="18" charset="0"/>
              </a:rPr>
              <a:t>ELABORARE PSI</a:t>
            </a:r>
            <a:endParaRPr lang="ro-RO" sz="2200" b="1" dirty="0">
              <a:latin typeface="Georgia" panose="02040502050405020303" pitchFamily="18" charset="0"/>
            </a:endParaRPr>
          </a:p>
        </p:txBody>
      </p:sp>
      <p:sp>
        <p:nvSpPr>
          <p:cNvPr id="2" name="Rounded Rectangle 1"/>
          <p:cNvSpPr/>
          <p:nvPr/>
        </p:nvSpPr>
        <p:spPr>
          <a:xfrm>
            <a:off x="179512" y="1729984"/>
            <a:ext cx="3456384" cy="386104"/>
          </a:xfrm>
          <a:prstGeom prst="roundRect">
            <a:avLst/>
          </a:prstGeom>
          <a:solidFill>
            <a:schemeClr val="accent4"/>
          </a:solidFill>
          <a:ln>
            <a:solidFill>
              <a:schemeClr val="accent4">
                <a:lumMod val="75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ro-RO" b="1" dirty="0" smtClean="0">
                <a:latin typeface="Georgia" panose="02040502050405020303" pitchFamily="18" charset="0"/>
              </a:rPr>
              <a:t>La prima </a:t>
            </a:r>
            <a:r>
              <a:rPr lang="ro-RO" b="1" dirty="0">
                <a:latin typeface="Georgia" panose="02040502050405020303" pitchFamily="18" charset="0"/>
              </a:rPr>
              <a:t>orientare şcolară</a:t>
            </a:r>
          </a:p>
        </p:txBody>
      </p:sp>
      <p:sp>
        <p:nvSpPr>
          <p:cNvPr id="43" name="Rounded Rectangle 42"/>
          <p:cNvSpPr/>
          <p:nvPr/>
        </p:nvSpPr>
        <p:spPr>
          <a:xfrm>
            <a:off x="179512" y="3485305"/>
            <a:ext cx="6588000" cy="386104"/>
          </a:xfrm>
          <a:prstGeom prst="roundRect">
            <a:avLst/>
          </a:prstGeom>
          <a:solidFill>
            <a:schemeClr val="accent4"/>
          </a:solidFill>
          <a:ln>
            <a:solidFill>
              <a:schemeClr val="accent4">
                <a:lumMod val="75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ro-RO" b="1" dirty="0" smtClean="0">
                <a:latin typeface="Georgia" panose="02040502050405020303" pitchFamily="18" charset="0"/>
              </a:rPr>
              <a:t>La reorientare şcolară </a:t>
            </a:r>
            <a:r>
              <a:rPr lang="ro-RO" dirty="0" smtClean="0">
                <a:latin typeface="Georgia" panose="02040502050405020303" pitchFamily="18" charset="0"/>
              </a:rPr>
              <a:t>(trecerea la alt nivel de învățământ)</a:t>
            </a:r>
            <a:endParaRPr lang="ro-RO" dirty="0">
              <a:latin typeface="Georgia" panose="02040502050405020303" pitchFamily="18" charset="0"/>
            </a:endParaRPr>
          </a:p>
        </p:txBody>
      </p:sp>
      <p:sp>
        <p:nvSpPr>
          <p:cNvPr id="44" name="Oval Callout 43"/>
          <p:cNvSpPr/>
          <p:nvPr/>
        </p:nvSpPr>
        <p:spPr>
          <a:xfrm rot="10599041" flipH="1" flipV="1">
            <a:off x="7145838" y="452066"/>
            <a:ext cx="1656437" cy="1153861"/>
          </a:xfrm>
          <a:prstGeom prst="wedgeEllipseCallout">
            <a:avLst>
              <a:gd name="adj1" fmla="val -68388"/>
              <a:gd name="adj2" fmla="val 18224"/>
            </a:avLst>
          </a:prstGeom>
          <a:ln/>
        </p:spPr>
        <p:style>
          <a:lnRef idx="1">
            <a:schemeClr val="accent2"/>
          </a:lnRef>
          <a:fillRef idx="2">
            <a:schemeClr val="accent2"/>
          </a:fillRef>
          <a:effectRef idx="1">
            <a:schemeClr val="accent2"/>
          </a:effectRef>
          <a:fontRef idx="minor">
            <a:schemeClr val="dk1"/>
          </a:fontRef>
        </p:style>
        <p:txBody>
          <a:bodyPr lIns="0" tIns="0" rIns="0" bIns="0" rtlCol="0" anchor="ctr"/>
          <a:lstStyle/>
          <a:p>
            <a:pPr algn="ctr"/>
            <a:r>
              <a:rPr lang="ro-RO" sz="2400" b="1" dirty="0" smtClean="0">
                <a:latin typeface="Georgia" panose="02040502050405020303" pitchFamily="18" charset="0"/>
              </a:rPr>
              <a:t>CÂND?</a:t>
            </a:r>
            <a:endParaRPr lang="en-GB" sz="2400" b="1" dirty="0">
              <a:latin typeface="Georgia" panose="02040502050405020303" pitchFamily="18" charset="0"/>
            </a:endParaRPr>
          </a:p>
        </p:txBody>
      </p:sp>
      <p:sp>
        <p:nvSpPr>
          <p:cNvPr id="45" name="Rounded Rectangle 44"/>
          <p:cNvSpPr/>
          <p:nvPr/>
        </p:nvSpPr>
        <p:spPr>
          <a:xfrm>
            <a:off x="572040" y="2132856"/>
            <a:ext cx="8392447" cy="1224000"/>
          </a:xfrm>
          <a:prstGeom prst="roundRect">
            <a:avLst/>
          </a:prstGeom>
          <a:ln>
            <a:solidFill>
              <a:schemeClr val="accent4">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85750" lvl="0" indent="-285750" algn="just">
              <a:buFont typeface="Wingdings" panose="05000000000000000000" pitchFamily="2" charset="2"/>
              <a:buChar char="v"/>
            </a:pPr>
            <a:r>
              <a:rPr lang="ro-RO" sz="1600" b="1" dirty="0">
                <a:latin typeface="Georgia" panose="02040502050405020303" pitchFamily="18" charset="0"/>
              </a:rPr>
              <a:t>pentru copiii care nu sunt înscrişi în </a:t>
            </a:r>
            <a:r>
              <a:rPr lang="ro-RO" sz="1600" b="1" dirty="0" smtClean="0">
                <a:latin typeface="Georgia" panose="02040502050405020303" pitchFamily="18" charset="0"/>
              </a:rPr>
              <a:t>învăţământ</a:t>
            </a:r>
            <a:r>
              <a:rPr lang="ro-RO" sz="1600" b="1" dirty="0">
                <a:latin typeface="Georgia" panose="02040502050405020303" pitchFamily="18" charset="0"/>
              </a:rPr>
              <a:t>, </a:t>
            </a:r>
            <a:r>
              <a:rPr lang="ro-RO" sz="1600" b="1" dirty="0">
                <a:solidFill>
                  <a:srgbClr val="C00000"/>
                </a:solidFill>
                <a:latin typeface="Georgia" panose="02040502050405020303" pitchFamily="18" charset="0"/>
              </a:rPr>
              <a:t>în termen de 30 de zile de la începerea frecventării cursurilor </a:t>
            </a:r>
            <a:r>
              <a:rPr lang="ro-RO" sz="1600" dirty="0">
                <a:latin typeface="Georgia" panose="02040502050405020303" pitchFamily="18" charset="0"/>
              </a:rPr>
              <a:t>(copii orientați școlar înainte de înscrierea în </a:t>
            </a:r>
            <a:r>
              <a:rPr lang="ro-RO" sz="1600" dirty="0" smtClean="0">
                <a:latin typeface="Georgia" panose="02040502050405020303" pitchFamily="18" charset="0"/>
              </a:rPr>
              <a:t>grădiniță/clasa </a:t>
            </a:r>
            <a:r>
              <a:rPr lang="ro-RO" sz="1600" dirty="0">
                <a:latin typeface="Georgia" panose="02040502050405020303" pitchFamily="18" charset="0"/>
              </a:rPr>
              <a:t>pregătitoare</a:t>
            </a:r>
            <a:r>
              <a:rPr lang="ro-RO" sz="1600" dirty="0" smtClean="0">
                <a:latin typeface="Georgia" panose="02040502050405020303" pitchFamily="18" charset="0"/>
              </a:rPr>
              <a:t>);</a:t>
            </a:r>
          </a:p>
          <a:p>
            <a:pPr marL="285750" lvl="0" indent="-285750" algn="just">
              <a:buFont typeface="Wingdings" panose="05000000000000000000" pitchFamily="2" charset="2"/>
              <a:buChar char="v"/>
            </a:pPr>
            <a:r>
              <a:rPr lang="ro-RO" sz="1600" b="1" dirty="0" smtClean="0">
                <a:latin typeface="Georgia" panose="02040502050405020303" pitchFamily="18" charset="0"/>
              </a:rPr>
              <a:t>pentru </a:t>
            </a:r>
            <a:r>
              <a:rPr lang="ro-RO" sz="1600" b="1" dirty="0">
                <a:latin typeface="Georgia" panose="02040502050405020303" pitchFamily="18" charset="0"/>
              </a:rPr>
              <a:t>copiii care frecventează cursurile </a:t>
            </a:r>
            <a:r>
              <a:rPr lang="ro-RO" sz="1600" dirty="0">
                <a:latin typeface="Georgia" panose="02040502050405020303" pitchFamily="18" charset="0"/>
              </a:rPr>
              <a:t>unei unităţi de învăţământ, </a:t>
            </a:r>
            <a:r>
              <a:rPr lang="ro-RO" sz="1600" b="1" dirty="0">
                <a:solidFill>
                  <a:srgbClr val="C00000"/>
                </a:solidFill>
                <a:latin typeface="Georgia" panose="02040502050405020303" pitchFamily="18" charset="0"/>
              </a:rPr>
              <a:t>în termen de 30 de zile de la numirea </a:t>
            </a:r>
            <a:r>
              <a:rPr lang="ro-RO" sz="1600" b="1" dirty="0" smtClean="0">
                <a:solidFill>
                  <a:srgbClr val="C00000"/>
                </a:solidFill>
                <a:latin typeface="Georgia" panose="02040502050405020303" pitchFamily="18" charset="0"/>
              </a:rPr>
              <a:t>RCSP.</a:t>
            </a:r>
            <a:endParaRPr lang="ro-RO" sz="1600" b="1" dirty="0">
              <a:solidFill>
                <a:srgbClr val="C00000"/>
              </a:solidFill>
              <a:latin typeface="Georgia" panose="02040502050405020303" pitchFamily="18" charset="0"/>
            </a:endParaRPr>
          </a:p>
        </p:txBody>
      </p:sp>
      <p:sp>
        <p:nvSpPr>
          <p:cNvPr id="46" name="Rounded Rectangle 45"/>
          <p:cNvSpPr/>
          <p:nvPr/>
        </p:nvSpPr>
        <p:spPr>
          <a:xfrm>
            <a:off x="572039" y="3845345"/>
            <a:ext cx="8392447" cy="1476000"/>
          </a:xfrm>
          <a:prstGeom prst="roundRect">
            <a:avLst/>
          </a:prstGeom>
          <a:ln>
            <a:solidFill>
              <a:schemeClr val="accent4">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85750" indent="-285750" algn="just">
              <a:buFont typeface="Wingdings" panose="05000000000000000000" pitchFamily="2" charset="2"/>
              <a:buChar char="v"/>
            </a:pPr>
            <a:r>
              <a:rPr lang="ro-RO" sz="1600" b="1" dirty="0">
                <a:solidFill>
                  <a:srgbClr val="C00000"/>
                </a:solidFill>
                <a:latin typeface="Georgia" panose="02040502050405020303" pitchFamily="18" charset="0"/>
              </a:rPr>
              <a:t>în termen de 30 de zile de la începerea frecventării cursurilor </a:t>
            </a:r>
            <a:r>
              <a:rPr lang="ro-RO" sz="1600" dirty="0">
                <a:solidFill>
                  <a:schemeClr val="tx1"/>
                </a:solidFill>
                <a:latin typeface="Georgia" panose="02040502050405020303" pitchFamily="18" charset="0"/>
              </a:rPr>
              <a:t>la noul nivel de învățământ </a:t>
            </a:r>
            <a:r>
              <a:rPr lang="ro-RO" sz="1600" dirty="0" smtClean="0">
                <a:latin typeface="Georgia" panose="02040502050405020303" pitchFamily="18" charset="0"/>
              </a:rPr>
              <a:t>(</a:t>
            </a:r>
            <a:r>
              <a:rPr lang="ro-RO" sz="1600" b="1" dirty="0" smtClean="0">
                <a:latin typeface="Georgia" panose="02040502050405020303" pitchFamily="18" charset="0"/>
              </a:rPr>
              <a:t>copii </a:t>
            </a:r>
            <a:r>
              <a:rPr lang="ro-RO" sz="1600" b="1" dirty="0">
                <a:latin typeface="Georgia" panose="02040502050405020303" pitchFamily="18" charset="0"/>
              </a:rPr>
              <a:t>orientați </a:t>
            </a:r>
            <a:r>
              <a:rPr lang="ro-RO" sz="1600" dirty="0">
                <a:latin typeface="Georgia" panose="02040502050405020303" pitchFamily="18" charset="0"/>
              </a:rPr>
              <a:t>școlar la </a:t>
            </a:r>
            <a:r>
              <a:rPr lang="ro-RO" sz="1600" b="1" dirty="0">
                <a:latin typeface="Georgia" panose="02040502050405020303" pitchFamily="18" charset="0"/>
              </a:rPr>
              <a:t>finalul învățământului preșcolar, al claselor a IV-a și a VIII-a, </a:t>
            </a:r>
            <a:r>
              <a:rPr lang="ro-RO" sz="1600" dirty="0" smtClean="0">
                <a:latin typeface="Georgia" panose="02040502050405020303" pitchFamily="18" charset="0"/>
              </a:rPr>
              <a:t>la </a:t>
            </a:r>
            <a:r>
              <a:rPr lang="ro-RO" sz="1600" dirty="0">
                <a:latin typeface="Georgia" panose="02040502050405020303" pitchFamily="18" charset="0"/>
              </a:rPr>
              <a:t>finalul </a:t>
            </a:r>
            <a:r>
              <a:rPr lang="ro-RO" sz="1600" b="1" dirty="0">
                <a:latin typeface="Georgia" panose="02040502050405020303" pitchFamily="18" charset="0"/>
              </a:rPr>
              <a:t>școlii </a:t>
            </a:r>
            <a:r>
              <a:rPr lang="ro-RO" sz="1600" b="1" dirty="0" smtClean="0">
                <a:latin typeface="Georgia" panose="02040502050405020303" pitchFamily="18" charset="0"/>
              </a:rPr>
              <a:t>profesionale</a:t>
            </a:r>
            <a:r>
              <a:rPr lang="ro-RO" sz="1600" dirty="0" smtClean="0">
                <a:latin typeface="Georgia" panose="02040502050405020303" pitchFamily="18" charset="0"/>
              </a:rPr>
              <a:t>). </a:t>
            </a:r>
          </a:p>
          <a:p>
            <a:pPr marL="285750" indent="-285750" algn="just">
              <a:buFont typeface="Wingdings" panose="05000000000000000000" pitchFamily="2" charset="2"/>
              <a:buChar char="v"/>
            </a:pPr>
            <a:r>
              <a:rPr lang="ro-RO" sz="1600" b="1" dirty="0">
                <a:solidFill>
                  <a:srgbClr val="C00000"/>
                </a:solidFill>
                <a:latin typeface="Georgia" panose="02040502050405020303" pitchFamily="18" charset="0"/>
              </a:rPr>
              <a:t>în termen de 30 de zile de la începerea frecventării </a:t>
            </a:r>
            <a:r>
              <a:rPr lang="ro-RO" sz="1600" b="1" dirty="0" smtClean="0">
                <a:solidFill>
                  <a:srgbClr val="C00000"/>
                </a:solidFill>
                <a:latin typeface="Georgia" panose="02040502050405020303" pitchFamily="18" charset="0"/>
              </a:rPr>
              <a:t>cursurilor</a:t>
            </a:r>
            <a:r>
              <a:rPr lang="ro-RO" sz="1600" dirty="0" smtClean="0">
                <a:latin typeface="Georgia" panose="02040502050405020303" pitchFamily="18" charset="0"/>
              </a:rPr>
              <a:t>, pentru copilul declarat </a:t>
            </a:r>
            <a:r>
              <a:rPr lang="ro-RO" sz="1600" b="1" dirty="0">
                <a:latin typeface="Georgia" panose="02040502050405020303" pitchFamily="18" charset="0"/>
              </a:rPr>
              <a:t>repetent</a:t>
            </a:r>
            <a:r>
              <a:rPr lang="ro-RO" sz="1600" dirty="0">
                <a:latin typeface="Georgia" panose="02040502050405020303" pitchFamily="18" charset="0"/>
              </a:rPr>
              <a:t> sau în situația </a:t>
            </a:r>
            <a:r>
              <a:rPr lang="ro-RO" sz="1600" b="1" dirty="0">
                <a:latin typeface="Georgia" panose="02040502050405020303" pitchFamily="18" charset="0"/>
              </a:rPr>
              <a:t>transferului </a:t>
            </a:r>
            <a:r>
              <a:rPr lang="ro-RO" sz="1600" dirty="0" smtClean="0">
                <a:latin typeface="Georgia" panose="02040502050405020303" pitchFamily="18" charset="0"/>
              </a:rPr>
              <a:t>de </a:t>
            </a:r>
            <a:r>
              <a:rPr lang="ro-RO" sz="1600" dirty="0">
                <a:latin typeface="Georgia" panose="02040502050405020303" pitchFamily="18" charset="0"/>
              </a:rPr>
              <a:t>la o clasă la alta sau la o altă unitate de </a:t>
            </a:r>
            <a:r>
              <a:rPr lang="ro-RO" sz="1600" dirty="0" smtClean="0">
                <a:latin typeface="Georgia" panose="02040502050405020303" pitchFamily="18" charset="0"/>
              </a:rPr>
              <a:t>învățământ</a:t>
            </a:r>
          </a:p>
        </p:txBody>
      </p:sp>
      <p:sp>
        <p:nvSpPr>
          <p:cNvPr id="48" name="Rounded Rectangle 47"/>
          <p:cNvSpPr/>
          <p:nvPr/>
        </p:nvSpPr>
        <p:spPr>
          <a:xfrm>
            <a:off x="147176" y="5439297"/>
            <a:ext cx="8460000" cy="386104"/>
          </a:xfrm>
          <a:prstGeom prst="roundRect">
            <a:avLst/>
          </a:prstGeom>
          <a:solidFill>
            <a:schemeClr val="accent4"/>
          </a:solidFill>
          <a:ln>
            <a:solidFill>
              <a:schemeClr val="accent4">
                <a:lumMod val="75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ro-RO" b="1" dirty="0" smtClean="0">
                <a:latin typeface="Georgia" panose="02040502050405020303" pitchFamily="18" charset="0"/>
              </a:rPr>
              <a:t>La reevaluare/reorientare şcolară </a:t>
            </a:r>
            <a:r>
              <a:rPr lang="ro-RO" dirty="0" smtClean="0">
                <a:latin typeface="Georgia" panose="02040502050405020303" pitchFamily="18" charset="0"/>
              </a:rPr>
              <a:t>(fără trecerea la  alt nivel de învățământ)</a:t>
            </a:r>
            <a:endParaRPr lang="ro-RO" dirty="0">
              <a:latin typeface="Georgia" panose="02040502050405020303" pitchFamily="18" charset="0"/>
            </a:endParaRPr>
          </a:p>
        </p:txBody>
      </p:sp>
      <p:sp>
        <p:nvSpPr>
          <p:cNvPr id="53" name="Rounded Rectangle 52"/>
          <p:cNvSpPr/>
          <p:nvPr/>
        </p:nvSpPr>
        <p:spPr>
          <a:xfrm>
            <a:off x="599318" y="5837460"/>
            <a:ext cx="8392447" cy="935239"/>
          </a:xfrm>
          <a:prstGeom prst="roundRect">
            <a:avLst/>
          </a:prstGeom>
          <a:ln>
            <a:solidFill>
              <a:schemeClr val="accent4">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85750" indent="-285750" algn="just">
              <a:buFont typeface="Wingdings" panose="05000000000000000000" pitchFamily="2" charset="2"/>
              <a:buChar char="v"/>
            </a:pPr>
            <a:r>
              <a:rPr lang="ro-RO" sz="1600" b="1" dirty="0" smtClean="0">
                <a:solidFill>
                  <a:srgbClr val="C00000"/>
                </a:solidFill>
                <a:latin typeface="Georgia" panose="02040502050405020303" pitchFamily="18" charset="0"/>
              </a:rPr>
              <a:t>cu cel </a:t>
            </a:r>
            <a:r>
              <a:rPr lang="ro-RO" sz="1600" b="1" dirty="0">
                <a:solidFill>
                  <a:srgbClr val="C00000"/>
                </a:solidFill>
                <a:latin typeface="Georgia" panose="02040502050405020303" pitchFamily="18" charset="0"/>
              </a:rPr>
              <a:t>puţin 30 de zile înainte de expirarea certificatului </a:t>
            </a:r>
            <a:r>
              <a:rPr lang="ro-RO" sz="1600" b="1" dirty="0" smtClean="0">
                <a:solidFill>
                  <a:srgbClr val="C00000"/>
                </a:solidFill>
                <a:latin typeface="Georgia" panose="02040502050405020303" pitchFamily="18" charset="0"/>
              </a:rPr>
              <a:t>OSP </a:t>
            </a:r>
            <a:r>
              <a:rPr lang="ro-RO" sz="1600" dirty="0" smtClean="0">
                <a:solidFill>
                  <a:schemeClr val="tx1"/>
                </a:solidFill>
                <a:latin typeface="Georgia" panose="02040502050405020303" pitchFamily="18" charset="0"/>
              </a:rPr>
              <a:t>(la solicitarea părinților/reprezentantului legal), </a:t>
            </a:r>
            <a:r>
              <a:rPr lang="ro-RO" sz="1600" dirty="0" smtClean="0">
                <a:latin typeface="Georgia" panose="02040502050405020303" pitchFamily="18" charset="0"/>
              </a:rPr>
              <a:t>în cazul copilului cu </a:t>
            </a:r>
            <a:r>
              <a:rPr lang="ro-RO" sz="1600" b="1" dirty="0" smtClean="0">
                <a:latin typeface="Georgia" panose="02040502050405020303" pitchFamily="18" charset="0"/>
              </a:rPr>
              <a:t>certificat valabil maxim 1 </a:t>
            </a:r>
            <a:r>
              <a:rPr lang="ro-RO" sz="1600" b="1" dirty="0">
                <a:latin typeface="Georgia" panose="02040502050405020303" pitchFamily="18" charset="0"/>
              </a:rPr>
              <a:t>an de zile, </a:t>
            </a:r>
            <a:r>
              <a:rPr lang="ro-RO" sz="1600" dirty="0" smtClean="0">
                <a:latin typeface="Georgia" panose="02040502050405020303" pitchFamily="18" charset="0"/>
              </a:rPr>
              <a:t>care va continua </a:t>
            </a:r>
            <a:r>
              <a:rPr lang="ro-RO" sz="1600" dirty="0">
                <a:latin typeface="Georgia" panose="02040502050405020303" pitchFamily="18" charset="0"/>
              </a:rPr>
              <a:t>cursurile școlare în aceeași clasă (cu același colectiv de cadre didactice) și în același nivel de </a:t>
            </a:r>
            <a:r>
              <a:rPr lang="ro-RO" sz="1600" dirty="0" smtClean="0">
                <a:latin typeface="Georgia" panose="02040502050405020303" pitchFamily="18" charset="0"/>
              </a:rPr>
              <a:t>învățământ</a:t>
            </a:r>
            <a:endParaRPr lang="ro-RO" sz="1600" dirty="0">
              <a:latin typeface="Georgia" panose="02040502050405020303" pitchFamily="18" charset="0"/>
            </a:endParaRPr>
          </a:p>
        </p:txBody>
      </p:sp>
    </p:spTree>
    <p:extLst>
      <p:ext uri="{BB962C8B-B14F-4D97-AF65-F5344CB8AC3E}">
        <p14:creationId xmlns="" xmlns:p14="http://schemas.microsoft.com/office/powerpoint/2010/main" val="7992322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Oval 20"/>
          <p:cNvSpPr>
            <a:spLocks noChangeArrowheads="1"/>
          </p:cNvSpPr>
          <p:nvPr/>
        </p:nvSpPr>
        <p:spPr bwMode="auto">
          <a:xfrm>
            <a:off x="6423903" y="3291985"/>
            <a:ext cx="1460465" cy="92910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600" b="1" i="0" u="none" strike="noStrike" cap="none" normalizeH="0" baseline="0" dirty="0" smtClean="0">
                <a:ln>
                  <a:noFill/>
                </a:ln>
                <a:solidFill>
                  <a:schemeClr val="bg1"/>
                </a:solidFill>
                <a:effectLst/>
                <a:latin typeface="Georgia" panose="02040502050405020303" pitchFamily="18" charset="0"/>
                <a:cs typeface="Arial" pitchFamily="34" charset="0"/>
              </a:rPr>
              <a:t>COSP aprobă PSI</a:t>
            </a:r>
            <a:endParaRPr kumimoji="0" lang="ro-RO" altLang="ro-RO" sz="1600" b="0" i="0" u="none" strike="noStrike" cap="none" normalizeH="0" baseline="0" dirty="0" smtClean="0">
              <a:ln>
                <a:noFill/>
              </a:ln>
              <a:solidFill>
                <a:schemeClr val="bg1"/>
              </a:solidFill>
              <a:effectLst/>
              <a:latin typeface="Georgia" panose="02040502050405020303" pitchFamily="18" charset="0"/>
              <a:cs typeface="Arial" pitchFamily="34" charset="0"/>
            </a:endParaRPr>
          </a:p>
        </p:txBody>
      </p:sp>
      <p:sp>
        <p:nvSpPr>
          <p:cNvPr id="10" name="Rectangular Callout 9"/>
          <p:cNvSpPr/>
          <p:nvPr/>
        </p:nvSpPr>
        <p:spPr>
          <a:xfrm>
            <a:off x="1332384" y="428604"/>
            <a:ext cx="6696000" cy="1128188"/>
          </a:xfrm>
          <a:prstGeom prst="wedgeRectCallout">
            <a:avLst>
              <a:gd name="adj1" fmla="val -16766"/>
              <a:gd name="adj2" fmla="val 81452"/>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o-RO" sz="2400" b="1" dirty="0" smtClean="0">
                <a:solidFill>
                  <a:schemeClr val="bg1"/>
                </a:solidFill>
                <a:latin typeface="Georgia" panose="02040502050405020303" pitchFamily="18" charset="0"/>
              </a:rPr>
              <a:t>PLANUL DE SERVICII INDIVIDUALIZAT</a:t>
            </a:r>
            <a:endParaRPr lang="ro-RO" sz="2200" b="1" dirty="0">
              <a:latin typeface="Georgia" panose="02040502050405020303" pitchFamily="18" charset="0"/>
            </a:endParaRPr>
          </a:p>
        </p:txBody>
      </p:sp>
      <p:sp>
        <p:nvSpPr>
          <p:cNvPr id="8" name="Text Box 9"/>
          <p:cNvSpPr txBox="1">
            <a:spLocks noChangeArrowheads="1"/>
          </p:cNvSpPr>
          <p:nvPr/>
        </p:nvSpPr>
        <p:spPr bwMode="auto">
          <a:xfrm>
            <a:off x="4139952" y="3137840"/>
            <a:ext cx="1260000" cy="1227264"/>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0" tIns="36576" rIns="0"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ro-RO" altLang="ro-RO" sz="1500" b="1" dirty="0" smtClean="0">
                <a:solidFill>
                  <a:schemeClr val="bg1"/>
                </a:solidFill>
                <a:latin typeface="Georgia" panose="02040502050405020303" pitchFamily="18" charset="0"/>
                <a:cs typeface="Arial" pitchFamily="34" charset="0"/>
              </a:rPr>
              <a:t>D</a:t>
            </a:r>
            <a:r>
              <a:rPr kumimoji="0" lang="ro-RO" altLang="ro-RO" sz="1500" b="1" i="0" u="none" strike="noStrike" cap="none" normalizeH="0" baseline="0" dirty="0" smtClean="0">
                <a:ln>
                  <a:noFill/>
                </a:ln>
                <a:solidFill>
                  <a:schemeClr val="bg1"/>
                </a:solidFill>
                <a:effectLst/>
                <a:latin typeface="Georgia" panose="02040502050405020303" pitchFamily="18" charset="0"/>
                <a:cs typeface="Arial" pitchFamily="34" charset="0"/>
              </a:rPr>
              <a:t>IRECTOR</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500" b="1" i="0" u="none" strike="noStrike" cap="none" normalizeH="0" baseline="0" dirty="0" smtClean="0">
                <a:ln>
                  <a:noFill/>
                </a:ln>
                <a:solidFill>
                  <a:schemeClr val="bg1"/>
                </a:solidFill>
                <a:effectLst/>
                <a:latin typeface="Georgia" panose="02040502050405020303" pitchFamily="18" charset="0"/>
                <a:cs typeface="Arial" pitchFamily="34" charset="0"/>
              </a:rPr>
              <a:t>școala specială</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500" b="1" i="0" u="none" strike="noStrike" cap="none" normalizeH="0" baseline="0" dirty="0" smtClean="0">
                <a:ln>
                  <a:noFill/>
                </a:ln>
                <a:solidFill>
                  <a:schemeClr val="bg1"/>
                </a:solidFill>
                <a:effectLst/>
                <a:latin typeface="Georgia" panose="02040502050405020303" pitchFamily="18" charset="0"/>
                <a:cs typeface="Arial" pitchFamily="34" charset="0"/>
              </a:rPr>
              <a:t>avizează  proiect PSI</a:t>
            </a:r>
            <a:endParaRPr kumimoji="0" lang="ro-RO" altLang="ro-RO" sz="1500" b="0" i="0" u="none" strike="noStrike" cap="none" normalizeH="0" baseline="0" dirty="0" smtClean="0">
              <a:ln>
                <a:noFill/>
              </a:ln>
              <a:solidFill>
                <a:schemeClr val="bg1"/>
              </a:solidFill>
              <a:effectLst/>
              <a:latin typeface="Georgia" panose="02040502050405020303" pitchFamily="18" charset="0"/>
              <a:cs typeface="Arial" pitchFamily="34" charset="0"/>
            </a:endParaRPr>
          </a:p>
        </p:txBody>
      </p:sp>
      <p:sp>
        <p:nvSpPr>
          <p:cNvPr id="56" name="Down Arrow 55"/>
          <p:cNvSpPr/>
          <p:nvPr/>
        </p:nvSpPr>
        <p:spPr>
          <a:xfrm rot="16200000">
            <a:off x="3167793" y="3053860"/>
            <a:ext cx="504000" cy="1440000"/>
          </a:xfrm>
          <a:prstGeom prst="downArrow">
            <a:avLst/>
          </a:prstGeom>
        </p:spPr>
        <p:style>
          <a:lnRef idx="0">
            <a:schemeClr val="accent3"/>
          </a:lnRef>
          <a:fillRef idx="3">
            <a:schemeClr val="accent3"/>
          </a:fillRef>
          <a:effectRef idx="3">
            <a:schemeClr val="accent3"/>
          </a:effectRef>
          <a:fontRef idx="minor">
            <a:schemeClr val="lt1"/>
          </a:fontRef>
        </p:style>
        <p:txBody>
          <a:bodyPr vert="vert" rtlCol="0" anchor="ctr"/>
          <a:lstStyle/>
          <a:p>
            <a:pPr algn="ctr"/>
            <a:r>
              <a:rPr lang="ro-RO" sz="1400" b="1" dirty="0" smtClean="0">
                <a:latin typeface="Georgia" panose="02040502050405020303" pitchFamily="18" charset="0"/>
              </a:rPr>
              <a:t>proiect PSI</a:t>
            </a:r>
            <a:endParaRPr lang="ro-RO" sz="1400" b="1" dirty="0">
              <a:latin typeface="Georgia" panose="02040502050405020303" pitchFamily="18" charset="0"/>
            </a:endParaRPr>
          </a:p>
        </p:txBody>
      </p:sp>
      <p:cxnSp>
        <p:nvCxnSpPr>
          <p:cNvPr id="41" name="Straight Arrow Connector 40"/>
          <p:cNvCxnSpPr/>
          <p:nvPr/>
        </p:nvCxnSpPr>
        <p:spPr>
          <a:xfrm>
            <a:off x="35496" y="5899432"/>
            <a:ext cx="5436000" cy="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sp>
        <p:nvSpPr>
          <p:cNvPr id="42" name="Right Brace 41"/>
          <p:cNvSpPr/>
          <p:nvPr/>
        </p:nvSpPr>
        <p:spPr>
          <a:xfrm rot="5400000">
            <a:off x="2663504" y="3429280"/>
            <a:ext cx="252000" cy="5292000"/>
          </a:xfrm>
          <a:prstGeom prst="rightBrace">
            <a:avLst>
              <a:gd name="adj1" fmla="val 17569"/>
              <a:gd name="adj2" fmla="val 49828"/>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ro-RO" sz="1400"/>
          </a:p>
        </p:txBody>
      </p:sp>
      <p:sp>
        <p:nvSpPr>
          <p:cNvPr id="64" name="Text Box 6"/>
          <p:cNvSpPr txBox="1">
            <a:spLocks noChangeArrowheads="1"/>
          </p:cNvSpPr>
          <p:nvPr/>
        </p:nvSpPr>
        <p:spPr bwMode="auto">
          <a:xfrm>
            <a:off x="2289671" y="6093296"/>
            <a:ext cx="1346225" cy="29534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30 de zile</a:t>
            </a:r>
            <a:endParaRPr kumimoji="0" lang="ro-RO" altLang="ro-RO" sz="1400" b="1"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68" name="TextBox 67"/>
          <p:cNvSpPr txBox="1"/>
          <p:nvPr/>
        </p:nvSpPr>
        <p:spPr>
          <a:xfrm>
            <a:off x="1759487" y="6453336"/>
            <a:ext cx="5861889" cy="307777"/>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ro-RO" sz="1400" b="1" dirty="0">
                <a:latin typeface="Georgia" panose="02040502050405020303" pitchFamily="18" charset="0"/>
              </a:rPr>
              <a:t>Durata PSI </a:t>
            </a:r>
            <a:r>
              <a:rPr lang="ro-RO" sz="1400" dirty="0">
                <a:latin typeface="Georgia" panose="02040502050405020303" pitchFamily="18" charset="0"/>
              </a:rPr>
              <a:t>este aceeaşi cu </a:t>
            </a:r>
            <a:r>
              <a:rPr lang="ro-RO" sz="1400" b="1" dirty="0">
                <a:latin typeface="Georgia" panose="02040502050405020303" pitchFamily="18" charset="0"/>
              </a:rPr>
              <a:t>valabilitatea certificatului de </a:t>
            </a:r>
            <a:r>
              <a:rPr lang="ro-RO" sz="1400" b="1" dirty="0" smtClean="0">
                <a:latin typeface="Georgia" panose="02040502050405020303" pitchFamily="18" charset="0"/>
              </a:rPr>
              <a:t>OSP.</a:t>
            </a:r>
            <a:endParaRPr lang="ro-RO" sz="1400" b="1" dirty="0">
              <a:latin typeface="Georgia" panose="02040502050405020303" pitchFamily="18" charset="0"/>
            </a:endParaRPr>
          </a:p>
        </p:txBody>
      </p:sp>
      <p:sp>
        <p:nvSpPr>
          <p:cNvPr id="69" name="Text Box 10"/>
          <p:cNvSpPr txBox="1">
            <a:spLocks noChangeArrowheads="1"/>
          </p:cNvSpPr>
          <p:nvPr/>
        </p:nvSpPr>
        <p:spPr bwMode="auto">
          <a:xfrm>
            <a:off x="3995936" y="4359833"/>
            <a:ext cx="1596918" cy="28803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i="0" u="none" strike="noStrike" cap="none" normalizeH="0" baseline="0" dirty="0" smtClean="0">
                <a:ln>
                  <a:noFill/>
                </a:ln>
                <a:solidFill>
                  <a:srgbClr val="000000"/>
                </a:solidFill>
                <a:effectLst/>
                <a:latin typeface="Georgia" panose="02040502050405020303" pitchFamily="18" charset="0"/>
                <a:cs typeface="Arial" pitchFamily="34" charset="0"/>
              </a:rPr>
              <a:t>2/3 exemplare </a:t>
            </a:r>
          </a:p>
        </p:txBody>
      </p:sp>
      <p:sp>
        <p:nvSpPr>
          <p:cNvPr id="18" name="Text Box 21"/>
          <p:cNvSpPr txBox="1">
            <a:spLocks noChangeArrowheads="1"/>
          </p:cNvSpPr>
          <p:nvPr/>
        </p:nvSpPr>
        <p:spPr bwMode="auto">
          <a:xfrm>
            <a:off x="-193359" y="1772816"/>
            <a:ext cx="4549335" cy="42564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600" b="1" i="0" u="none" strike="noStrike" cap="none" normalizeH="0" baseline="0" dirty="0" smtClean="0">
                <a:ln>
                  <a:noFill/>
                </a:ln>
                <a:solidFill>
                  <a:srgbClr val="000000"/>
                </a:solidFill>
                <a:effectLst/>
                <a:latin typeface="Georgia" panose="02040502050405020303" pitchFamily="18" charset="0"/>
                <a:cs typeface="Arial" pitchFamily="34" charset="0"/>
              </a:rPr>
              <a:t>ELABORARE  PROIECT  PSI</a:t>
            </a:r>
            <a:endParaRPr kumimoji="0" lang="ro-RO" altLang="ro-RO" sz="1600" b="0"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grpSp>
        <p:nvGrpSpPr>
          <p:cNvPr id="2" name="Group 2"/>
          <p:cNvGrpSpPr/>
          <p:nvPr/>
        </p:nvGrpSpPr>
        <p:grpSpPr>
          <a:xfrm>
            <a:off x="45282" y="2132856"/>
            <a:ext cx="3950654" cy="3606485"/>
            <a:chOff x="45282" y="2132856"/>
            <a:chExt cx="3950654" cy="3606485"/>
          </a:xfrm>
        </p:grpSpPr>
        <p:sp>
          <p:nvSpPr>
            <p:cNvPr id="5" name="Text Box 6"/>
            <p:cNvSpPr txBox="1">
              <a:spLocks noChangeArrowheads="1"/>
            </p:cNvSpPr>
            <p:nvPr/>
          </p:nvSpPr>
          <p:spPr bwMode="auto">
            <a:xfrm>
              <a:off x="638215" y="5443998"/>
              <a:ext cx="2727123" cy="29534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Echipa multidisciplinară</a:t>
              </a:r>
              <a:endParaRPr kumimoji="0" lang="ro-RO" altLang="ro-RO" sz="1400" b="1"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11" name="Text Box 11"/>
            <p:cNvSpPr txBox="1">
              <a:spLocks noChangeArrowheads="1"/>
            </p:cNvSpPr>
            <p:nvPr/>
          </p:nvSpPr>
          <p:spPr bwMode="auto">
            <a:xfrm>
              <a:off x="681025" y="4509120"/>
              <a:ext cx="3211792" cy="56462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altLang="ro-RO" sz="1300" b="1" i="0" u="none" strike="noStrike" cap="none" normalizeH="0" baseline="0" dirty="0" smtClean="0">
                  <a:ln>
                    <a:noFill/>
                  </a:ln>
                  <a:solidFill>
                    <a:srgbClr val="000000"/>
                  </a:solidFill>
                  <a:effectLst/>
                  <a:latin typeface="Georgia" panose="02040502050405020303" pitchFamily="18" charset="0"/>
                  <a:cs typeface="Arial" pitchFamily="34" charset="0"/>
                </a:rPr>
                <a:t>Profesioniștii    transmit informații</a:t>
              </a:r>
              <a:endParaRPr kumimoji="0" lang="ro-RO" altLang="ro-RO" sz="1300" b="1"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4" name="Text Box 2"/>
            <p:cNvSpPr txBox="1">
              <a:spLocks noChangeArrowheads="1"/>
            </p:cNvSpPr>
            <p:nvPr/>
          </p:nvSpPr>
          <p:spPr bwMode="auto">
            <a:xfrm>
              <a:off x="76529" y="2132856"/>
              <a:ext cx="1224000" cy="501650"/>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Profesionist 1</a:t>
              </a:r>
              <a:endParaRPr kumimoji="0" lang="ro-RO" altLang="ro-RO" sz="1400" b="1"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12" name="Text Box 12"/>
            <p:cNvSpPr txBox="1">
              <a:spLocks noChangeArrowheads="1"/>
            </p:cNvSpPr>
            <p:nvPr/>
          </p:nvSpPr>
          <p:spPr bwMode="auto">
            <a:xfrm>
              <a:off x="1372537" y="2132856"/>
              <a:ext cx="1224000" cy="499478"/>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Profesionist 2</a:t>
              </a:r>
              <a:endParaRPr kumimoji="0" lang="ro-RO" altLang="ro-RO" sz="1400" b="1"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13" name="Text Box 13"/>
            <p:cNvSpPr txBox="1">
              <a:spLocks noChangeArrowheads="1"/>
            </p:cNvSpPr>
            <p:nvPr/>
          </p:nvSpPr>
          <p:spPr bwMode="auto">
            <a:xfrm>
              <a:off x="2668681" y="2132856"/>
              <a:ext cx="1152000" cy="501650"/>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Profesionist n...</a:t>
              </a:r>
              <a:endParaRPr kumimoji="0" lang="ro-RO" altLang="ro-RO" sz="1400" b="1"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47" name="Down Arrow 46"/>
            <p:cNvSpPr/>
            <p:nvPr/>
          </p:nvSpPr>
          <p:spPr>
            <a:xfrm rot="10800000">
              <a:off x="1912617" y="2651840"/>
              <a:ext cx="180000" cy="972000"/>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o-RO" sz="1400"/>
            </a:p>
          </p:txBody>
        </p:sp>
        <p:sp>
          <p:nvSpPr>
            <p:cNvPr id="55" name="Down Arrow 54"/>
            <p:cNvSpPr/>
            <p:nvPr/>
          </p:nvSpPr>
          <p:spPr>
            <a:xfrm rot="10800000">
              <a:off x="1912617" y="4128001"/>
              <a:ext cx="180000" cy="936000"/>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o-RO" sz="1400"/>
            </a:p>
          </p:txBody>
        </p:sp>
        <p:sp>
          <p:nvSpPr>
            <p:cNvPr id="39" name="Curved Down Arrow 38"/>
            <p:cNvSpPr/>
            <p:nvPr/>
          </p:nvSpPr>
          <p:spPr>
            <a:xfrm rot="18959263">
              <a:off x="45282" y="4279669"/>
              <a:ext cx="1772045" cy="472221"/>
            </a:xfrm>
            <a:prstGeom prst="curved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o-RO" sz="1400">
                <a:solidFill>
                  <a:schemeClr val="tx1"/>
                </a:solidFill>
              </a:endParaRPr>
            </a:p>
          </p:txBody>
        </p:sp>
        <p:sp>
          <p:nvSpPr>
            <p:cNvPr id="58" name="Curved Down Arrow 57"/>
            <p:cNvSpPr/>
            <p:nvPr/>
          </p:nvSpPr>
          <p:spPr>
            <a:xfrm rot="2640737" flipH="1">
              <a:off x="2223891" y="4279669"/>
              <a:ext cx="1772045" cy="472221"/>
            </a:xfrm>
            <a:prstGeom prst="curved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o-RO" sz="1400">
                <a:solidFill>
                  <a:schemeClr val="tx1"/>
                </a:solidFill>
              </a:endParaRPr>
            </a:p>
          </p:txBody>
        </p:sp>
        <p:sp>
          <p:nvSpPr>
            <p:cNvPr id="51" name="Text Box 12"/>
            <p:cNvSpPr txBox="1">
              <a:spLocks noChangeArrowheads="1"/>
            </p:cNvSpPr>
            <p:nvPr/>
          </p:nvSpPr>
          <p:spPr bwMode="auto">
            <a:xfrm>
              <a:off x="1444673" y="4889373"/>
              <a:ext cx="1152000" cy="499478"/>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Profesionist 2</a:t>
              </a:r>
              <a:endParaRPr kumimoji="0" lang="ro-RO" altLang="ro-RO" sz="1400" b="1"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52" name="Text Box 13"/>
            <p:cNvSpPr txBox="1">
              <a:spLocks noChangeArrowheads="1"/>
            </p:cNvSpPr>
            <p:nvPr/>
          </p:nvSpPr>
          <p:spPr bwMode="auto">
            <a:xfrm>
              <a:off x="2668809" y="4887201"/>
              <a:ext cx="1152000" cy="501650"/>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Profesionist n...</a:t>
              </a:r>
              <a:endParaRPr kumimoji="0" lang="ro-RO" altLang="ro-RO" sz="1400" b="1"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50" name="Text Box 2"/>
            <p:cNvSpPr txBox="1">
              <a:spLocks noChangeArrowheads="1"/>
            </p:cNvSpPr>
            <p:nvPr/>
          </p:nvSpPr>
          <p:spPr bwMode="auto">
            <a:xfrm>
              <a:off x="220409" y="4896326"/>
              <a:ext cx="1152000" cy="501650"/>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Profesionist 1</a:t>
              </a:r>
              <a:endParaRPr kumimoji="0" lang="ro-RO" altLang="ro-RO" sz="1400" b="1"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59" name="Curved Down Arrow 58"/>
            <p:cNvSpPr/>
            <p:nvPr/>
          </p:nvSpPr>
          <p:spPr>
            <a:xfrm rot="13098404">
              <a:off x="56700" y="3032786"/>
              <a:ext cx="1728000" cy="432000"/>
            </a:xfrm>
            <a:prstGeom prst="curved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o-RO" sz="1400">
                <a:solidFill>
                  <a:schemeClr val="tx1"/>
                </a:solidFill>
              </a:endParaRPr>
            </a:p>
          </p:txBody>
        </p:sp>
        <p:sp>
          <p:nvSpPr>
            <p:cNvPr id="60" name="Curved Down Arrow 59"/>
            <p:cNvSpPr/>
            <p:nvPr/>
          </p:nvSpPr>
          <p:spPr>
            <a:xfrm rot="8501596" flipH="1">
              <a:off x="2105219" y="3011469"/>
              <a:ext cx="1692000" cy="396000"/>
            </a:xfrm>
            <a:prstGeom prst="curved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o-RO" sz="1400">
                <a:solidFill>
                  <a:schemeClr val="tx1"/>
                </a:solidFill>
              </a:endParaRPr>
            </a:p>
          </p:txBody>
        </p:sp>
        <p:sp>
          <p:nvSpPr>
            <p:cNvPr id="17" name="Oval 20"/>
            <p:cNvSpPr>
              <a:spLocks noChangeArrowheads="1"/>
            </p:cNvSpPr>
            <p:nvPr/>
          </p:nvSpPr>
          <p:spPr bwMode="auto">
            <a:xfrm>
              <a:off x="1265381" y="3454306"/>
              <a:ext cx="1460465" cy="648000"/>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2000" b="1" i="0" u="none" strike="noStrike" cap="none" normalizeH="0" baseline="0" dirty="0" smtClean="0">
                  <a:ln>
                    <a:noFill/>
                  </a:ln>
                  <a:solidFill>
                    <a:schemeClr val="bg1"/>
                  </a:solidFill>
                  <a:effectLst/>
                  <a:latin typeface="Georgia" panose="02040502050405020303" pitchFamily="18" charset="0"/>
                  <a:cs typeface="Arial" pitchFamily="34" charset="0"/>
                </a:rPr>
                <a:t>RCSP</a:t>
              </a:r>
              <a:endParaRPr kumimoji="0" lang="ro-RO" altLang="ro-RO" sz="2000" b="0" i="0" u="none" strike="noStrike" cap="none" normalizeH="0" baseline="0" dirty="0" smtClean="0">
                <a:ln>
                  <a:noFill/>
                </a:ln>
                <a:solidFill>
                  <a:schemeClr val="bg1"/>
                </a:solidFill>
                <a:effectLst/>
                <a:latin typeface="Georgia" panose="02040502050405020303" pitchFamily="18" charset="0"/>
                <a:cs typeface="Arial" pitchFamily="34" charset="0"/>
              </a:endParaRPr>
            </a:p>
          </p:txBody>
        </p:sp>
        <p:sp>
          <p:nvSpPr>
            <p:cNvPr id="67" name="Text Box 10"/>
            <p:cNvSpPr txBox="1">
              <a:spLocks noChangeArrowheads="1"/>
            </p:cNvSpPr>
            <p:nvPr/>
          </p:nvSpPr>
          <p:spPr bwMode="auto">
            <a:xfrm>
              <a:off x="76393" y="2708920"/>
              <a:ext cx="2015983" cy="4848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300" b="1" i="0" u="none" strike="noStrike" cap="none" normalizeH="0" baseline="0" dirty="0" smtClean="0">
                  <a:ln>
                    <a:noFill/>
                  </a:ln>
                  <a:solidFill>
                    <a:srgbClr val="000000"/>
                  </a:solidFill>
                  <a:effectLst/>
                  <a:latin typeface="Georgia" panose="02040502050405020303" pitchFamily="18" charset="0"/>
                  <a:cs typeface="Arial" pitchFamily="34" charset="0"/>
                </a:rPr>
                <a:t>Transmite Fișa de atribuții + dosar</a:t>
              </a:r>
              <a:endParaRPr kumimoji="0" lang="ro-RO" altLang="ro-RO" sz="1300" b="1"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40" name="Text Box 10"/>
            <p:cNvSpPr txBox="1">
              <a:spLocks noChangeArrowheads="1"/>
            </p:cNvSpPr>
            <p:nvPr/>
          </p:nvSpPr>
          <p:spPr bwMode="auto">
            <a:xfrm>
              <a:off x="1084505" y="3202435"/>
              <a:ext cx="2054445" cy="29857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C00000"/>
                  </a:solidFill>
                  <a:effectLst/>
                  <a:latin typeface="Georgia" panose="02040502050405020303" pitchFamily="18" charset="0"/>
                  <a:cs typeface="Arial" pitchFamily="34" charset="0"/>
                </a:rPr>
                <a:t>în 3 zile    lucrătoare</a:t>
              </a:r>
            </a:p>
          </p:txBody>
        </p:sp>
        <p:sp>
          <p:nvSpPr>
            <p:cNvPr id="43" name="Text Box 10"/>
            <p:cNvSpPr txBox="1">
              <a:spLocks noChangeArrowheads="1"/>
            </p:cNvSpPr>
            <p:nvPr/>
          </p:nvSpPr>
          <p:spPr bwMode="auto">
            <a:xfrm>
              <a:off x="981357" y="4210547"/>
              <a:ext cx="2191380" cy="29857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C00000"/>
                  </a:solidFill>
                  <a:effectLst/>
                  <a:latin typeface="Georgia" panose="02040502050405020303" pitchFamily="18" charset="0"/>
                  <a:cs typeface="Arial" pitchFamily="34" charset="0"/>
                </a:rPr>
                <a:t>în 10  zile    lucrătoare</a:t>
              </a:r>
            </a:p>
          </p:txBody>
        </p:sp>
        <p:sp>
          <p:nvSpPr>
            <p:cNvPr id="9" name="Text Box 10"/>
            <p:cNvSpPr txBox="1">
              <a:spLocks noChangeArrowheads="1"/>
            </p:cNvSpPr>
            <p:nvPr/>
          </p:nvSpPr>
          <p:spPr bwMode="auto">
            <a:xfrm>
              <a:off x="1979712" y="2708920"/>
              <a:ext cx="1918370" cy="49351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300" b="1" i="0" u="none" strike="noStrike" cap="none" normalizeH="0" baseline="0" dirty="0" smtClean="0">
                  <a:ln>
                    <a:noFill/>
                  </a:ln>
                  <a:solidFill>
                    <a:srgbClr val="000000"/>
                  </a:solidFill>
                  <a:effectLst/>
                  <a:latin typeface="Georgia" panose="02040502050405020303" pitchFamily="18" charset="0"/>
                  <a:cs typeface="Arial" pitchFamily="34" charset="0"/>
                </a:rPr>
                <a:t>Solicită informații profesioniștilor</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i="0" u="none" strike="noStrike" cap="none" normalizeH="0" baseline="0" dirty="0" smtClean="0">
                  <a:ln>
                    <a:noFill/>
                  </a:ln>
                  <a:solidFill>
                    <a:srgbClr val="000000"/>
                  </a:solidFill>
                  <a:effectLst/>
                  <a:latin typeface="Georgia" panose="02040502050405020303" pitchFamily="18" charset="0"/>
                  <a:cs typeface="Arial" pitchFamily="34" charset="0"/>
                </a:rPr>
                <a:t> </a:t>
              </a:r>
              <a:endParaRPr kumimoji="0" lang="ro-RO" altLang="ro-RO" sz="1400"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grpSp>
      <p:sp>
        <p:nvSpPr>
          <p:cNvPr id="44" name="Down Arrow 43"/>
          <p:cNvSpPr/>
          <p:nvPr/>
        </p:nvSpPr>
        <p:spPr>
          <a:xfrm rot="16200000">
            <a:off x="5642217" y="3194984"/>
            <a:ext cx="756000" cy="1152000"/>
          </a:xfrm>
          <a:prstGeom prst="downArrow">
            <a:avLst>
              <a:gd name="adj1" fmla="val 50000"/>
              <a:gd name="adj2" fmla="val 33317"/>
            </a:avLst>
          </a:prstGeom>
        </p:spPr>
        <p:style>
          <a:lnRef idx="0">
            <a:schemeClr val="accent3"/>
          </a:lnRef>
          <a:fillRef idx="3">
            <a:schemeClr val="accent3"/>
          </a:fillRef>
          <a:effectRef idx="3">
            <a:schemeClr val="accent3"/>
          </a:effectRef>
          <a:fontRef idx="minor">
            <a:schemeClr val="lt1"/>
          </a:fontRef>
        </p:style>
        <p:txBody>
          <a:bodyPr vert="vert" rtlCol="0" anchor="ctr"/>
          <a:lstStyle/>
          <a:p>
            <a:pPr algn="ctr"/>
            <a:r>
              <a:rPr lang="ro-RO" sz="1400" b="1" dirty="0" smtClean="0">
                <a:latin typeface="Georgia" panose="02040502050405020303" pitchFamily="18" charset="0"/>
              </a:rPr>
              <a:t>proiect PSI</a:t>
            </a:r>
            <a:endParaRPr lang="ro-RO" sz="1400" b="1" dirty="0">
              <a:latin typeface="Georgia" panose="02040502050405020303" pitchFamily="18" charset="0"/>
            </a:endParaRPr>
          </a:p>
        </p:txBody>
      </p:sp>
      <p:sp>
        <p:nvSpPr>
          <p:cNvPr id="45" name="Text Box 9"/>
          <p:cNvSpPr txBox="1">
            <a:spLocks noChangeArrowheads="1"/>
          </p:cNvSpPr>
          <p:nvPr/>
        </p:nvSpPr>
        <p:spPr bwMode="auto">
          <a:xfrm>
            <a:off x="7729881" y="1772816"/>
            <a:ext cx="1306615" cy="72002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0" tIns="36576" rIns="0"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600" b="1" i="0" u="none" strike="noStrike" cap="none" normalizeH="0" baseline="0" dirty="0" smtClean="0">
                <a:ln>
                  <a:noFill/>
                </a:ln>
                <a:solidFill>
                  <a:schemeClr val="tx1"/>
                </a:solidFill>
                <a:effectLst/>
                <a:latin typeface="Georgia" panose="02040502050405020303" pitchFamily="18" charset="0"/>
                <a:cs typeface="Arial" pitchFamily="34" charset="0"/>
              </a:rPr>
              <a:t>DGASPC</a:t>
            </a:r>
          </a:p>
          <a:p>
            <a:pPr marL="0" marR="0" lvl="0" indent="0" algn="ctr" defTabSz="914400" rtl="0" eaLnBrk="1" fontAlgn="base" latinLnBrk="0" hangingPunct="1">
              <a:lnSpc>
                <a:spcPct val="100000"/>
              </a:lnSpc>
              <a:spcBef>
                <a:spcPct val="0"/>
              </a:spcBef>
              <a:spcAft>
                <a:spcPct val="0"/>
              </a:spcAft>
              <a:buClrTx/>
              <a:buSzTx/>
              <a:buFontTx/>
              <a:buNone/>
              <a:tabLst/>
            </a:pPr>
            <a:r>
              <a:rPr lang="ro-RO" altLang="ro-RO" sz="1400" b="1" dirty="0" smtClean="0">
                <a:solidFill>
                  <a:schemeClr val="tx1"/>
                </a:solidFill>
                <a:latin typeface="Georgia" panose="02040502050405020303" pitchFamily="18" charset="0"/>
                <a:cs typeface="Arial" pitchFamily="34" charset="0"/>
              </a:rPr>
              <a:t>Manager de caz</a:t>
            </a:r>
            <a:endParaRPr kumimoji="0" lang="ro-RO" altLang="ro-RO" sz="1400" b="1"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46" name="Text Box 9"/>
          <p:cNvSpPr txBox="1">
            <a:spLocks noChangeArrowheads="1"/>
          </p:cNvSpPr>
          <p:nvPr/>
        </p:nvSpPr>
        <p:spPr bwMode="auto">
          <a:xfrm>
            <a:off x="7550480" y="4869160"/>
            <a:ext cx="1486016" cy="722509"/>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0" tIns="36576" rIns="0"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500" b="1" i="0" u="none" strike="noStrike" cap="none" normalizeH="0" baseline="0" dirty="0" smtClean="0">
                <a:ln>
                  <a:noFill/>
                </a:ln>
                <a:solidFill>
                  <a:schemeClr val="tx1"/>
                </a:solidFill>
                <a:effectLst/>
                <a:latin typeface="Georgia" panose="02040502050405020303" pitchFamily="18" charset="0"/>
                <a:cs typeface="Arial" pitchFamily="34" charset="0"/>
              </a:rPr>
              <a:t>ȘCOALA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chemeClr val="tx1"/>
                </a:solidFill>
                <a:effectLst/>
                <a:latin typeface="Georgia" panose="02040502050405020303" pitchFamily="18" charset="0"/>
                <a:cs typeface="Arial" pitchFamily="34" charset="0"/>
              </a:rPr>
              <a:t>care</a:t>
            </a:r>
            <a:r>
              <a:rPr kumimoji="0" lang="ro-RO" altLang="ro-RO" sz="1400" b="1" i="0" u="none" strike="noStrike" cap="none" normalizeH="0" dirty="0" smtClean="0">
                <a:ln>
                  <a:noFill/>
                </a:ln>
                <a:solidFill>
                  <a:schemeClr val="tx1"/>
                </a:solidFill>
                <a:effectLst/>
                <a:latin typeface="Georgia" panose="02040502050405020303" pitchFamily="18" charset="0"/>
                <a:cs typeface="Arial" pitchFamily="34" charset="0"/>
              </a:rPr>
              <a:t> a desemnat </a:t>
            </a:r>
            <a:r>
              <a:rPr kumimoji="0" lang="ro-RO" altLang="ro-RO" sz="1500" b="1" i="0" u="none" strike="noStrike" cap="none" normalizeH="0" dirty="0" smtClean="0">
                <a:ln>
                  <a:noFill/>
                </a:ln>
                <a:solidFill>
                  <a:schemeClr val="tx1"/>
                </a:solidFill>
                <a:effectLst/>
                <a:latin typeface="Georgia" panose="02040502050405020303" pitchFamily="18" charset="0"/>
                <a:cs typeface="Arial" pitchFamily="34" charset="0"/>
              </a:rPr>
              <a:t>RCSP</a:t>
            </a:r>
            <a:endParaRPr kumimoji="0" lang="ro-RO" altLang="ro-RO" sz="1500" b="1"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54" name="Down Arrow 53"/>
          <p:cNvSpPr/>
          <p:nvPr/>
        </p:nvSpPr>
        <p:spPr>
          <a:xfrm rot="13691693">
            <a:off x="7555093" y="2259937"/>
            <a:ext cx="180000" cy="1224000"/>
          </a:xfrm>
          <a:prstGeom prst="downArrow">
            <a:avLst>
              <a:gd name="adj1" fmla="val 30756"/>
              <a:gd name="adj2" fmla="val 76679"/>
            </a:avLst>
          </a:prstGeom>
        </p:spPr>
        <p:style>
          <a:lnRef idx="0">
            <a:schemeClr val="accent3"/>
          </a:lnRef>
          <a:fillRef idx="3">
            <a:schemeClr val="accent3"/>
          </a:fillRef>
          <a:effectRef idx="3">
            <a:schemeClr val="accent3"/>
          </a:effectRef>
          <a:fontRef idx="minor">
            <a:schemeClr val="lt1"/>
          </a:fontRef>
        </p:style>
        <p:txBody>
          <a:bodyPr vert="vert" rtlCol="0" anchor="ctr"/>
          <a:lstStyle/>
          <a:p>
            <a:pPr algn="ctr"/>
            <a:endParaRPr lang="ro-RO" sz="1400" b="1" dirty="0">
              <a:latin typeface="Georgia" panose="02040502050405020303" pitchFamily="18" charset="0"/>
            </a:endParaRPr>
          </a:p>
        </p:txBody>
      </p:sp>
      <p:cxnSp>
        <p:nvCxnSpPr>
          <p:cNvPr id="61" name="Straight Arrow Connector 60"/>
          <p:cNvCxnSpPr/>
          <p:nvPr/>
        </p:nvCxnSpPr>
        <p:spPr>
          <a:xfrm>
            <a:off x="5436096" y="5877272"/>
            <a:ext cx="1152000" cy="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sp>
        <p:nvSpPr>
          <p:cNvPr id="62" name="Right Brace 61"/>
          <p:cNvSpPr/>
          <p:nvPr/>
        </p:nvSpPr>
        <p:spPr>
          <a:xfrm rot="5400000">
            <a:off x="5904216" y="5589280"/>
            <a:ext cx="252000" cy="972000"/>
          </a:xfrm>
          <a:prstGeom prst="rightBrace">
            <a:avLst>
              <a:gd name="adj1" fmla="val 17569"/>
              <a:gd name="adj2" fmla="val 49828"/>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ro-RO" sz="1400"/>
          </a:p>
        </p:txBody>
      </p:sp>
      <p:sp>
        <p:nvSpPr>
          <p:cNvPr id="63" name="Text Box 6"/>
          <p:cNvSpPr txBox="1">
            <a:spLocks noChangeArrowheads="1"/>
          </p:cNvSpPr>
          <p:nvPr/>
        </p:nvSpPr>
        <p:spPr bwMode="auto">
          <a:xfrm>
            <a:off x="5399952" y="6093296"/>
            <a:ext cx="1346225" cy="29534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3 zile</a:t>
            </a:r>
            <a:endParaRPr kumimoji="0" lang="ro-RO" altLang="ro-RO" sz="1400" b="1"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cxnSp>
        <p:nvCxnSpPr>
          <p:cNvPr id="70" name="Straight Arrow Connector 69"/>
          <p:cNvCxnSpPr/>
          <p:nvPr/>
        </p:nvCxnSpPr>
        <p:spPr>
          <a:xfrm>
            <a:off x="7059791" y="5876953"/>
            <a:ext cx="1044000" cy="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sp>
        <p:nvSpPr>
          <p:cNvPr id="71" name="Right Brace 70"/>
          <p:cNvSpPr/>
          <p:nvPr/>
        </p:nvSpPr>
        <p:spPr>
          <a:xfrm rot="5400000">
            <a:off x="7467723" y="5625280"/>
            <a:ext cx="252000" cy="900000"/>
          </a:xfrm>
          <a:prstGeom prst="rightBrace">
            <a:avLst>
              <a:gd name="adj1" fmla="val 17569"/>
              <a:gd name="adj2" fmla="val 49828"/>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ro-RO" sz="1400"/>
          </a:p>
        </p:txBody>
      </p:sp>
      <p:sp>
        <p:nvSpPr>
          <p:cNvPr id="72" name="Text Box 6"/>
          <p:cNvSpPr txBox="1">
            <a:spLocks noChangeArrowheads="1"/>
          </p:cNvSpPr>
          <p:nvPr/>
        </p:nvSpPr>
        <p:spPr bwMode="auto">
          <a:xfrm>
            <a:off x="6948264" y="6093296"/>
            <a:ext cx="1346225" cy="29534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3 zile</a:t>
            </a:r>
            <a:endParaRPr kumimoji="0" lang="ro-RO" altLang="ro-RO" sz="1400" b="1"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53" name="Text Box 10"/>
          <p:cNvSpPr txBox="1">
            <a:spLocks noChangeArrowheads="1"/>
          </p:cNvSpPr>
          <p:nvPr/>
        </p:nvSpPr>
        <p:spPr bwMode="auto">
          <a:xfrm rot="18985083">
            <a:off x="6920517" y="2694029"/>
            <a:ext cx="1187577" cy="28803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PSI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aprobat</a:t>
            </a:r>
          </a:p>
        </p:txBody>
      </p:sp>
      <p:sp>
        <p:nvSpPr>
          <p:cNvPr id="73" name="Text Box 10"/>
          <p:cNvSpPr txBox="1">
            <a:spLocks noChangeArrowheads="1"/>
          </p:cNvSpPr>
          <p:nvPr/>
        </p:nvSpPr>
        <p:spPr bwMode="auto">
          <a:xfrm rot="2415884">
            <a:off x="7081296" y="4282712"/>
            <a:ext cx="1187577" cy="28803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PSI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aprobat</a:t>
            </a:r>
          </a:p>
        </p:txBody>
      </p:sp>
      <p:sp>
        <p:nvSpPr>
          <p:cNvPr id="74" name="Down Arrow 73"/>
          <p:cNvSpPr/>
          <p:nvPr/>
        </p:nvSpPr>
        <p:spPr>
          <a:xfrm rot="18651703">
            <a:off x="7591804" y="4011960"/>
            <a:ext cx="180000" cy="1116000"/>
          </a:xfrm>
          <a:prstGeom prst="downArrow">
            <a:avLst>
              <a:gd name="adj1" fmla="val 30756"/>
              <a:gd name="adj2" fmla="val 76679"/>
            </a:avLst>
          </a:prstGeom>
        </p:spPr>
        <p:style>
          <a:lnRef idx="0">
            <a:schemeClr val="accent3"/>
          </a:lnRef>
          <a:fillRef idx="3">
            <a:schemeClr val="accent3"/>
          </a:fillRef>
          <a:effectRef idx="3">
            <a:schemeClr val="accent3"/>
          </a:effectRef>
          <a:fontRef idx="minor">
            <a:schemeClr val="lt1"/>
          </a:fontRef>
        </p:style>
        <p:txBody>
          <a:bodyPr vert="vert" rtlCol="0" anchor="ctr"/>
          <a:lstStyle/>
          <a:p>
            <a:pPr algn="ctr"/>
            <a:endParaRPr lang="ro-RO" sz="1400" b="1" dirty="0">
              <a:latin typeface="Georgia" panose="02040502050405020303" pitchFamily="18" charset="0"/>
            </a:endParaRPr>
          </a:p>
        </p:txBody>
      </p:sp>
      <p:sp>
        <p:nvSpPr>
          <p:cNvPr id="75" name="Text Box 10"/>
          <p:cNvSpPr txBox="1">
            <a:spLocks noChangeArrowheads="1"/>
          </p:cNvSpPr>
          <p:nvPr/>
        </p:nvSpPr>
        <p:spPr bwMode="auto">
          <a:xfrm>
            <a:off x="5399952" y="3933056"/>
            <a:ext cx="1093606" cy="39285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i="0" u="none" strike="noStrike" cap="none" normalizeH="0" baseline="0" dirty="0" smtClean="0">
                <a:ln>
                  <a:noFill/>
                </a:ln>
                <a:solidFill>
                  <a:srgbClr val="000000"/>
                </a:solidFill>
                <a:effectLst/>
                <a:latin typeface="Georgia" panose="02040502050405020303" pitchFamily="18" charset="0"/>
                <a:cs typeface="Arial" pitchFamily="34" charset="0"/>
              </a:rPr>
              <a:t>+ adresă</a:t>
            </a:r>
            <a:r>
              <a:rPr kumimoji="0" lang="ro-RO" altLang="ro-RO" sz="1400" i="0" u="none" strike="noStrike" cap="none" normalizeH="0" dirty="0" smtClean="0">
                <a:ln>
                  <a:noFill/>
                </a:ln>
                <a:solidFill>
                  <a:srgbClr val="000000"/>
                </a:solidFill>
                <a:effectLst/>
                <a:latin typeface="Georgia" panose="02040502050405020303" pitchFamily="18" charset="0"/>
                <a:cs typeface="Arial" pitchFamily="34" charset="0"/>
              </a:rPr>
              <a:t> de înaintare</a:t>
            </a:r>
            <a:endParaRPr kumimoji="0" lang="ro-RO" altLang="ro-RO" sz="1400" i="0" u="none" strike="noStrike" cap="none" normalizeH="0" baseline="0" dirty="0" smtClean="0">
              <a:ln>
                <a:noFill/>
              </a:ln>
              <a:solidFill>
                <a:srgbClr val="000000"/>
              </a:solidFill>
              <a:effectLst/>
              <a:latin typeface="Georgia" panose="02040502050405020303" pitchFamily="18" charset="0"/>
              <a:cs typeface="Arial" pitchFamily="34" charset="0"/>
            </a:endParaRPr>
          </a:p>
        </p:txBody>
      </p:sp>
    </p:spTree>
    <p:extLst>
      <p:ext uri="{BB962C8B-B14F-4D97-AF65-F5344CB8AC3E}">
        <p14:creationId xmlns="" xmlns:p14="http://schemas.microsoft.com/office/powerpoint/2010/main" val="1220874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ular Callout 9"/>
          <p:cNvSpPr/>
          <p:nvPr/>
        </p:nvSpPr>
        <p:spPr>
          <a:xfrm>
            <a:off x="1332384" y="357166"/>
            <a:ext cx="6696000" cy="1199626"/>
          </a:xfrm>
          <a:prstGeom prst="wedgeRectCallout">
            <a:avLst>
              <a:gd name="adj1" fmla="val -16766"/>
              <a:gd name="adj2" fmla="val 81452"/>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o-RO" sz="2400" b="1" dirty="0" smtClean="0">
                <a:solidFill>
                  <a:schemeClr val="bg1"/>
                </a:solidFill>
                <a:latin typeface="Georgia" panose="02040502050405020303" pitchFamily="18" charset="0"/>
              </a:rPr>
              <a:t>PLANUL DE SERVICII INDIVIDUALIZAT</a:t>
            </a:r>
            <a:endParaRPr lang="ro-RO" sz="2200" b="1" dirty="0">
              <a:latin typeface="Georgia" panose="02040502050405020303" pitchFamily="18" charset="0"/>
            </a:endParaRPr>
          </a:p>
        </p:txBody>
      </p:sp>
      <p:pic>
        <p:nvPicPr>
          <p:cNvPr id="1026" name="Picture 2"/>
          <p:cNvPicPr>
            <a:picLocks noChangeAspect="1" noChangeArrowheads="1"/>
          </p:cNvPicPr>
          <p:nvPr/>
        </p:nvPicPr>
        <p:blipFill rotWithShape="1">
          <a:blip r:embed="rId2">
            <a:extLst>
              <a:ext uri="{28A0092B-C50C-407E-A947-70E740481C1C}">
                <a14:useLocalDpi xmlns="" xmlns:a14="http://schemas.microsoft.com/office/drawing/2010/main" val="0"/>
              </a:ext>
            </a:extLst>
          </a:blip>
          <a:srcRect l="30831" t="34750" r="15391" b="10417"/>
          <a:stretch/>
        </p:blipFill>
        <p:spPr bwMode="auto">
          <a:xfrm>
            <a:off x="251520" y="1988841"/>
            <a:ext cx="8712968" cy="4608398"/>
          </a:xfrm>
          <a:prstGeom prst="rect">
            <a:avLst/>
          </a:prstGeom>
          <a:noFill/>
          <a:ln w="57150">
            <a:solidFill>
              <a:srgbClr val="C00000"/>
            </a:solidFill>
            <a:miter lim="800000"/>
            <a:headEnd/>
            <a:tailEnd/>
          </a:ln>
          <a:extLst>
            <a:ext uri="{909E8E84-426E-40DD-AFC4-6F175D3DCCD1}">
              <a14:hiddenFill xmlns="" xmlns:a14="http://schemas.microsoft.com/office/drawing/2010/main">
                <a:solidFill>
                  <a:schemeClr val="accent1"/>
                </a:solidFill>
              </a14:hiddenFill>
            </a:ext>
          </a:extLst>
        </p:spPr>
      </p:pic>
    </p:spTree>
    <p:extLst>
      <p:ext uri="{BB962C8B-B14F-4D97-AF65-F5344CB8AC3E}">
        <p14:creationId xmlns="" xmlns:p14="http://schemas.microsoft.com/office/powerpoint/2010/main" val="29505197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4067942" y="2143116"/>
            <a:ext cx="4824536" cy="71438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marL="285750" lvl="0" indent="-285750">
              <a:buFont typeface="Wingdings" panose="05000000000000000000" pitchFamily="2" charset="2"/>
              <a:buChar char="Ø"/>
            </a:pPr>
            <a:r>
              <a:rPr lang="ro-RO" dirty="0" smtClean="0">
                <a:latin typeface="Georgia" panose="02040502050405020303" pitchFamily="18" charset="0"/>
              </a:rPr>
              <a:t>se încheie în </a:t>
            </a:r>
            <a:r>
              <a:rPr lang="ro-RO" b="1" dirty="0">
                <a:latin typeface="Georgia" panose="02040502050405020303" pitchFamily="18" charset="0"/>
              </a:rPr>
              <a:t>maximum 5 zile lucrătoare </a:t>
            </a:r>
            <a:r>
              <a:rPr lang="ro-RO" dirty="0">
                <a:latin typeface="Georgia" panose="02040502050405020303" pitchFamily="18" charset="0"/>
              </a:rPr>
              <a:t>de la primirea PSI aprobat</a:t>
            </a:r>
          </a:p>
        </p:txBody>
      </p:sp>
      <p:sp>
        <p:nvSpPr>
          <p:cNvPr id="37" name="Rectangle 36"/>
          <p:cNvSpPr/>
          <p:nvPr/>
        </p:nvSpPr>
        <p:spPr>
          <a:xfrm>
            <a:off x="3707904" y="3214686"/>
            <a:ext cx="4974780" cy="682366"/>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marL="285750" lvl="0" indent="-285750">
              <a:buFont typeface="Wingdings" panose="05000000000000000000" pitchFamily="2" charset="2"/>
              <a:buChar char="Ø"/>
            </a:pPr>
            <a:r>
              <a:rPr lang="ro-RO" dirty="0" smtClean="0">
                <a:latin typeface="Georgia" panose="02040502050405020303" pitchFamily="18" charset="0"/>
              </a:rPr>
              <a:t>se încheie de către </a:t>
            </a:r>
            <a:r>
              <a:rPr lang="ro-RO" b="1" dirty="0" smtClean="0">
                <a:latin typeface="Georgia" panose="02040502050405020303" pitchFamily="18" charset="0"/>
              </a:rPr>
              <a:t>unitatea </a:t>
            </a:r>
            <a:r>
              <a:rPr lang="ro-RO" b="1" dirty="0">
                <a:latin typeface="Georgia" panose="02040502050405020303" pitchFamily="18" charset="0"/>
              </a:rPr>
              <a:t>de învăţământ care a desemnat </a:t>
            </a:r>
            <a:r>
              <a:rPr lang="ro-RO" b="1" dirty="0" smtClean="0">
                <a:latin typeface="Georgia" panose="02040502050405020303" pitchFamily="18" charset="0"/>
              </a:rPr>
              <a:t>RCSP</a:t>
            </a:r>
            <a:endParaRPr lang="ro-RO" b="1" dirty="0">
              <a:latin typeface="Georgia" panose="02040502050405020303" pitchFamily="18" charset="0"/>
            </a:endParaRPr>
          </a:p>
        </p:txBody>
      </p:sp>
      <p:sp>
        <p:nvSpPr>
          <p:cNvPr id="44" name="Rectangle 43"/>
          <p:cNvSpPr/>
          <p:nvPr/>
        </p:nvSpPr>
        <p:spPr>
          <a:xfrm>
            <a:off x="1691680" y="4257188"/>
            <a:ext cx="6991004" cy="8640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marL="285750" lvl="0" indent="-285750">
              <a:buFont typeface="Wingdings" panose="05000000000000000000" pitchFamily="2" charset="2"/>
              <a:buChar char="Ø"/>
            </a:pPr>
            <a:r>
              <a:rPr lang="vi-VN" dirty="0">
                <a:latin typeface="Georgia" panose="02040502050405020303" pitchFamily="18" charset="0"/>
              </a:rPr>
              <a:t>se încheie pentru</a:t>
            </a:r>
            <a:r>
              <a:rPr lang="vi-VN" b="1" dirty="0">
                <a:latin typeface="Georgia" panose="02040502050405020303" pitchFamily="18" charset="0"/>
              </a:rPr>
              <a:t> toţi copiii pentru care s-a aprobat un PSI, </a:t>
            </a:r>
            <a:r>
              <a:rPr lang="vi-VN" dirty="0">
                <a:latin typeface="Georgia" panose="02040502050405020303" pitchFamily="18" charset="0"/>
              </a:rPr>
              <a:t>cu excepţia celor </a:t>
            </a:r>
            <a:r>
              <a:rPr lang="vi-VN" b="1" dirty="0" smtClean="0">
                <a:latin typeface="Georgia" panose="02040502050405020303" pitchFamily="18" charset="0"/>
              </a:rPr>
              <a:t>încadraţi în </a:t>
            </a:r>
            <a:r>
              <a:rPr lang="vi-VN" b="1" dirty="0">
                <a:latin typeface="Georgia" panose="02040502050405020303" pitchFamily="18" charset="0"/>
              </a:rPr>
              <a:t>grad de </a:t>
            </a:r>
            <a:r>
              <a:rPr lang="vi-VN" b="1" dirty="0" smtClean="0">
                <a:latin typeface="Georgia" panose="02040502050405020303" pitchFamily="18" charset="0"/>
              </a:rPr>
              <a:t>handicap</a:t>
            </a:r>
            <a:r>
              <a:rPr lang="ro-RO" b="1" dirty="0" smtClean="0">
                <a:latin typeface="Georgia" panose="02040502050405020303" pitchFamily="18" charset="0"/>
              </a:rPr>
              <a:t>/</a:t>
            </a:r>
            <a:r>
              <a:rPr lang="vi-VN" b="1" dirty="0" smtClean="0">
                <a:latin typeface="Georgia" panose="02040502050405020303" pitchFamily="18" charset="0"/>
              </a:rPr>
              <a:t>din </a:t>
            </a:r>
            <a:r>
              <a:rPr lang="vi-VN" b="1" dirty="0">
                <a:latin typeface="Georgia" panose="02040502050405020303" pitchFamily="18" charset="0"/>
              </a:rPr>
              <a:t>sistemul de protecţie specială. </a:t>
            </a:r>
            <a:endParaRPr lang="ro-RO" b="1" dirty="0">
              <a:latin typeface="Georgia" panose="02040502050405020303" pitchFamily="18" charset="0"/>
            </a:endParaRPr>
          </a:p>
        </p:txBody>
      </p:sp>
      <p:sp>
        <p:nvSpPr>
          <p:cNvPr id="45" name="Rectangle 44"/>
          <p:cNvSpPr/>
          <p:nvPr/>
        </p:nvSpPr>
        <p:spPr>
          <a:xfrm>
            <a:off x="4716016" y="5481228"/>
            <a:ext cx="2999256" cy="54006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marL="285750" lvl="0" indent="-285750">
              <a:buFont typeface="Wingdings" panose="05000000000000000000" pitchFamily="2" charset="2"/>
              <a:buChar char="Ø"/>
            </a:pPr>
            <a:r>
              <a:rPr lang="ro-RO" b="1" dirty="0" smtClean="0">
                <a:latin typeface="Georgia" panose="02040502050405020303" pitchFamily="18" charset="0"/>
              </a:rPr>
              <a:t>are ca anexă PSI</a:t>
            </a:r>
            <a:endParaRPr lang="ro-RO" b="1" dirty="0">
              <a:latin typeface="Georgia" panose="02040502050405020303" pitchFamily="18" charset="0"/>
            </a:endParaRPr>
          </a:p>
        </p:txBody>
      </p:sp>
      <p:sp>
        <p:nvSpPr>
          <p:cNvPr id="46" name="Rectangle 45"/>
          <p:cNvSpPr/>
          <p:nvPr/>
        </p:nvSpPr>
        <p:spPr>
          <a:xfrm>
            <a:off x="539552" y="5481228"/>
            <a:ext cx="3672408" cy="54006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marL="285750" lvl="0" indent="-285750">
              <a:buFont typeface="Wingdings" panose="05000000000000000000" pitchFamily="2" charset="2"/>
              <a:buChar char="Ø"/>
            </a:pPr>
            <a:r>
              <a:rPr lang="ro-RO" dirty="0">
                <a:latin typeface="Georgia" panose="02040502050405020303" pitchFamily="18" charset="0"/>
              </a:rPr>
              <a:t>se încheie </a:t>
            </a:r>
            <a:r>
              <a:rPr lang="ro-RO" b="1" dirty="0">
                <a:latin typeface="Georgia" panose="02040502050405020303" pitchFamily="18" charset="0"/>
              </a:rPr>
              <a:t>pe durata  </a:t>
            </a:r>
            <a:r>
              <a:rPr lang="ro-RO" b="1" dirty="0" smtClean="0">
                <a:latin typeface="Georgia" panose="02040502050405020303" pitchFamily="18" charset="0"/>
              </a:rPr>
              <a:t>PSI</a:t>
            </a:r>
            <a:endParaRPr lang="ro-RO" b="1" dirty="0">
              <a:latin typeface="Georgia" panose="02040502050405020303" pitchFamily="18" charset="0"/>
            </a:endParaRPr>
          </a:p>
        </p:txBody>
      </p:sp>
      <p:sp>
        <p:nvSpPr>
          <p:cNvPr id="47" name="Rectangle 46"/>
          <p:cNvSpPr/>
          <p:nvPr/>
        </p:nvSpPr>
        <p:spPr>
          <a:xfrm>
            <a:off x="3214678" y="928670"/>
            <a:ext cx="5533162" cy="857256"/>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marL="285750" lvl="0" indent="-285750">
              <a:buFont typeface="Wingdings" panose="05000000000000000000" pitchFamily="2" charset="2"/>
              <a:buChar char="Ø"/>
            </a:pPr>
            <a:r>
              <a:rPr lang="vi-VN" b="1" dirty="0" smtClean="0">
                <a:latin typeface="Georgia" panose="02040502050405020303" pitchFamily="18" charset="0"/>
              </a:rPr>
              <a:t>instrument</a:t>
            </a:r>
            <a:r>
              <a:rPr lang="vi-VN" dirty="0" smtClean="0">
                <a:latin typeface="Georgia" panose="02040502050405020303" pitchFamily="18" charset="0"/>
              </a:rPr>
              <a:t> </a:t>
            </a:r>
            <a:r>
              <a:rPr lang="vi-VN" dirty="0">
                <a:latin typeface="Georgia" panose="02040502050405020303" pitchFamily="18" charset="0"/>
              </a:rPr>
              <a:t>utilizat de către unitatea de învăţământ în </a:t>
            </a:r>
            <a:r>
              <a:rPr lang="vi-VN" b="1" dirty="0" smtClean="0">
                <a:latin typeface="Georgia" panose="02040502050405020303" pitchFamily="18" charset="0"/>
              </a:rPr>
              <a:t>procesul </a:t>
            </a:r>
            <a:r>
              <a:rPr lang="vi-VN" b="1" dirty="0">
                <a:latin typeface="Georgia" panose="02040502050405020303" pitchFamily="18" charset="0"/>
              </a:rPr>
              <a:t>de monitorizare a </a:t>
            </a:r>
            <a:r>
              <a:rPr lang="ro-RO" b="1" dirty="0" smtClean="0">
                <a:latin typeface="Georgia" panose="02040502050405020303" pitchFamily="18" charset="0"/>
              </a:rPr>
              <a:t>PSI</a:t>
            </a:r>
            <a:r>
              <a:rPr lang="vi-VN" b="1" dirty="0" smtClean="0">
                <a:latin typeface="Georgia" panose="02040502050405020303" pitchFamily="18" charset="0"/>
              </a:rPr>
              <a:t> </a:t>
            </a:r>
            <a:endParaRPr lang="ro-RO" b="1" dirty="0">
              <a:latin typeface="Georgia" panose="02040502050405020303" pitchFamily="18" charset="0"/>
            </a:endParaRPr>
          </a:p>
        </p:txBody>
      </p:sp>
      <p:sp>
        <p:nvSpPr>
          <p:cNvPr id="3" name="Explosion 1 2"/>
          <p:cNvSpPr/>
          <p:nvPr/>
        </p:nvSpPr>
        <p:spPr>
          <a:xfrm>
            <a:off x="-214346" y="1142984"/>
            <a:ext cx="4000528" cy="2700300"/>
          </a:xfrm>
          <a:prstGeom prst="irregularSeal1">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o-RO" sz="2000" b="1" dirty="0" smtClean="0">
                <a:latin typeface="Georgia" panose="02040502050405020303" pitchFamily="18" charset="0"/>
              </a:rPr>
              <a:t>CONTRACTUL CU FAMILIA</a:t>
            </a:r>
            <a:endParaRPr lang="ro-RO" sz="2000" b="1" dirty="0">
              <a:latin typeface="Georgia" panose="02040502050405020303" pitchFamily="18" charset="0"/>
            </a:endParaRPr>
          </a:p>
        </p:txBody>
      </p:sp>
    </p:spTree>
    <p:extLst>
      <p:ext uri="{BB962C8B-B14F-4D97-AF65-F5344CB8AC3E}">
        <p14:creationId xmlns="" xmlns:p14="http://schemas.microsoft.com/office/powerpoint/2010/main" val="34601263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ular Callout 9"/>
          <p:cNvSpPr/>
          <p:nvPr/>
        </p:nvSpPr>
        <p:spPr>
          <a:xfrm>
            <a:off x="571472" y="642918"/>
            <a:ext cx="8143932" cy="985882"/>
          </a:xfrm>
          <a:prstGeom prst="wedgeRectCallout">
            <a:avLst>
              <a:gd name="adj1" fmla="val -24808"/>
              <a:gd name="adj2" fmla="val 95597"/>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o-RO" sz="2400" b="1" dirty="0" smtClean="0">
                <a:latin typeface="Georgia" panose="02040502050405020303" pitchFamily="18" charset="0"/>
              </a:rPr>
              <a:t>MONITORIZAREA APLICĂRII PSI </a:t>
            </a:r>
            <a:endParaRPr lang="ro-RO" sz="2400" b="1" dirty="0" smtClean="0">
              <a:solidFill>
                <a:schemeClr val="bg1"/>
              </a:solidFill>
              <a:latin typeface="Georgia" panose="02040502050405020303" pitchFamily="18" charset="0"/>
            </a:endParaRPr>
          </a:p>
        </p:txBody>
      </p:sp>
      <p:sp>
        <p:nvSpPr>
          <p:cNvPr id="16" name="Rectangle 15"/>
          <p:cNvSpPr/>
          <p:nvPr/>
        </p:nvSpPr>
        <p:spPr>
          <a:xfrm>
            <a:off x="3143240" y="2060848"/>
            <a:ext cx="5649955" cy="4225672"/>
          </a:xfrm>
          <a:prstGeom prst="rect">
            <a:avLst/>
          </a:prstGeom>
          <a:ln w="57150"/>
        </p:spPr>
        <p:style>
          <a:lnRef idx="2">
            <a:schemeClr val="accent1"/>
          </a:lnRef>
          <a:fillRef idx="1">
            <a:schemeClr val="lt1"/>
          </a:fillRef>
          <a:effectRef idx="0">
            <a:schemeClr val="accent1"/>
          </a:effectRef>
          <a:fontRef idx="minor">
            <a:schemeClr val="dk1"/>
          </a:fontRef>
        </p:style>
        <p:txBody>
          <a:bodyPr rtlCol="0" anchor="ctr"/>
          <a:lstStyle/>
          <a:p>
            <a:pPr marL="285750" indent="-285750">
              <a:spcBef>
                <a:spcPts val="1200"/>
              </a:spcBef>
              <a:buSzPct val="120000"/>
              <a:buBlip>
                <a:blip r:embed="rId2"/>
              </a:buBlip>
            </a:pPr>
            <a:r>
              <a:rPr lang="ro-RO" b="1" dirty="0">
                <a:latin typeface="Georgia" panose="02040502050405020303" pitchFamily="18" charset="0"/>
              </a:rPr>
              <a:t>menţinerea legăturii cu părinţii/reprezentantul legal </a:t>
            </a:r>
            <a:r>
              <a:rPr lang="ro-RO" dirty="0">
                <a:latin typeface="Georgia" panose="02040502050405020303" pitchFamily="18" charset="0"/>
              </a:rPr>
              <a:t>prin orice mijloace de comunicare; </a:t>
            </a:r>
          </a:p>
          <a:p>
            <a:pPr marL="285750" indent="-285750">
              <a:spcBef>
                <a:spcPts val="1200"/>
              </a:spcBef>
              <a:buSzPct val="120000"/>
              <a:buBlip>
                <a:blip r:embed="rId2"/>
              </a:buBlip>
            </a:pPr>
            <a:r>
              <a:rPr lang="ro-RO" b="1" dirty="0">
                <a:latin typeface="Georgia" panose="02040502050405020303" pitchFamily="18" charset="0"/>
              </a:rPr>
              <a:t>menţinerea legăturii cu profesioniştii responsabili din PSI, </a:t>
            </a:r>
            <a:r>
              <a:rPr lang="ro-RO" dirty="0">
                <a:latin typeface="Georgia" panose="02040502050405020303" pitchFamily="18" charset="0"/>
              </a:rPr>
              <a:t>prin orice mijloace de comunicare şi rapoarte de monitorizare; </a:t>
            </a:r>
          </a:p>
          <a:p>
            <a:pPr marL="285750" indent="-285750">
              <a:spcBef>
                <a:spcPts val="1200"/>
              </a:spcBef>
              <a:buSzPct val="120000"/>
              <a:buBlip>
                <a:blip r:embed="rId2"/>
              </a:buBlip>
            </a:pPr>
            <a:r>
              <a:rPr lang="ro-RO" b="1" dirty="0">
                <a:latin typeface="Georgia" panose="02040502050405020303" pitchFamily="18" charset="0"/>
              </a:rPr>
              <a:t>reevaluarea periodică a obiectivelor din PSI; </a:t>
            </a:r>
          </a:p>
          <a:p>
            <a:pPr marL="285750" indent="-285750">
              <a:spcBef>
                <a:spcPts val="1200"/>
              </a:spcBef>
              <a:buSzPct val="120000"/>
              <a:buBlip>
                <a:blip r:embed="rId2"/>
              </a:buBlip>
            </a:pPr>
            <a:r>
              <a:rPr lang="ro-RO" b="1" dirty="0">
                <a:latin typeface="Georgia" panose="02040502050405020303" pitchFamily="18" charset="0"/>
              </a:rPr>
              <a:t>reevaluarea complexă periodică a orientării şcolare şi profesionale de către COSP; </a:t>
            </a:r>
          </a:p>
          <a:p>
            <a:pPr marL="285750" indent="-285750">
              <a:spcBef>
                <a:spcPts val="1200"/>
              </a:spcBef>
              <a:buSzPct val="120000"/>
              <a:buBlip>
                <a:blip r:embed="rId2"/>
              </a:buBlip>
            </a:pPr>
            <a:r>
              <a:rPr lang="ro-RO" b="1" dirty="0">
                <a:latin typeface="Georgia" panose="02040502050405020303" pitchFamily="18" charset="0"/>
              </a:rPr>
              <a:t>aprecierea gradului de satisfacţie a </a:t>
            </a:r>
            <a:r>
              <a:rPr lang="ro-RO" b="1" dirty="0" smtClean="0">
                <a:latin typeface="Georgia" panose="02040502050405020303" pitchFamily="18" charset="0"/>
              </a:rPr>
              <a:t>beneficiarilor  </a:t>
            </a:r>
            <a:r>
              <a:rPr lang="ro-RO" dirty="0" smtClean="0">
                <a:latin typeface="Georgia" panose="02040502050405020303" pitchFamily="18" charset="0"/>
              </a:rPr>
              <a:t>(chestionar)</a:t>
            </a:r>
            <a:r>
              <a:rPr lang="ro-RO" b="1" dirty="0" smtClean="0">
                <a:latin typeface="Georgia" panose="02040502050405020303" pitchFamily="18" charset="0"/>
              </a:rPr>
              <a:t>. </a:t>
            </a:r>
            <a:endParaRPr lang="ro-RO" b="1" dirty="0">
              <a:latin typeface="Georgia" panose="02040502050405020303" pitchFamily="18" charset="0"/>
            </a:endParaRPr>
          </a:p>
        </p:txBody>
      </p:sp>
      <p:pic>
        <p:nvPicPr>
          <p:cNvPr id="4" name="Picture 2"/>
          <p:cNvPicPr>
            <a:picLocks noChangeAspect="1" noChangeArrowheads="1"/>
          </p:cNvPicPr>
          <p:nvPr/>
        </p:nvPicPr>
        <p:blipFill>
          <a:blip r:embed="rId3"/>
          <a:srcRect/>
          <a:stretch>
            <a:fillRect/>
          </a:stretch>
        </p:blipFill>
        <p:spPr bwMode="auto">
          <a:xfrm>
            <a:off x="395536" y="2996952"/>
            <a:ext cx="2520280" cy="1914169"/>
          </a:xfrm>
          <a:prstGeom prst="rect">
            <a:avLst/>
          </a:prstGeom>
          <a:solidFill>
            <a:schemeClr val="accent4">
              <a:lumMod val="85000"/>
              <a:lumOff val="15000"/>
            </a:schemeClr>
          </a:solidFill>
          <a:ln w="9525">
            <a:noFill/>
            <a:miter lim="800000"/>
            <a:headEnd/>
            <a:tailEnd/>
          </a:ln>
          <a:effectLst/>
        </p:spPr>
      </p:pic>
    </p:spTree>
    <p:extLst>
      <p:ext uri="{BB962C8B-B14F-4D97-AF65-F5344CB8AC3E}">
        <p14:creationId xmlns="" xmlns:p14="http://schemas.microsoft.com/office/powerpoint/2010/main" val="18829194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ular Callout 9"/>
          <p:cNvSpPr/>
          <p:nvPr/>
        </p:nvSpPr>
        <p:spPr>
          <a:xfrm>
            <a:off x="571472" y="571480"/>
            <a:ext cx="7929618" cy="1129328"/>
          </a:xfrm>
          <a:prstGeom prst="wedgeRectCallout">
            <a:avLst>
              <a:gd name="adj1" fmla="val -24808"/>
              <a:gd name="adj2" fmla="val 95597"/>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o-RO" sz="2400" b="1" dirty="0" smtClean="0">
                <a:latin typeface="Georgia" panose="02040502050405020303" pitchFamily="18" charset="0"/>
              </a:rPr>
              <a:t>RAPORTUL DE MONITORIZARE</a:t>
            </a:r>
            <a:endParaRPr lang="ro-RO" sz="2400" b="1" dirty="0" smtClean="0">
              <a:solidFill>
                <a:schemeClr val="bg1"/>
              </a:solidFill>
              <a:latin typeface="Georgia" panose="02040502050405020303" pitchFamily="18" charset="0"/>
            </a:endParaRPr>
          </a:p>
        </p:txBody>
      </p:sp>
      <p:sp>
        <p:nvSpPr>
          <p:cNvPr id="2" name="Text Box 2"/>
          <p:cNvSpPr txBox="1">
            <a:spLocks noChangeArrowheads="1"/>
          </p:cNvSpPr>
          <p:nvPr/>
        </p:nvSpPr>
        <p:spPr bwMode="auto">
          <a:xfrm>
            <a:off x="107504" y="2825020"/>
            <a:ext cx="1368000" cy="576000"/>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0" tIns="36576" rIns="0"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600" b="1" i="0" u="none" strike="noStrike" cap="none" normalizeH="0" baseline="0" dirty="0" smtClean="0">
                <a:ln>
                  <a:noFill/>
                </a:ln>
                <a:solidFill>
                  <a:srgbClr val="000000"/>
                </a:solidFill>
                <a:effectLst/>
                <a:latin typeface="Georgia" panose="02040502050405020303" pitchFamily="18" charset="0"/>
                <a:cs typeface="Arial" pitchFamily="34" charset="0"/>
              </a:rPr>
              <a:t>ȘCOALA SPECIALĂ</a:t>
            </a:r>
            <a:endParaRPr kumimoji="0" lang="ro-RO" altLang="ro-RO" sz="1600" b="0"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3" name="Text Box 4"/>
          <p:cNvSpPr txBox="1">
            <a:spLocks noChangeArrowheads="1"/>
          </p:cNvSpPr>
          <p:nvPr/>
        </p:nvSpPr>
        <p:spPr bwMode="auto">
          <a:xfrm>
            <a:off x="6236768" y="4113207"/>
            <a:ext cx="936000" cy="324000"/>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Părinte</a:t>
            </a:r>
            <a:endParaRPr kumimoji="0" lang="ro-RO" altLang="ro-RO" sz="1400" b="1"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4" name="Text Box 6"/>
          <p:cNvSpPr txBox="1">
            <a:spLocks noChangeArrowheads="1"/>
          </p:cNvSpPr>
          <p:nvPr/>
        </p:nvSpPr>
        <p:spPr bwMode="auto">
          <a:xfrm rot="1475356">
            <a:off x="5021031" y="3664665"/>
            <a:ext cx="1452751" cy="31954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i="0" u="none" strike="noStrike" cap="none" normalizeH="0" baseline="0" dirty="0" smtClean="0">
                <a:ln>
                  <a:noFill/>
                </a:ln>
                <a:solidFill>
                  <a:srgbClr val="000000"/>
                </a:solidFill>
                <a:effectLst/>
                <a:latin typeface="Georgia" panose="02040502050405020303" pitchFamily="18" charset="0"/>
                <a:cs typeface="Arial" pitchFamily="34" charset="0"/>
              </a:rPr>
              <a:t>chestionar</a:t>
            </a:r>
            <a:endParaRPr kumimoji="0" lang="ro-RO" altLang="ro-RO" sz="1400"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5" name="Oval 7"/>
          <p:cNvSpPr>
            <a:spLocks noChangeArrowheads="1"/>
          </p:cNvSpPr>
          <p:nvPr/>
        </p:nvSpPr>
        <p:spPr bwMode="auto">
          <a:xfrm>
            <a:off x="2959859" y="2778983"/>
            <a:ext cx="1466837" cy="6635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ts val="300"/>
              </a:spcBef>
              <a:spcAft>
                <a:spcPct val="0"/>
              </a:spcAft>
              <a:buClrTx/>
              <a:buSzTx/>
              <a:buFontTx/>
              <a:buNone/>
              <a:tabLst/>
            </a:pPr>
            <a:r>
              <a:rPr kumimoji="0" lang="ro-RO" altLang="ro-RO" sz="2000" b="1" i="0" u="none" strike="noStrike" cap="none" normalizeH="0" baseline="0" dirty="0" smtClean="0">
                <a:ln>
                  <a:noFill/>
                </a:ln>
                <a:solidFill>
                  <a:schemeClr val="bg1"/>
                </a:solidFill>
                <a:effectLst/>
                <a:latin typeface="Georgia" panose="02040502050405020303" pitchFamily="18" charset="0"/>
                <a:cs typeface="Arial" pitchFamily="34" charset="0"/>
              </a:rPr>
              <a:t>RCSP</a:t>
            </a:r>
            <a:endParaRPr kumimoji="0" lang="ro-RO" altLang="ro-RO" sz="2000" b="0" i="0" u="none" strike="noStrike" cap="none" normalizeH="0" baseline="0" dirty="0" smtClean="0">
              <a:ln>
                <a:noFill/>
              </a:ln>
              <a:solidFill>
                <a:schemeClr val="bg1"/>
              </a:solidFill>
              <a:effectLst/>
              <a:latin typeface="Georgia" panose="02040502050405020303" pitchFamily="18" charset="0"/>
              <a:cs typeface="Arial" pitchFamily="34" charset="0"/>
            </a:endParaRPr>
          </a:p>
        </p:txBody>
      </p:sp>
      <p:sp>
        <p:nvSpPr>
          <p:cNvPr id="6" name="Text Box 8"/>
          <p:cNvSpPr txBox="1">
            <a:spLocks noChangeArrowheads="1"/>
          </p:cNvSpPr>
          <p:nvPr/>
        </p:nvSpPr>
        <p:spPr bwMode="auto">
          <a:xfrm>
            <a:off x="1414954" y="2821722"/>
            <a:ext cx="1600468" cy="67639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Implementare</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600" b="1" i="0" u="none" strike="noStrike" cap="none" normalizeH="0" baseline="0" dirty="0" smtClean="0">
                <a:ln>
                  <a:noFill/>
                </a:ln>
                <a:solidFill>
                  <a:srgbClr val="000000"/>
                </a:solidFill>
                <a:effectLst/>
                <a:latin typeface="Georgia" panose="02040502050405020303" pitchFamily="18" charset="0"/>
                <a:cs typeface="Arial" pitchFamily="34" charset="0"/>
              </a:rPr>
              <a:t> </a:t>
            </a:r>
            <a:endParaRPr lang="ro-RO" altLang="ro-RO" sz="600" b="1" dirty="0" smtClean="0">
              <a:solidFill>
                <a:srgbClr val="000000"/>
              </a:solidFill>
              <a:latin typeface="Georgia" panose="02040502050405020303"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 monitorizare</a:t>
            </a:r>
            <a:endParaRPr kumimoji="0" lang="ro-RO" altLang="ro-RO" sz="1400" b="1"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7" name="Text Box 10"/>
          <p:cNvSpPr txBox="1">
            <a:spLocks noChangeArrowheads="1"/>
          </p:cNvSpPr>
          <p:nvPr/>
        </p:nvSpPr>
        <p:spPr bwMode="auto">
          <a:xfrm>
            <a:off x="5724128" y="2728828"/>
            <a:ext cx="972000" cy="75600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0" tIns="36576" rIns="0"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600" b="1" i="0" u="none" strike="noStrike" cap="none" normalizeH="0" baseline="0" dirty="0" smtClean="0">
                <a:ln>
                  <a:noFill/>
                </a:ln>
                <a:solidFill>
                  <a:schemeClr val="bg1"/>
                </a:solidFill>
                <a:effectLst/>
                <a:latin typeface="Georgia" panose="02040502050405020303" pitchFamily="18" charset="0"/>
                <a:cs typeface="Arial" pitchFamily="34" charset="0"/>
              </a:rPr>
              <a:t>CIEC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500" b="1" i="0" u="none" strike="noStrike" cap="none" normalizeH="0" baseline="0" dirty="0" smtClean="0">
                <a:ln>
                  <a:noFill/>
                </a:ln>
                <a:solidFill>
                  <a:schemeClr val="bg1"/>
                </a:solidFill>
                <a:effectLst/>
                <a:latin typeface="Georgia" panose="02040502050405020303" pitchFamily="18" charset="0"/>
                <a:cs typeface="Arial" pitchFamily="34" charset="0"/>
              </a:rPr>
              <a:t>avizează raport</a:t>
            </a:r>
            <a:endParaRPr kumimoji="0" lang="ro-RO" altLang="ro-RO" sz="1500" b="0" i="0" u="none" strike="noStrike" cap="none" normalizeH="0" baseline="0" dirty="0" smtClean="0">
              <a:ln>
                <a:noFill/>
              </a:ln>
              <a:solidFill>
                <a:schemeClr val="bg1"/>
              </a:solidFill>
              <a:effectLst/>
              <a:latin typeface="Georgia" panose="02040502050405020303" pitchFamily="18" charset="0"/>
              <a:cs typeface="Arial" pitchFamily="34" charset="0"/>
            </a:endParaRPr>
          </a:p>
        </p:txBody>
      </p:sp>
      <p:sp>
        <p:nvSpPr>
          <p:cNvPr id="9" name="Text Box 13"/>
          <p:cNvSpPr txBox="1">
            <a:spLocks noChangeArrowheads="1"/>
          </p:cNvSpPr>
          <p:nvPr/>
        </p:nvSpPr>
        <p:spPr bwMode="auto">
          <a:xfrm>
            <a:off x="7932044" y="2836901"/>
            <a:ext cx="1116000" cy="540000"/>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0" tIns="36576" rIns="0"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DIRECTOR aprobă</a:t>
            </a:r>
            <a:endParaRPr kumimoji="0" lang="ro-RO" altLang="ro-RO" sz="1400" b="0"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11" name="Text Box 14"/>
          <p:cNvSpPr txBox="1">
            <a:spLocks noChangeArrowheads="1"/>
          </p:cNvSpPr>
          <p:nvPr/>
        </p:nvSpPr>
        <p:spPr bwMode="auto">
          <a:xfrm>
            <a:off x="3995936" y="2800837"/>
            <a:ext cx="2014643" cy="369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Raport de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o-RO" altLang="ro-RO" sz="600" b="1" i="0" u="none" strike="noStrike" cap="none" normalizeH="0" baseline="0" dirty="0" smtClean="0">
              <a:ln>
                <a:noFill/>
              </a:ln>
              <a:solidFill>
                <a:srgbClr val="000000"/>
              </a:solidFill>
              <a:effectLst/>
              <a:latin typeface="Georgia" panose="02040502050405020303"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 monitorizare</a:t>
            </a:r>
            <a:endParaRPr kumimoji="0" lang="ro-RO" altLang="ro-RO" sz="1400" b="1"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14" name="Text Box 18"/>
          <p:cNvSpPr txBox="1">
            <a:spLocks noChangeArrowheads="1"/>
          </p:cNvSpPr>
          <p:nvPr/>
        </p:nvSpPr>
        <p:spPr bwMode="auto">
          <a:xfrm>
            <a:off x="1475504" y="2224773"/>
            <a:ext cx="4441164" cy="3809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600" b="1" i="0" u="none" strike="noStrike" cap="none" normalizeH="0" baseline="0" dirty="0" smtClean="0">
                <a:ln>
                  <a:noFill/>
                </a:ln>
                <a:solidFill>
                  <a:srgbClr val="000000"/>
                </a:solidFill>
                <a:effectLst/>
                <a:latin typeface="Georgia" panose="02040502050405020303" pitchFamily="18" charset="0"/>
                <a:cs typeface="Arial" pitchFamily="34" charset="0"/>
              </a:rPr>
              <a:t>REEVALUARE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600" b="0" i="0" u="none" strike="noStrike" cap="none" normalizeH="0" baseline="0" dirty="0" smtClean="0">
                <a:ln>
                  <a:noFill/>
                </a:ln>
                <a:solidFill>
                  <a:srgbClr val="000000"/>
                </a:solidFill>
                <a:effectLst/>
                <a:latin typeface="Georgia" panose="02040502050405020303" pitchFamily="18" charset="0"/>
                <a:cs typeface="Arial" pitchFamily="34" charset="0"/>
              </a:rPr>
              <a:t>semestrială/anuală</a:t>
            </a:r>
            <a:endParaRPr kumimoji="0" lang="ro-RO" altLang="ro-RO" sz="1600" b="0"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15" name="Text Box 19"/>
          <p:cNvSpPr txBox="1">
            <a:spLocks noChangeArrowheads="1"/>
          </p:cNvSpPr>
          <p:nvPr/>
        </p:nvSpPr>
        <p:spPr bwMode="auto">
          <a:xfrm>
            <a:off x="2291362" y="3533068"/>
            <a:ext cx="1344534" cy="67684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300" b="1" i="0" u="none" strike="noStrike" cap="none" normalizeH="0" baseline="0" dirty="0" smtClean="0">
                <a:ln>
                  <a:noFill/>
                </a:ln>
                <a:solidFill>
                  <a:srgbClr val="000000"/>
                </a:solidFill>
                <a:effectLst/>
                <a:latin typeface="Georgia" panose="02040502050405020303" pitchFamily="18" charset="0"/>
                <a:cs typeface="Arial" pitchFamily="34" charset="0"/>
              </a:rPr>
              <a:t>Ședință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300" b="1" i="0" u="none" strike="noStrike" cap="none" normalizeH="0" baseline="0" dirty="0" smtClean="0">
                <a:ln>
                  <a:noFill/>
                </a:ln>
                <a:solidFill>
                  <a:srgbClr val="000000"/>
                </a:solidFill>
                <a:effectLst/>
                <a:latin typeface="Georgia" panose="02040502050405020303" pitchFamily="18" charset="0"/>
                <a:cs typeface="Arial" pitchFamily="34" charset="0"/>
              </a:rPr>
              <a:t>echipă</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300" b="0" i="0" u="none" strike="noStrike" cap="none" normalizeH="0" baseline="0" dirty="0" smtClean="0">
                <a:ln>
                  <a:noFill/>
                </a:ln>
                <a:solidFill>
                  <a:srgbClr val="000000"/>
                </a:solidFill>
                <a:effectLst/>
                <a:latin typeface="Georgia" panose="02040502050405020303" pitchFamily="18" charset="0"/>
                <a:cs typeface="Arial" pitchFamily="34" charset="0"/>
              </a:rPr>
              <a:t>Proces-verbal</a:t>
            </a: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 </a:t>
            </a:r>
            <a:endParaRPr kumimoji="0" lang="ro-RO" altLang="ro-RO" sz="1400" b="0"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34" name="Down Arrow 33"/>
          <p:cNvSpPr/>
          <p:nvPr/>
        </p:nvSpPr>
        <p:spPr>
          <a:xfrm rot="16200000">
            <a:off x="2149701" y="2367470"/>
            <a:ext cx="216000" cy="1512000"/>
          </a:xfrm>
          <a:prstGeom prst="downArrow">
            <a:avLst/>
          </a:prstGeom>
        </p:spPr>
        <p:style>
          <a:lnRef idx="0">
            <a:schemeClr val="accent3"/>
          </a:lnRef>
          <a:fillRef idx="3">
            <a:schemeClr val="accent3"/>
          </a:fillRef>
          <a:effectRef idx="3">
            <a:schemeClr val="accent3"/>
          </a:effectRef>
          <a:fontRef idx="minor">
            <a:schemeClr val="lt1"/>
          </a:fontRef>
        </p:style>
        <p:txBody>
          <a:bodyPr vert="vert" rtlCol="0" anchor="ctr"/>
          <a:lstStyle/>
          <a:p>
            <a:pPr algn="ctr"/>
            <a:endParaRPr lang="ro-RO" sz="1400" b="1" dirty="0">
              <a:latin typeface="Georgia" panose="02040502050405020303" pitchFamily="18" charset="0"/>
            </a:endParaRPr>
          </a:p>
        </p:txBody>
      </p:sp>
      <p:sp>
        <p:nvSpPr>
          <p:cNvPr id="37" name="Text Box 6"/>
          <p:cNvSpPr txBox="1">
            <a:spLocks noChangeArrowheads="1"/>
          </p:cNvSpPr>
          <p:nvPr/>
        </p:nvSpPr>
        <p:spPr bwMode="auto">
          <a:xfrm>
            <a:off x="2315782" y="5181941"/>
            <a:ext cx="2727123" cy="29534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Echipa multidisciplinară</a:t>
            </a:r>
            <a:endParaRPr kumimoji="0" lang="ro-RO" altLang="ro-RO" sz="1400" b="1"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43" name="Down Arrow 42"/>
          <p:cNvSpPr/>
          <p:nvPr/>
        </p:nvSpPr>
        <p:spPr>
          <a:xfrm rot="10800000">
            <a:off x="3590184" y="3461188"/>
            <a:ext cx="180000" cy="1152000"/>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o-RO" sz="1400"/>
          </a:p>
        </p:txBody>
      </p:sp>
      <p:sp>
        <p:nvSpPr>
          <p:cNvPr id="44" name="Curved Down Arrow 43"/>
          <p:cNvSpPr/>
          <p:nvPr/>
        </p:nvSpPr>
        <p:spPr>
          <a:xfrm rot="18959263">
            <a:off x="1653823" y="3631828"/>
            <a:ext cx="1863663" cy="472221"/>
          </a:xfrm>
          <a:prstGeom prst="curved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o-RO" sz="1400">
              <a:solidFill>
                <a:schemeClr val="tx1"/>
              </a:solidFill>
            </a:endParaRPr>
          </a:p>
        </p:txBody>
      </p:sp>
      <p:sp>
        <p:nvSpPr>
          <p:cNvPr id="45" name="Curved Down Arrow 44"/>
          <p:cNvSpPr/>
          <p:nvPr/>
        </p:nvSpPr>
        <p:spPr>
          <a:xfrm rot="2640737" flipH="1">
            <a:off x="3896083" y="3615699"/>
            <a:ext cx="1879611" cy="472221"/>
          </a:xfrm>
          <a:prstGeom prst="curved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o-RO" sz="1400">
              <a:solidFill>
                <a:schemeClr val="tx1"/>
              </a:solidFill>
            </a:endParaRPr>
          </a:p>
        </p:txBody>
      </p:sp>
      <p:sp>
        <p:nvSpPr>
          <p:cNvPr id="46" name="Text Box 12"/>
          <p:cNvSpPr txBox="1">
            <a:spLocks noChangeArrowheads="1"/>
          </p:cNvSpPr>
          <p:nvPr/>
        </p:nvSpPr>
        <p:spPr bwMode="auto">
          <a:xfrm>
            <a:off x="3122240" y="4627316"/>
            <a:ext cx="1152000" cy="499478"/>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Profesionist 2</a:t>
            </a:r>
            <a:endParaRPr kumimoji="0" lang="ro-RO" altLang="ro-RO" sz="1400" b="1"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47" name="Text Box 13"/>
          <p:cNvSpPr txBox="1">
            <a:spLocks noChangeArrowheads="1"/>
          </p:cNvSpPr>
          <p:nvPr/>
        </p:nvSpPr>
        <p:spPr bwMode="auto">
          <a:xfrm>
            <a:off x="4572128" y="4625144"/>
            <a:ext cx="1152000" cy="501650"/>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Profesionist n...</a:t>
            </a:r>
            <a:endParaRPr kumimoji="0" lang="ro-RO" altLang="ro-RO" sz="1400" b="1"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48" name="Text Box 2"/>
          <p:cNvSpPr txBox="1">
            <a:spLocks noChangeArrowheads="1"/>
          </p:cNvSpPr>
          <p:nvPr/>
        </p:nvSpPr>
        <p:spPr bwMode="auto">
          <a:xfrm>
            <a:off x="1691680" y="4634269"/>
            <a:ext cx="1152000" cy="501650"/>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Profesionist 1</a:t>
            </a:r>
            <a:endParaRPr kumimoji="0" lang="ro-RO" altLang="ro-RO" sz="1400" b="1"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56" name="Down Arrow 55"/>
          <p:cNvSpPr/>
          <p:nvPr/>
        </p:nvSpPr>
        <p:spPr>
          <a:xfrm rot="16200000">
            <a:off x="4949994" y="2467595"/>
            <a:ext cx="216000" cy="1260000"/>
          </a:xfrm>
          <a:prstGeom prst="downArrow">
            <a:avLst/>
          </a:prstGeom>
        </p:spPr>
        <p:style>
          <a:lnRef idx="0">
            <a:schemeClr val="accent3"/>
          </a:lnRef>
          <a:fillRef idx="3">
            <a:schemeClr val="accent3"/>
          </a:fillRef>
          <a:effectRef idx="3">
            <a:schemeClr val="accent3"/>
          </a:effectRef>
          <a:fontRef idx="minor">
            <a:schemeClr val="lt1"/>
          </a:fontRef>
        </p:style>
        <p:txBody>
          <a:bodyPr vert="vert" rtlCol="0" anchor="ctr"/>
          <a:lstStyle/>
          <a:p>
            <a:pPr algn="ctr"/>
            <a:endParaRPr lang="ro-RO" sz="1400" b="1" dirty="0">
              <a:latin typeface="Georgia" panose="02040502050405020303" pitchFamily="18" charset="0"/>
            </a:endParaRPr>
          </a:p>
        </p:txBody>
      </p:sp>
      <p:sp>
        <p:nvSpPr>
          <p:cNvPr id="57" name="Down Arrow 56"/>
          <p:cNvSpPr/>
          <p:nvPr/>
        </p:nvSpPr>
        <p:spPr>
          <a:xfrm rot="17803344">
            <a:off x="5399306" y="2876150"/>
            <a:ext cx="144000" cy="1836000"/>
          </a:xfrm>
          <a:prstGeom prst="downArrow">
            <a:avLst/>
          </a:prstGeom>
        </p:spPr>
        <p:style>
          <a:lnRef idx="0">
            <a:schemeClr val="accent3"/>
          </a:lnRef>
          <a:fillRef idx="3">
            <a:schemeClr val="accent3"/>
          </a:fillRef>
          <a:effectRef idx="3">
            <a:schemeClr val="accent3"/>
          </a:effectRef>
          <a:fontRef idx="minor">
            <a:schemeClr val="lt1"/>
          </a:fontRef>
        </p:style>
        <p:txBody>
          <a:bodyPr vert="vert" rtlCol="0" anchor="ctr"/>
          <a:lstStyle/>
          <a:p>
            <a:pPr algn="ctr"/>
            <a:endParaRPr lang="ro-RO" sz="1400" b="1" dirty="0">
              <a:latin typeface="Georgia" panose="02040502050405020303" pitchFamily="18" charset="0"/>
            </a:endParaRPr>
          </a:p>
        </p:txBody>
      </p:sp>
      <p:sp>
        <p:nvSpPr>
          <p:cNvPr id="58" name="Down Arrow 57"/>
          <p:cNvSpPr/>
          <p:nvPr/>
        </p:nvSpPr>
        <p:spPr>
          <a:xfrm rot="16200000">
            <a:off x="7218240" y="2501706"/>
            <a:ext cx="216000" cy="1188000"/>
          </a:xfrm>
          <a:prstGeom prst="downArrow">
            <a:avLst/>
          </a:prstGeom>
        </p:spPr>
        <p:style>
          <a:lnRef idx="0">
            <a:schemeClr val="accent3"/>
          </a:lnRef>
          <a:fillRef idx="3">
            <a:schemeClr val="accent3"/>
          </a:fillRef>
          <a:effectRef idx="3">
            <a:schemeClr val="accent3"/>
          </a:effectRef>
          <a:fontRef idx="minor">
            <a:schemeClr val="lt1"/>
          </a:fontRef>
        </p:style>
        <p:txBody>
          <a:bodyPr vert="vert" rtlCol="0" anchor="ctr"/>
          <a:lstStyle/>
          <a:p>
            <a:pPr algn="ctr"/>
            <a:endParaRPr lang="ro-RO" sz="1400" b="1" dirty="0">
              <a:latin typeface="Georgia" panose="02040502050405020303" pitchFamily="18" charset="0"/>
            </a:endParaRPr>
          </a:p>
        </p:txBody>
      </p:sp>
      <p:sp>
        <p:nvSpPr>
          <p:cNvPr id="59" name="Text Box 14"/>
          <p:cNvSpPr txBox="1">
            <a:spLocks noChangeArrowheads="1"/>
          </p:cNvSpPr>
          <p:nvPr/>
        </p:nvSpPr>
        <p:spPr bwMode="auto">
          <a:xfrm>
            <a:off x="6630708" y="2782761"/>
            <a:ext cx="1325668" cy="24625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300" b="1" i="0" u="none" strike="noStrike" cap="none" normalizeH="0" baseline="0" dirty="0" smtClean="0">
                <a:ln>
                  <a:noFill/>
                </a:ln>
                <a:solidFill>
                  <a:srgbClr val="000000"/>
                </a:solidFill>
                <a:effectLst/>
                <a:latin typeface="Georgia" panose="02040502050405020303" pitchFamily="18" charset="0"/>
                <a:cs typeface="Arial" pitchFamily="34" charset="0"/>
              </a:rPr>
              <a:t>Raport avizat</a:t>
            </a:r>
            <a:endParaRPr kumimoji="0" lang="ro-RO" altLang="ro-RO" sz="1300" b="1"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24" name="Text Box 31"/>
          <p:cNvSpPr txBox="1">
            <a:spLocks noChangeArrowheads="1"/>
          </p:cNvSpPr>
          <p:nvPr/>
        </p:nvSpPr>
        <p:spPr bwMode="auto">
          <a:xfrm>
            <a:off x="7429389" y="4771247"/>
            <a:ext cx="1547663" cy="490013"/>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0" tIns="36576" rIns="0"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500" b="1" i="0" u="none" strike="noStrike" cap="none" normalizeH="0" baseline="0" dirty="0" smtClean="0">
                <a:ln>
                  <a:noFill/>
                </a:ln>
                <a:solidFill>
                  <a:srgbClr val="000000"/>
                </a:solidFill>
                <a:effectLst/>
                <a:latin typeface="Georgia" panose="02040502050405020303" pitchFamily="18" charset="0"/>
                <a:cs typeface="Arial" pitchFamily="34" charset="0"/>
              </a:rPr>
              <a:t>DGASPC</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rgbClr val="000000"/>
                </a:solidFill>
                <a:effectLst/>
                <a:latin typeface="Georgia" panose="02040502050405020303" pitchFamily="18" charset="0"/>
                <a:cs typeface="Arial" pitchFamily="34" charset="0"/>
              </a:rPr>
              <a:t>Manager de caz</a:t>
            </a:r>
            <a:endParaRPr kumimoji="0" lang="ro-RO" altLang="ro-RO" sz="1400" b="0"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61" name="Down Arrow 60"/>
          <p:cNvSpPr/>
          <p:nvPr/>
        </p:nvSpPr>
        <p:spPr>
          <a:xfrm>
            <a:off x="8676478" y="3414740"/>
            <a:ext cx="216000" cy="1368000"/>
          </a:xfrm>
          <a:prstGeom prst="downArrow">
            <a:avLst/>
          </a:prstGeom>
        </p:spPr>
        <p:style>
          <a:lnRef idx="0">
            <a:schemeClr val="accent3"/>
          </a:lnRef>
          <a:fillRef idx="3">
            <a:schemeClr val="accent3"/>
          </a:fillRef>
          <a:effectRef idx="3">
            <a:schemeClr val="accent3"/>
          </a:effectRef>
          <a:fontRef idx="minor">
            <a:schemeClr val="lt1"/>
          </a:fontRef>
        </p:style>
        <p:txBody>
          <a:bodyPr vert="vert" rtlCol="0" anchor="ctr"/>
          <a:lstStyle/>
          <a:p>
            <a:pPr algn="ctr"/>
            <a:endParaRPr lang="ro-RO" sz="1400" b="1" dirty="0">
              <a:latin typeface="Georgia" panose="02040502050405020303" pitchFamily="18" charset="0"/>
            </a:endParaRPr>
          </a:p>
        </p:txBody>
      </p:sp>
      <p:sp>
        <p:nvSpPr>
          <p:cNvPr id="62" name="Text Box 14"/>
          <p:cNvSpPr txBox="1">
            <a:spLocks noChangeArrowheads="1"/>
          </p:cNvSpPr>
          <p:nvPr/>
        </p:nvSpPr>
        <p:spPr bwMode="auto">
          <a:xfrm>
            <a:off x="7452320" y="3749092"/>
            <a:ext cx="1247089" cy="60681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o-RO" altLang="ro-RO" sz="1400" i="0" u="none" strike="noStrike" cap="none" normalizeH="0" baseline="0" dirty="0" smtClean="0">
                <a:ln>
                  <a:noFill/>
                </a:ln>
                <a:solidFill>
                  <a:srgbClr val="000000"/>
                </a:solidFill>
                <a:effectLst/>
                <a:latin typeface="Georgia" panose="02040502050405020303" pitchFamily="18" charset="0"/>
                <a:cs typeface="Arial" pitchFamily="34" charset="0"/>
              </a:rPr>
              <a:t>Raport monitorizare</a:t>
            </a:r>
            <a:endParaRPr kumimoji="0" lang="ro-RO" altLang="ro-RO" sz="1400"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25" name="Text Box 32"/>
          <p:cNvSpPr txBox="1">
            <a:spLocks noChangeArrowheads="1"/>
          </p:cNvSpPr>
          <p:nvPr/>
        </p:nvSpPr>
        <p:spPr bwMode="auto">
          <a:xfrm>
            <a:off x="7429389" y="5333268"/>
            <a:ext cx="1618655" cy="47199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o-RO" altLang="ro-RO" sz="1100" b="0" i="0" u="none" strike="noStrike" cap="none" normalizeH="0" baseline="0" dirty="0" smtClean="0">
                <a:ln>
                  <a:noFill/>
                </a:ln>
                <a:solidFill>
                  <a:srgbClr val="000000"/>
                </a:solidFill>
                <a:effectLst/>
                <a:latin typeface="Georgia" panose="02040502050405020303" pitchFamily="18" charset="0"/>
                <a:cs typeface="Arial" pitchFamily="34" charset="0"/>
              </a:rPr>
              <a:t>Doar pentru copiii cu grad de handicap</a:t>
            </a:r>
            <a:endParaRPr kumimoji="0" lang="ro-RO" altLang="ro-RO" sz="1100" b="0"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64" name="Text Box 14"/>
          <p:cNvSpPr txBox="1">
            <a:spLocks noChangeArrowheads="1"/>
          </p:cNvSpPr>
          <p:nvPr/>
        </p:nvSpPr>
        <p:spPr bwMode="auto">
          <a:xfrm>
            <a:off x="3707904" y="4149080"/>
            <a:ext cx="1676100" cy="46410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lvl="0" algn="ctr"/>
            <a:r>
              <a:rPr lang="ro-RO" sz="1300" b="1" dirty="0">
                <a:solidFill>
                  <a:srgbClr val="C00000"/>
                </a:solidFill>
                <a:latin typeface="Georgia" panose="02040502050405020303" pitchFamily="18" charset="0"/>
              </a:rPr>
              <a:t>ultima zi a </a:t>
            </a:r>
            <a:r>
              <a:rPr lang="ro-RO" sz="1300" b="1" dirty="0" smtClean="0">
                <a:solidFill>
                  <a:srgbClr val="C00000"/>
                </a:solidFill>
                <a:latin typeface="Georgia" panose="02040502050405020303" pitchFamily="18" charset="0"/>
              </a:rPr>
              <a:t>sem. I/</a:t>
            </a:r>
          </a:p>
          <a:p>
            <a:pPr lvl="0" algn="ctr"/>
            <a:r>
              <a:rPr lang="ro-RO" sz="1300" b="1" dirty="0" smtClean="0">
                <a:solidFill>
                  <a:srgbClr val="C00000"/>
                </a:solidFill>
                <a:latin typeface="Georgia" panose="02040502050405020303" pitchFamily="18" charset="0"/>
              </a:rPr>
              <a:t>a </a:t>
            </a:r>
            <a:r>
              <a:rPr lang="ro-RO" sz="1300" b="1" dirty="0">
                <a:solidFill>
                  <a:srgbClr val="C00000"/>
                </a:solidFill>
                <a:latin typeface="Georgia" panose="02040502050405020303" pitchFamily="18" charset="0"/>
              </a:rPr>
              <a:t>anului școlar</a:t>
            </a:r>
            <a:endParaRPr kumimoji="0" lang="ro-RO" altLang="ro-RO" sz="1300" b="1" i="0" u="none" strike="noStrike" cap="none" normalizeH="0" baseline="0" dirty="0" smtClean="0">
              <a:ln>
                <a:noFill/>
              </a:ln>
              <a:solidFill>
                <a:srgbClr val="C00000"/>
              </a:solidFill>
              <a:effectLst/>
              <a:latin typeface="Georgia" panose="02040502050405020303" pitchFamily="18" charset="0"/>
              <a:cs typeface="Arial" pitchFamily="34" charset="0"/>
            </a:endParaRPr>
          </a:p>
        </p:txBody>
      </p:sp>
      <p:sp>
        <p:nvSpPr>
          <p:cNvPr id="17" name="Text Box 20"/>
          <p:cNvSpPr txBox="1">
            <a:spLocks noChangeArrowheads="1"/>
          </p:cNvSpPr>
          <p:nvPr/>
        </p:nvSpPr>
        <p:spPr bwMode="auto">
          <a:xfrm>
            <a:off x="3563888" y="3510666"/>
            <a:ext cx="1672668" cy="4544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300" b="0" i="0" u="none" strike="noStrike" cap="none" normalizeH="0" baseline="0" dirty="0" smtClean="0">
                <a:ln>
                  <a:noFill/>
                </a:ln>
                <a:solidFill>
                  <a:srgbClr val="000000"/>
                </a:solidFill>
                <a:effectLst/>
                <a:latin typeface="Georgia" panose="02040502050405020303" pitchFamily="18" charset="0"/>
                <a:cs typeface="Arial" pitchFamily="34" charset="0"/>
              </a:rPr>
              <a:t>Rapoarte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300" b="0" i="0" u="none" strike="noStrike" cap="none" normalizeH="0" baseline="0" dirty="0" smtClean="0">
                <a:ln>
                  <a:noFill/>
                </a:ln>
                <a:solidFill>
                  <a:srgbClr val="000000"/>
                </a:solidFill>
                <a:effectLst/>
                <a:latin typeface="Georgia" panose="02040502050405020303" pitchFamily="18" charset="0"/>
                <a:cs typeface="Arial" pitchFamily="34" charset="0"/>
              </a:rPr>
              <a:t>individuale de monitorizare</a:t>
            </a:r>
            <a:endParaRPr kumimoji="0" lang="ro-RO" altLang="ro-RO" sz="1300" b="0" i="0" u="none" strike="noStrike" cap="none" normalizeH="0" baseline="0" dirty="0" smtClean="0">
              <a:ln>
                <a:noFill/>
              </a:ln>
              <a:solidFill>
                <a:schemeClr val="tx1"/>
              </a:solidFill>
              <a:effectLst/>
              <a:latin typeface="Georgia" panose="02040502050405020303" pitchFamily="18" charset="0"/>
              <a:cs typeface="Arial" pitchFamily="34" charset="0"/>
            </a:endParaRPr>
          </a:p>
        </p:txBody>
      </p:sp>
      <p:sp>
        <p:nvSpPr>
          <p:cNvPr id="65" name="Text Box 14"/>
          <p:cNvSpPr txBox="1">
            <a:spLocks noChangeArrowheads="1"/>
          </p:cNvSpPr>
          <p:nvPr/>
        </p:nvSpPr>
        <p:spPr bwMode="auto">
          <a:xfrm>
            <a:off x="6760533" y="3123469"/>
            <a:ext cx="1131413" cy="30340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300" b="1" i="0" u="none" strike="noStrike" cap="none" normalizeH="0" baseline="0" dirty="0" smtClean="0">
                <a:ln>
                  <a:noFill/>
                </a:ln>
                <a:solidFill>
                  <a:srgbClr val="C00000"/>
                </a:solidFill>
                <a:effectLst/>
                <a:latin typeface="Georgia" panose="02040502050405020303" pitchFamily="18" charset="0"/>
                <a:cs typeface="Arial" pitchFamily="34" charset="0"/>
              </a:rPr>
              <a:t>3 zile lucrătoare</a:t>
            </a:r>
          </a:p>
        </p:txBody>
      </p:sp>
      <p:sp>
        <p:nvSpPr>
          <p:cNvPr id="66" name="Text Box 14"/>
          <p:cNvSpPr txBox="1">
            <a:spLocks noChangeArrowheads="1"/>
          </p:cNvSpPr>
          <p:nvPr/>
        </p:nvSpPr>
        <p:spPr bwMode="auto">
          <a:xfrm>
            <a:off x="7668344" y="4253148"/>
            <a:ext cx="1131413" cy="30340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o-RO" sz="1300" b="1" i="0" u="none" strike="noStrike" cap="none" normalizeH="0" baseline="0" dirty="0" smtClean="0">
                <a:ln>
                  <a:noFill/>
                </a:ln>
                <a:solidFill>
                  <a:srgbClr val="C00000"/>
                </a:solidFill>
                <a:effectLst/>
                <a:latin typeface="Georgia" panose="02040502050405020303" pitchFamily="18" charset="0"/>
                <a:cs typeface="Arial" pitchFamily="34" charset="0"/>
              </a:rPr>
              <a:t>5 zile lucrătoare</a:t>
            </a:r>
          </a:p>
        </p:txBody>
      </p:sp>
    </p:spTree>
    <p:extLst>
      <p:ext uri="{BB962C8B-B14F-4D97-AF65-F5344CB8AC3E}">
        <p14:creationId xmlns="" xmlns:p14="http://schemas.microsoft.com/office/powerpoint/2010/main" val="9977503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ular Callout 9"/>
          <p:cNvSpPr/>
          <p:nvPr/>
        </p:nvSpPr>
        <p:spPr>
          <a:xfrm>
            <a:off x="785786" y="285728"/>
            <a:ext cx="7572428" cy="928694"/>
          </a:xfrm>
          <a:prstGeom prst="wedgeRectCallout">
            <a:avLst>
              <a:gd name="adj1" fmla="val -24808"/>
              <a:gd name="adj2" fmla="val 95597"/>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o-RO" sz="2400" b="1" dirty="0" smtClean="0">
                <a:solidFill>
                  <a:schemeClr val="bg1"/>
                </a:solidFill>
                <a:latin typeface="Georgia" panose="02040502050405020303" pitchFamily="18" charset="0"/>
              </a:rPr>
              <a:t>REVIZUIREA PSI</a:t>
            </a:r>
          </a:p>
        </p:txBody>
      </p:sp>
      <p:sp>
        <p:nvSpPr>
          <p:cNvPr id="16" name="Rectangle 15"/>
          <p:cNvSpPr/>
          <p:nvPr/>
        </p:nvSpPr>
        <p:spPr>
          <a:xfrm>
            <a:off x="206789" y="1714488"/>
            <a:ext cx="6525451" cy="142648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marL="285750" lvl="0" indent="-285750">
              <a:buFont typeface="Wingdings" panose="05000000000000000000" pitchFamily="2" charset="2"/>
              <a:buChar char="Ø"/>
            </a:pPr>
            <a:r>
              <a:rPr lang="ro-RO" dirty="0">
                <a:latin typeface="Georgia" panose="02040502050405020303" pitchFamily="18" charset="0"/>
              </a:rPr>
              <a:t>după reevaluarea </a:t>
            </a:r>
            <a:r>
              <a:rPr lang="ro-RO" dirty="0" smtClean="0">
                <a:latin typeface="Georgia" panose="02040502050405020303" pitchFamily="18" charset="0"/>
              </a:rPr>
              <a:t>periodică/în </a:t>
            </a:r>
            <a:r>
              <a:rPr lang="ro-RO" dirty="0">
                <a:latin typeface="Georgia" panose="02040502050405020303" pitchFamily="18" charset="0"/>
              </a:rPr>
              <a:t>situaţii deosebite, </a:t>
            </a:r>
            <a:r>
              <a:rPr lang="ro-RO" dirty="0" smtClean="0">
                <a:latin typeface="Georgia" panose="02040502050405020303" pitchFamily="18" charset="0"/>
              </a:rPr>
              <a:t>dacă se </a:t>
            </a:r>
            <a:r>
              <a:rPr lang="ro-RO" dirty="0">
                <a:latin typeface="Georgia" panose="02040502050405020303" pitchFamily="18" charset="0"/>
              </a:rPr>
              <a:t>constată </a:t>
            </a:r>
            <a:r>
              <a:rPr lang="ro-RO" b="1" dirty="0">
                <a:latin typeface="Georgia" panose="02040502050405020303" pitchFamily="18" charset="0"/>
              </a:rPr>
              <a:t>regresul situaţiei </a:t>
            </a:r>
            <a:r>
              <a:rPr lang="ro-RO" b="1" dirty="0" smtClean="0">
                <a:latin typeface="Georgia" panose="02040502050405020303" pitchFamily="18" charset="0"/>
              </a:rPr>
              <a:t>copilului/dificultăţi </a:t>
            </a:r>
            <a:r>
              <a:rPr lang="ro-RO" b="1" dirty="0">
                <a:latin typeface="Georgia" panose="02040502050405020303" pitchFamily="18" charset="0"/>
              </a:rPr>
              <a:t>de implementare a planului </a:t>
            </a:r>
            <a:r>
              <a:rPr lang="ro-RO" dirty="0">
                <a:latin typeface="Georgia" panose="02040502050405020303" pitchFamily="18" charset="0"/>
              </a:rPr>
              <a:t>care nu se pot remedia, inclusiv </a:t>
            </a:r>
            <a:r>
              <a:rPr lang="ro-RO" dirty="0" smtClean="0">
                <a:latin typeface="Georgia" panose="02040502050405020303" pitchFamily="18" charset="0"/>
              </a:rPr>
              <a:t>corigenţă</a:t>
            </a:r>
            <a:r>
              <a:rPr lang="ro-RO" dirty="0">
                <a:latin typeface="Georgia" panose="02040502050405020303" pitchFamily="18" charset="0"/>
              </a:rPr>
              <a:t>, repetenţie sau </a:t>
            </a:r>
            <a:r>
              <a:rPr lang="ro-RO" dirty="0" smtClean="0">
                <a:latin typeface="Georgia" panose="02040502050405020303" pitchFamily="18" charset="0"/>
              </a:rPr>
              <a:t>număr </a:t>
            </a:r>
            <a:r>
              <a:rPr lang="ro-RO" dirty="0">
                <a:latin typeface="Georgia" panose="02040502050405020303" pitchFamily="18" charset="0"/>
              </a:rPr>
              <a:t>mare de </a:t>
            </a:r>
            <a:r>
              <a:rPr lang="ro-RO" dirty="0" smtClean="0">
                <a:latin typeface="Georgia" panose="02040502050405020303" pitchFamily="18" charset="0"/>
              </a:rPr>
              <a:t>absenţe</a:t>
            </a:r>
            <a:endParaRPr lang="ro-RO" dirty="0">
              <a:latin typeface="Georgia" panose="02040502050405020303" pitchFamily="18" charset="0"/>
            </a:endParaRPr>
          </a:p>
        </p:txBody>
      </p:sp>
      <p:sp>
        <p:nvSpPr>
          <p:cNvPr id="27" name="Rectangle 26"/>
          <p:cNvSpPr/>
          <p:nvPr/>
        </p:nvSpPr>
        <p:spPr>
          <a:xfrm>
            <a:off x="206789" y="5462740"/>
            <a:ext cx="6549101" cy="558547"/>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marL="285750" indent="-285750" algn="just">
              <a:buFont typeface="Wingdings" panose="05000000000000000000" pitchFamily="2" charset="2"/>
              <a:buChar char="v"/>
            </a:pPr>
            <a:r>
              <a:rPr lang="ro-RO" b="1" dirty="0" smtClean="0">
                <a:latin typeface="Georgia" panose="02040502050405020303" pitchFamily="18" charset="0"/>
              </a:rPr>
              <a:t>transferul </a:t>
            </a:r>
            <a:r>
              <a:rPr lang="ro-RO" b="1" dirty="0">
                <a:latin typeface="Georgia" panose="02040502050405020303" pitchFamily="18" charset="0"/>
              </a:rPr>
              <a:t>copilului </a:t>
            </a:r>
            <a:r>
              <a:rPr lang="ro-RO" dirty="0">
                <a:latin typeface="Georgia" panose="02040502050405020303" pitchFamily="18" charset="0"/>
              </a:rPr>
              <a:t>de la o unitate de învăţământ la alta</a:t>
            </a:r>
            <a:endParaRPr lang="ro-RO" dirty="0">
              <a:solidFill>
                <a:schemeClr val="tx1"/>
              </a:solidFill>
              <a:latin typeface="Georgia" panose="02040502050405020303" pitchFamily="18" charset="0"/>
            </a:endParaRPr>
          </a:p>
        </p:txBody>
      </p:sp>
      <p:sp>
        <p:nvSpPr>
          <p:cNvPr id="30" name="Rectangle 29"/>
          <p:cNvSpPr/>
          <p:nvPr/>
        </p:nvSpPr>
        <p:spPr>
          <a:xfrm>
            <a:off x="206789" y="4509176"/>
            <a:ext cx="6502061" cy="792032"/>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marL="285750" indent="-285750">
              <a:buFont typeface="Wingdings" panose="05000000000000000000" pitchFamily="2" charset="2"/>
              <a:buChar char="v"/>
            </a:pPr>
            <a:r>
              <a:rPr lang="vi-VN" b="1" dirty="0" smtClean="0">
                <a:solidFill>
                  <a:schemeClr val="tx1"/>
                </a:solidFill>
                <a:latin typeface="Georgia" panose="02040502050405020303" pitchFamily="18" charset="0"/>
              </a:rPr>
              <a:t>admiterea </a:t>
            </a:r>
            <a:r>
              <a:rPr lang="vi-VN" b="1" dirty="0">
                <a:solidFill>
                  <a:schemeClr val="tx1"/>
                </a:solidFill>
                <a:latin typeface="Georgia" panose="02040502050405020303" pitchFamily="18" charset="0"/>
              </a:rPr>
              <a:t>copilului într-o instituţie </a:t>
            </a:r>
            <a:r>
              <a:rPr lang="vi-VN" dirty="0">
                <a:solidFill>
                  <a:schemeClr val="tx1"/>
                </a:solidFill>
                <a:latin typeface="Georgia" panose="02040502050405020303" pitchFamily="18" charset="0"/>
              </a:rPr>
              <a:t>de orice tip </a:t>
            </a:r>
            <a:r>
              <a:rPr lang="vi-VN" dirty="0" smtClean="0">
                <a:solidFill>
                  <a:schemeClr val="tx1"/>
                </a:solidFill>
                <a:latin typeface="Georgia" panose="02040502050405020303" pitchFamily="18" charset="0"/>
              </a:rPr>
              <a:t>sau </a:t>
            </a:r>
            <a:r>
              <a:rPr lang="vi-VN" b="1" dirty="0">
                <a:solidFill>
                  <a:schemeClr val="tx1"/>
                </a:solidFill>
                <a:latin typeface="Georgia" panose="02040502050405020303" pitchFamily="18" charset="0"/>
              </a:rPr>
              <a:t>luarea unei măsuri de protecţie specială la familia substitut/rude; </a:t>
            </a:r>
            <a:endParaRPr lang="ro-RO" b="1" dirty="0">
              <a:solidFill>
                <a:schemeClr val="tx1"/>
              </a:solidFill>
              <a:latin typeface="Georgia" panose="02040502050405020303" pitchFamily="18" charset="0"/>
            </a:endParaRPr>
          </a:p>
        </p:txBody>
      </p:sp>
      <p:sp>
        <p:nvSpPr>
          <p:cNvPr id="36" name="Oval Callout 35"/>
          <p:cNvSpPr/>
          <p:nvPr/>
        </p:nvSpPr>
        <p:spPr>
          <a:xfrm rot="10800000" flipH="1" flipV="1">
            <a:off x="6789952" y="1785926"/>
            <a:ext cx="2354048" cy="1224000"/>
          </a:xfrm>
          <a:prstGeom prst="wedgeEllipseCallout">
            <a:avLst>
              <a:gd name="adj1" fmla="val -63906"/>
              <a:gd name="adj2" fmla="val 1257"/>
            </a:avLst>
          </a:prstGeom>
          <a:ln/>
        </p:spPr>
        <p:style>
          <a:lnRef idx="1">
            <a:schemeClr val="accent4"/>
          </a:lnRef>
          <a:fillRef idx="2">
            <a:schemeClr val="accent4"/>
          </a:fillRef>
          <a:effectRef idx="1">
            <a:schemeClr val="accent4"/>
          </a:effectRef>
          <a:fontRef idx="minor">
            <a:schemeClr val="dk1"/>
          </a:fontRef>
        </p:style>
        <p:txBody>
          <a:bodyPr lIns="0" tIns="0" rIns="0" bIns="0" rtlCol="0" anchor="ctr"/>
          <a:lstStyle/>
          <a:p>
            <a:pPr algn="ctr"/>
            <a:r>
              <a:rPr lang="ro-RO" sz="1600" b="1" dirty="0" smtClean="0">
                <a:latin typeface="Georgia" panose="02040502050405020303" pitchFamily="18" charset="0"/>
              </a:rPr>
              <a:t>în 10 zile lucrătoare </a:t>
            </a:r>
            <a:r>
              <a:rPr lang="ro-RO" sz="1400" dirty="0" smtClean="0">
                <a:latin typeface="Georgia" panose="02040502050405020303" pitchFamily="18" charset="0"/>
              </a:rPr>
              <a:t>de la avizarea raportului de monitorizare</a:t>
            </a:r>
            <a:endParaRPr lang="en-GB" sz="1400" b="1" dirty="0">
              <a:latin typeface="Georgia" panose="02040502050405020303" pitchFamily="18" charset="0"/>
            </a:endParaRPr>
          </a:p>
        </p:txBody>
      </p:sp>
      <p:sp>
        <p:nvSpPr>
          <p:cNvPr id="37" name="Rectangle 36"/>
          <p:cNvSpPr/>
          <p:nvPr/>
        </p:nvSpPr>
        <p:spPr>
          <a:xfrm>
            <a:off x="183399" y="3258647"/>
            <a:ext cx="6525451" cy="108012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marL="285750" lvl="0" indent="-285750">
              <a:buFont typeface="Wingdings" panose="05000000000000000000" pitchFamily="2" charset="2"/>
              <a:buChar char="Ø"/>
            </a:pPr>
            <a:r>
              <a:rPr lang="vi-VN" b="1" dirty="0" smtClean="0">
                <a:latin typeface="Georgia" panose="02040502050405020303" pitchFamily="18" charset="0"/>
              </a:rPr>
              <a:t>după </a:t>
            </a:r>
            <a:r>
              <a:rPr lang="vi-VN" b="1" dirty="0">
                <a:latin typeface="Georgia" panose="02040502050405020303" pitchFamily="18" charset="0"/>
              </a:rPr>
              <a:t>efectuarea vizitei de monitorizare </a:t>
            </a:r>
            <a:r>
              <a:rPr lang="vi-VN" dirty="0">
                <a:latin typeface="Georgia" panose="02040502050405020303" pitchFamily="18" charset="0"/>
              </a:rPr>
              <a:t>la domiciliul copilului, când se constată apariţia unor </a:t>
            </a:r>
            <a:r>
              <a:rPr lang="vi-VN" b="1" dirty="0">
                <a:latin typeface="Georgia" panose="02040502050405020303" pitchFamily="18" charset="0"/>
              </a:rPr>
              <a:t>dificultăţi în implementarea PSI din cauza părinţilor</a:t>
            </a:r>
            <a:r>
              <a:rPr lang="vi-VN" dirty="0" smtClean="0">
                <a:latin typeface="Georgia" panose="02040502050405020303" pitchFamily="18" charset="0"/>
              </a:rPr>
              <a:t>/</a:t>
            </a:r>
            <a:r>
              <a:rPr lang="ro-RO" dirty="0" smtClean="0">
                <a:latin typeface="Georgia" panose="02040502050405020303" pitchFamily="18" charset="0"/>
              </a:rPr>
              <a:t> </a:t>
            </a:r>
            <a:r>
              <a:rPr lang="vi-VN" dirty="0" smtClean="0">
                <a:latin typeface="Georgia" panose="02040502050405020303" pitchFamily="18" charset="0"/>
              </a:rPr>
              <a:t>reprezentantul </a:t>
            </a:r>
            <a:r>
              <a:rPr lang="vi-VN" dirty="0">
                <a:latin typeface="Georgia" panose="02040502050405020303" pitchFamily="18" charset="0"/>
              </a:rPr>
              <a:t>legal al </a:t>
            </a:r>
            <a:r>
              <a:rPr lang="vi-VN" dirty="0" smtClean="0">
                <a:latin typeface="Georgia" panose="02040502050405020303" pitchFamily="18" charset="0"/>
              </a:rPr>
              <a:t>copilului</a:t>
            </a:r>
            <a:endParaRPr lang="ro-RO" dirty="0">
              <a:latin typeface="Georgia" panose="02040502050405020303" pitchFamily="18" charset="0"/>
            </a:endParaRPr>
          </a:p>
        </p:txBody>
      </p:sp>
      <p:sp>
        <p:nvSpPr>
          <p:cNvPr id="38" name="Oval Callout 37"/>
          <p:cNvSpPr/>
          <p:nvPr/>
        </p:nvSpPr>
        <p:spPr>
          <a:xfrm rot="10800000" flipH="1" flipV="1">
            <a:off x="6708850" y="3186707"/>
            <a:ext cx="2183628" cy="1152060"/>
          </a:xfrm>
          <a:prstGeom prst="wedgeEllipseCallout">
            <a:avLst>
              <a:gd name="adj1" fmla="val -63906"/>
              <a:gd name="adj2" fmla="val 1257"/>
            </a:avLst>
          </a:prstGeom>
          <a:ln/>
        </p:spPr>
        <p:style>
          <a:lnRef idx="1">
            <a:schemeClr val="accent4"/>
          </a:lnRef>
          <a:fillRef idx="2">
            <a:schemeClr val="accent4"/>
          </a:fillRef>
          <a:effectRef idx="1">
            <a:schemeClr val="accent4"/>
          </a:effectRef>
          <a:fontRef idx="minor">
            <a:schemeClr val="dk1"/>
          </a:fontRef>
        </p:style>
        <p:txBody>
          <a:bodyPr lIns="0" tIns="0" rIns="0" bIns="0" rtlCol="0" anchor="ctr"/>
          <a:lstStyle/>
          <a:p>
            <a:pPr algn="ctr"/>
            <a:r>
              <a:rPr lang="ro-RO" sz="1600" b="1" dirty="0" smtClean="0">
                <a:latin typeface="Georgia" panose="02040502050405020303" pitchFamily="18" charset="0"/>
              </a:rPr>
              <a:t>în </a:t>
            </a:r>
            <a:r>
              <a:rPr lang="ro-RO" sz="1600" b="1" dirty="0">
                <a:latin typeface="Georgia" panose="02040502050405020303" pitchFamily="18" charset="0"/>
              </a:rPr>
              <a:t>5</a:t>
            </a:r>
            <a:r>
              <a:rPr lang="ro-RO" sz="1600" b="1" dirty="0" smtClean="0">
                <a:latin typeface="Georgia" panose="02040502050405020303" pitchFamily="18" charset="0"/>
              </a:rPr>
              <a:t> zile lucrătoare </a:t>
            </a:r>
            <a:r>
              <a:rPr lang="ro-RO" sz="1400" dirty="0" smtClean="0">
                <a:latin typeface="Georgia" panose="02040502050405020303" pitchFamily="18" charset="0"/>
              </a:rPr>
              <a:t>de la primirea raportului de vizită</a:t>
            </a:r>
            <a:endParaRPr lang="en-GB" sz="1400" b="1" dirty="0">
              <a:latin typeface="Georgia" panose="02040502050405020303" pitchFamily="18" charset="0"/>
            </a:endParaRPr>
          </a:p>
        </p:txBody>
      </p:sp>
      <p:sp>
        <p:nvSpPr>
          <p:cNvPr id="39" name="Oval Callout 38"/>
          <p:cNvSpPr/>
          <p:nvPr/>
        </p:nvSpPr>
        <p:spPr>
          <a:xfrm rot="10800000" flipH="1" flipV="1">
            <a:off x="6755890" y="4329162"/>
            <a:ext cx="2183628" cy="1152060"/>
          </a:xfrm>
          <a:prstGeom prst="wedgeEllipseCallout">
            <a:avLst>
              <a:gd name="adj1" fmla="val -63906"/>
              <a:gd name="adj2" fmla="val 1257"/>
            </a:avLst>
          </a:prstGeom>
          <a:ln/>
        </p:spPr>
        <p:style>
          <a:lnRef idx="1">
            <a:schemeClr val="accent4"/>
          </a:lnRef>
          <a:fillRef idx="2">
            <a:schemeClr val="accent4"/>
          </a:fillRef>
          <a:effectRef idx="1">
            <a:schemeClr val="accent4"/>
          </a:effectRef>
          <a:fontRef idx="minor">
            <a:schemeClr val="dk1"/>
          </a:fontRef>
        </p:style>
        <p:txBody>
          <a:bodyPr lIns="0" tIns="0" rIns="0" bIns="0" rtlCol="0" anchor="ctr"/>
          <a:lstStyle/>
          <a:p>
            <a:pPr algn="ctr"/>
            <a:r>
              <a:rPr lang="ro-RO" sz="1600" b="1" dirty="0" smtClean="0">
                <a:latin typeface="Georgia" panose="02040502050405020303" pitchFamily="18" charset="0"/>
              </a:rPr>
              <a:t>maxim 48 de ore </a:t>
            </a:r>
            <a:r>
              <a:rPr lang="ro-RO" sz="1400" dirty="0" smtClean="0">
                <a:latin typeface="Georgia" panose="02040502050405020303" pitchFamily="18" charset="0"/>
              </a:rPr>
              <a:t> de la înregistrarea situației</a:t>
            </a:r>
            <a:endParaRPr lang="en-GB" sz="1400" b="1" dirty="0">
              <a:latin typeface="Georgia" panose="02040502050405020303" pitchFamily="18" charset="0"/>
            </a:endParaRPr>
          </a:p>
        </p:txBody>
      </p:sp>
      <p:sp>
        <p:nvSpPr>
          <p:cNvPr id="40" name="Rectangle 39"/>
          <p:cNvSpPr/>
          <p:nvPr/>
        </p:nvSpPr>
        <p:spPr>
          <a:xfrm>
            <a:off x="206788" y="6173687"/>
            <a:ext cx="6549101" cy="558547"/>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marL="285750" indent="-285750" algn="just">
              <a:buFont typeface="Wingdings" panose="05000000000000000000" pitchFamily="2" charset="2"/>
              <a:buChar char="v"/>
            </a:pPr>
            <a:r>
              <a:rPr lang="ro-RO" b="1" dirty="0">
                <a:latin typeface="Georgia" panose="02040502050405020303" pitchFamily="18" charset="0"/>
              </a:rPr>
              <a:t>schimbarea componenţei echipei multidisciplinare</a:t>
            </a:r>
            <a:endParaRPr lang="ro-RO" dirty="0">
              <a:solidFill>
                <a:schemeClr val="tx1"/>
              </a:solidFill>
              <a:latin typeface="Georgia" panose="02040502050405020303" pitchFamily="18" charset="0"/>
            </a:endParaRPr>
          </a:p>
        </p:txBody>
      </p:sp>
      <p:sp>
        <p:nvSpPr>
          <p:cNvPr id="42" name="Oval Callout 41"/>
          <p:cNvSpPr/>
          <p:nvPr/>
        </p:nvSpPr>
        <p:spPr>
          <a:xfrm rot="10800000" flipH="1" flipV="1">
            <a:off x="6789952" y="5496099"/>
            <a:ext cx="2354048" cy="1224000"/>
          </a:xfrm>
          <a:prstGeom prst="wedgeEllipseCallout">
            <a:avLst>
              <a:gd name="adj1" fmla="val -63906"/>
              <a:gd name="adj2" fmla="val 1257"/>
            </a:avLst>
          </a:prstGeom>
          <a:ln/>
        </p:spPr>
        <p:style>
          <a:lnRef idx="1">
            <a:schemeClr val="accent4"/>
          </a:lnRef>
          <a:fillRef idx="2">
            <a:schemeClr val="accent4"/>
          </a:fillRef>
          <a:effectRef idx="1">
            <a:schemeClr val="accent4"/>
          </a:effectRef>
          <a:fontRef idx="minor">
            <a:schemeClr val="dk1"/>
          </a:fontRef>
        </p:style>
        <p:txBody>
          <a:bodyPr lIns="0" tIns="0" rIns="0" bIns="0" rtlCol="0" anchor="ctr"/>
          <a:lstStyle/>
          <a:p>
            <a:pPr algn="ctr"/>
            <a:r>
              <a:rPr lang="ro-RO" sz="1600" b="1" dirty="0" smtClean="0">
                <a:latin typeface="Georgia" panose="02040502050405020303" pitchFamily="18" charset="0"/>
              </a:rPr>
              <a:t>în 30 zile </a:t>
            </a:r>
            <a:r>
              <a:rPr lang="ro-RO" sz="1400" dirty="0" smtClean="0">
                <a:latin typeface="Georgia" panose="02040502050405020303" pitchFamily="18" charset="0"/>
              </a:rPr>
              <a:t>de la numirea RCSP/reorganizarea echipei</a:t>
            </a:r>
            <a:endParaRPr lang="en-GB" sz="1400" b="1" dirty="0">
              <a:latin typeface="Georgia" panose="02040502050405020303" pitchFamily="18" charset="0"/>
            </a:endParaRPr>
          </a:p>
        </p:txBody>
      </p:sp>
    </p:spTree>
    <p:extLst>
      <p:ext uri="{BB962C8B-B14F-4D97-AF65-F5344CB8AC3E}">
        <p14:creationId xmlns="" xmlns:p14="http://schemas.microsoft.com/office/powerpoint/2010/main" val="13844720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ular Callout 9"/>
          <p:cNvSpPr/>
          <p:nvPr/>
        </p:nvSpPr>
        <p:spPr>
          <a:xfrm>
            <a:off x="928662" y="357166"/>
            <a:ext cx="7143800" cy="1143008"/>
          </a:xfrm>
          <a:prstGeom prst="wedgeRectCallout">
            <a:avLst>
              <a:gd name="adj1" fmla="val -24808"/>
              <a:gd name="adj2" fmla="val 95597"/>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o-RO" sz="2400" b="1" dirty="0" smtClean="0">
                <a:solidFill>
                  <a:schemeClr val="bg1"/>
                </a:solidFill>
                <a:latin typeface="Georgia" panose="02040502050405020303" pitchFamily="18" charset="0"/>
              </a:rPr>
              <a:t>ÎNCHIDEREA CAZULUI</a:t>
            </a:r>
          </a:p>
        </p:txBody>
      </p:sp>
      <p:sp>
        <p:nvSpPr>
          <p:cNvPr id="18" name="Rectangle 17"/>
          <p:cNvSpPr/>
          <p:nvPr/>
        </p:nvSpPr>
        <p:spPr>
          <a:xfrm>
            <a:off x="539553" y="2132856"/>
            <a:ext cx="4068000" cy="360000"/>
          </a:xfrm>
          <a:prstGeom prst="rect">
            <a:avLst/>
          </a:prstGeom>
          <a:solidFill>
            <a:schemeClr val="accent4">
              <a:lumMod val="40000"/>
              <a:lumOff val="60000"/>
            </a:schemeClr>
          </a:solidFill>
        </p:spPr>
        <p:style>
          <a:lnRef idx="0">
            <a:schemeClr val="accent4"/>
          </a:lnRef>
          <a:fillRef idx="3">
            <a:schemeClr val="accent4"/>
          </a:fillRef>
          <a:effectRef idx="3">
            <a:schemeClr val="accent4"/>
          </a:effectRef>
          <a:fontRef idx="minor">
            <a:schemeClr val="lt1"/>
          </a:fontRef>
        </p:style>
        <p:txBody>
          <a:bodyPr rtlCol="0" anchor="ctr"/>
          <a:lstStyle/>
          <a:p>
            <a:pPr marL="285750" lvl="0" indent="-285750">
              <a:buFont typeface="Wingdings" panose="05000000000000000000" pitchFamily="2" charset="2"/>
              <a:buChar char="v"/>
            </a:pPr>
            <a:r>
              <a:rPr lang="ro-RO" b="1" dirty="0">
                <a:solidFill>
                  <a:schemeClr val="tx1"/>
                </a:solidFill>
                <a:latin typeface="Georgia" panose="02040502050405020303" pitchFamily="18" charset="0"/>
              </a:rPr>
              <a:t>expirarea certificatului </a:t>
            </a:r>
            <a:r>
              <a:rPr lang="ro-RO" b="1" dirty="0" smtClean="0">
                <a:solidFill>
                  <a:schemeClr val="tx1"/>
                </a:solidFill>
                <a:latin typeface="Georgia" panose="02040502050405020303" pitchFamily="18" charset="0"/>
              </a:rPr>
              <a:t> OSP</a:t>
            </a:r>
            <a:endParaRPr lang="en-US" b="1" dirty="0" smtClean="0">
              <a:solidFill>
                <a:schemeClr val="tx1"/>
              </a:solidFill>
              <a:latin typeface="Georgia" panose="02040502050405020303" pitchFamily="18" charset="0"/>
            </a:endParaRPr>
          </a:p>
        </p:txBody>
      </p:sp>
      <p:sp>
        <p:nvSpPr>
          <p:cNvPr id="13" name="Rectangle 12"/>
          <p:cNvSpPr/>
          <p:nvPr/>
        </p:nvSpPr>
        <p:spPr>
          <a:xfrm>
            <a:off x="539553" y="2636911"/>
            <a:ext cx="6552000" cy="360000"/>
          </a:xfrm>
          <a:prstGeom prst="rect">
            <a:avLst/>
          </a:prstGeom>
          <a:solidFill>
            <a:schemeClr val="accent4">
              <a:lumMod val="40000"/>
              <a:lumOff val="60000"/>
            </a:schemeClr>
          </a:solidFill>
        </p:spPr>
        <p:style>
          <a:lnRef idx="0">
            <a:schemeClr val="accent4"/>
          </a:lnRef>
          <a:fillRef idx="3">
            <a:schemeClr val="accent4"/>
          </a:fillRef>
          <a:effectRef idx="3">
            <a:schemeClr val="accent4"/>
          </a:effectRef>
          <a:fontRef idx="minor">
            <a:schemeClr val="lt1"/>
          </a:fontRef>
        </p:style>
        <p:txBody>
          <a:bodyPr rtlCol="0" anchor="ctr"/>
          <a:lstStyle/>
          <a:p>
            <a:pPr marL="285750" indent="-285750">
              <a:buFont typeface="Wingdings" panose="05000000000000000000" pitchFamily="2" charset="2"/>
              <a:buChar char="v"/>
            </a:pPr>
            <a:r>
              <a:rPr lang="ro-RO" b="1" dirty="0">
                <a:solidFill>
                  <a:schemeClr val="tx1"/>
                </a:solidFill>
                <a:latin typeface="Georgia" panose="02040502050405020303" pitchFamily="18" charset="0"/>
              </a:rPr>
              <a:t>transferul copilului la o altă unitate de învăţământ; </a:t>
            </a:r>
          </a:p>
        </p:txBody>
      </p:sp>
      <p:sp>
        <p:nvSpPr>
          <p:cNvPr id="16" name="Rectangle 15"/>
          <p:cNvSpPr/>
          <p:nvPr/>
        </p:nvSpPr>
        <p:spPr>
          <a:xfrm>
            <a:off x="539553" y="3140967"/>
            <a:ext cx="8208911" cy="828000"/>
          </a:xfrm>
          <a:prstGeom prst="rect">
            <a:avLst/>
          </a:prstGeom>
          <a:solidFill>
            <a:schemeClr val="accent4">
              <a:lumMod val="40000"/>
              <a:lumOff val="60000"/>
            </a:schemeClr>
          </a:solidFill>
        </p:spPr>
        <p:style>
          <a:lnRef idx="0">
            <a:schemeClr val="accent4"/>
          </a:lnRef>
          <a:fillRef idx="3">
            <a:schemeClr val="accent4"/>
          </a:fillRef>
          <a:effectRef idx="3">
            <a:schemeClr val="accent4"/>
          </a:effectRef>
          <a:fontRef idx="minor">
            <a:schemeClr val="lt1"/>
          </a:fontRef>
        </p:style>
        <p:txBody>
          <a:bodyPr rtlCol="0" anchor="ctr"/>
          <a:lstStyle/>
          <a:p>
            <a:pPr marL="285750" indent="-285750">
              <a:buFont typeface="Wingdings" panose="05000000000000000000" pitchFamily="2" charset="2"/>
              <a:buChar char="v"/>
            </a:pPr>
            <a:r>
              <a:rPr lang="ro-RO" b="1" dirty="0" smtClean="0">
                <a:solidFill>
                  <a:schemeClr val="tx1"/>
                </a:solidFill>
                <a:latin typeface="Georgia" panose="02040502050405020303" pitchFamily="18" charset="0"/>
              </a:rPr>
              <a:t>constatarea realizării obiectivelor din </a:t>
            </a:r>
            <a:r>
              <a:rPr lang="ro-RO" b="1" dirty="0">
                <a:solidFill>
                  <a:schemeClr val="tx1"/>
                </a:solidFill>
                <a:latin typeface="Georgia" panose="02040502050405020303" pitchFamily="18" charset="0"/>
              </a:rPr>
              <a:t>PSI înainte de expirarea certificatului </a:t>
            </a:r>
            <a:r>
              <a:rPr lang="ro-RO" b="1" dirty="0" smtClean="0">
                <a:solidFill>
                  <a:schemeClr val="tx1"/>
                </a:solidFill>
                <a:latin typeface="Georgia" panose="02040502050405020303" pitchFamily="18" charset="0"/>
              </a:rPr>
              <a:t>OSP, </a:t>
            </a:r>
            <a:r>
              <a:rPr lang="ro-RO" b="1" dirty="0">
                <a:solidFill>
                  <a:schemeClr val="tx1"/>
                </a:solidFill>
                <a:latin typeface="Georgia" panose="02040502050405020303" pitchFamily="18" charset="0"/>
              </a:rPr>
              <a:t>copilul fiind </a:t>
            </a:r>
            <a:r>
              <a:rPr lang="ro-RO" b="1" dirty="0" smtClean="0">
                <a:solidFill>
                  <a:schemeClr val="tx1"/>
                </a:solidFill>
                <a:latin typeface="Georgia" panose="02040502050405020303" pitchFamily="18" charset="0"/>
              </a:rPr>
              <a:t>recuperat/reabilitat</a:t>
            </a:r>
            <a:r>
              <a:rPr lang="ro-RO" b="1" dirty="0">
                <a:solidFill>
                  <a:schemeClr val="tx1"/>
                </a:solidFill>
                <a:latin typeface="Georgia" panose="02040502050405020303" pitchFamily="18" charset="0"/>
              </a:rPr>
              <a:t>, </a:t>
            </a:r>
            <a:r>
              <a:rPr lang="ro-RO" dirty="0">
                <a:solidFill>
                  <a:schemeClr val="tx1"/>
                </a:solidFill>
                <a:latin typeface="Georgia" panose="02040502050405020303" pitchFamily="18" charset="0"/>
              </a:rPr>
              <a:t>profesioniștii stabilind că nu mai este nevoie de acordarea de servicii individualizate.</a:t>
            </a:r>
          </a:p>
        </p:txBody>
      </p:sp>
      <p:sp>
        <p:nvSpPr>
          <p:cNvPr id="27" name="Rectangle 26"/>
          <p:cNvSpPr/>
          <p:nvPr/>
        </p:nvSpPr>
        <p:spPr>
          <a:xfrm>
            <a:off x="539553" y="4113167"/>
            <a:ext cx="8208911" cy="828000"/>
          </a:xfrm>
          <a:prstGeom prst="rect">
            <a:avLst/>
          </a:prstGeom>
          <a:solidFill>
            <a:schemeClr val="accent4">
              <a:lumMod val="40000"/>
              <a:lumOff val="60000"/>
            </a:schemeClr>
          </a:solidFill>
        </p:spPr>
        <p:style>
          <a:lnRef idx="0">
            <a:schemeClr val="accent4"/>
          </a:lnRef>
          <a:fillRef idx="3">
            <a:schemeClr val="accent4"/>
          </a:fillRef>
          <a:effectRef idx="3">
            <a:schemeClr val="accent4"/>
          </a:effectRef>
          <a:fontRef idx="minor">
            <a:schemeClr val="lt1"/>
          </a:fontRef>
        </p:style>
        <p:txBody>
          <a:bodyPr rtlCol="0" anchor="ctr"/>
          <a:lstStyle/>
          <a:p>
            <a:pPr marL="285750" indent="-285750" algn="just">
              <a:buFont typeface="Wingdings" panose="05000000000000000000" pitchFamily="2" charset="2"/>
              <a:buChar char="v"/>
            </a:pPr>
            <a:r>
              <a:rPr lang="ro-RO" b="1" dirty="0">
                <a:solidFill>
                  <a:schemeClr val="tx1"/>
                </a:solidFill>
                <a:latin typeface="Georgia" panose="02040502050405020303" pitchFamily="18" charset="0"/>
              </a:rPr>
              <a:t>refuzul părinţilor/</a:t>
            </a:r>
            <a:r>
              <a:rPr lang="ro-RO" dirty="0">
                <a:solidFill>
                  <a:schemeClr val="tx1"/>
                </a:solidFill>
                <a:latin typeface="Georgia" panose="02040502050405020303" pitchFamily="18" charset="0"/>
              </a:rPr>
              <a:t>reprezentantului legal </a:t>
            </a:r>
            <a:r>
              <a:rPr lang="ro-RO" b="1" dirty="0">
                <a:solidFill>
                  <a:schemeClr val="tx1"/>
                </a:solidFill>
                <a:latin typeface="Georgia" panose="02040502050405020303" pitchFamily="18" charset="0"/>
              </a:rPr>
              <a:t>de a colabora cu unitatea de </a:t>
            </a:r>
            <a:r>
              <a:rPr lang="ro-RO" b="1" dirty="0" smtClean="0">
                <a:solidFill>
                  <a:schemeClr val="tx1"/>
                </a:solidFill>
                <a:latin typeface="Georgia" panose="02040502050405020303" pitchFamily="18" charset="0"/>
              </a:rPr>
              <a:t>învăţământ/profesioniştii </a:t>
            </a:r>
            <a:r>
              <a:rPr lang="ro-RO" b="1" dirty="0">
                <a:solidFill>
                  <a:schemeClr val="tx1"/>
                </a:solidFill>
                <a:latin typeface="Georgia" panose="02040502050405020303" pitchFamily="18" charset="0"/>
              </a:rPr>
              <a:t>din echipa </a:t>
            </a:r>
            <a:r>
              <a:rPr lang="ro-RO" b="1" dirty="0" smtClean="0">
                <a:solidFill>
                  <a:schemeClr val="tx1"/>
                </a:solidFill>
                <a:latin typeface="Georgia" panose="02040502050405020303" pitchFamily="18" charset="0"/>
              </a:rPr>
              <a:t>multidisciplinară, </a:t>
            </a:r>
            <a:r>
              <a:rPr lang="ro-RO" b="1" dirty="0">
                <a:solidFill>
                  <a:schemeClr val="tx1"/>
                </a:solidFill>
                <a:latin typeface="Georgia" panose="02040502050405020303" pitchFamily="18" charset="0"/>
              </a:rPr>
              <a:t>inclusiv când aceștia refuză serviciile</a:t>
            </a:r>
            <a:r>
              <a:rPr lang="ro-RO" b="1" dirty="0" smtClean="0">
                <a:solidFill>
                  <a:schemeClr val="tx1"/>
                </a:solidFill>
                <a:latin typeface="Georgia" panose="02040502050405020303" pitchFamily="18" charset="0"/>
              </a:rPr>
              <a:t>/ intervenţiile </a:t>
            </a:r>
            <a:r>
              <a:rPr lang="ro-RO" b="1" dirty="0">
                <a:solidFill>
                  <a:schemeClr val="tx1"/>
                </a:solidFill>
                <a:latin typeface="Georgia" panose="02040502050405020303" pitchFamily="18" charset="0"/>
              </a:rPr>
              <a:t>stabilite prin PSI; </a:t>
            </a:r>
          </a:p>
        </p:txBody>
      </p:sp>
      <p:sp>
        <p:nvSpPr>
          <p:cNvPr id="30" name="Rectangle 29"/>
          <p:cNvSpPr/>
          <p:nvPr/>
        </p:nvSpPr>
        <p:spPr>
          <a:xfrm>
            <a:off x="539552" y="5085183"/>
            <a:ext cx="7596000" cy="504000"/>
          </a:xfrm>
          <a:prstGeom prst="rect">
            <a:avLst/>
          </a:prstGeom>
          <a:solidFill>
            <a:schemeClr val="accent4">
              <a:lumMod val="40000"/>
              <a:lumOff val="60000"/>
            </a:schemeClr>
          </a:solidFill>
        </p:spPr>
        <p:style>
          <a:lnRef idx="0">
            <a:schemeClr val="accent4"/>
          </a:lnRef>
          <a:fillRef idx="3">
            <a:schemeClr val="accent4"/>
          </a:fillRef>
          <a:effectRef idx="3">
            <a:schemeClr val="accent4"/>
          </a:effectRef>
          <a:fontRef idx="minor">
            <a:schemeClr val="lt1"/>
          </a:fontRef>
        </p:style>
        <p:txBody>
          <a:bodyPr rtlCol="0" anchor="ctr"/>
          <a:lstStyle/>
          <a:p>
            <a:pPr marL="285750" indent="-285750">
              <a:buFont typeface="Wingdings" panose="05000000000000000000" pitchFamily="2" charset="2"/>
              <a:buChar char="v"/>
            </a:pPr>
            <a:r>
              <a:rPr lang="ro-RO" b="1" dirty="0">
                <a:solidFill>
                  <a:schemeClr val="tx1"/>
                </a:solidFill>
                <a:latin typeface="Georgia" panose="02040502050405020303" pitchFamily="18" charset="0"/>
              </a:rPr>
              <a:t>la cererea părinţilor/reprezentantului legal, </a:t>
            </a:r>
            <a:r>
              <a:rPr lang="ro-RO" dirty="0">
                <a:solidFill>
                  <a:schemeClr val="tx1"/>
                </a:solidFill>
                <a:latin typeface="Georgia" panose="02040502050405020303" pitchFamily="18" charset="0"/>
              </a:rPr>
              <a:t>inclusiv la cererea acestora de </a:t>
            </a:r>
            <a:r>
              <a:rPr lang="ro-RO" b="1" dirty="0">
                <a:solidFill>
                  <a:schemeClr val="tx1"/>
                </a:solidFill>
                <a:latin typeface="Georgia" panose="02040502050405020303" pitchFamily="18" charset="0"/>
              </a:rPr>
              <a:t>retragere a copilului de la şcoală; </a:t>
            </a:r>
          </a:p>
        </p:txBody>
      </p:sp>
      <p:sp>
        <p:nvSpPr>
          <p:cNvPr id="33" name="Rectangle 32"/>
          <p:cNvSpPr/>
          <p:nvPr/>
        </p:nvSpPr>
        <p:spPr>
          <a:xfrm>
            <a:off x="539552" y="5741623"/>
            <a:ext cx="7272000" cy="360000"/>
          </a:xfrm>
          <a:prstGeom prst="rect">
            <a:avLst/>
          </a:prstGeom>
          <a:solidFill>
            <a:schemeClr val="accent4">
              <a:lumMod val="40000"/>
              <a:lumOff val="60000"/>
            </a:schemeClr>
          </a:solidFill>
        </p:spPr>
        <p:style>
          <a:lnRef idx="0">
            <a:schemeClr val="accent4"/>
          </a:lnRef>
          <a:fillRef idx="3">
            <a:schemeClr val="accent4"/>
          </a:fillRef>
          <a:effectRef idx="3">
            <a:schemeClr val="accent4"/>
          </a:effectRef>
          <a:fontRef idx="minor">
            <a:schemeClr val="lt1"/>
          </a:fontRef>
        </p:style>
        <p:txBody>
          <a:bodyPr rtlCol="0" anchor="ctr"/>
          <a:lstStyle/>
          <a:p>
            <a:pPr marL="285750" indent="-285750">
              <a:buFont typeface="Wingdings" panose="05000000000000000000" pitchFamily="2" charset="2"/>
              <a:buChar char="v"/>
            </a:pPr>
            <a:r>
              <a:rPr lang="ro-RO" b="1" dirty="0">
                <a:solidFill>
                  <a:schemeClr val="tx1"/>
                </a:solidFill>
                <a:latin typeface="Georgia" panose="02040502050405020303" pitchFamily="18" charset="0"/>
              </a:rPr>
              <a:t>în situaţia în care elevul a fost declarat în abandon şcolar; </a:t>
            </a:r>
          </a:p>
        </p:txBody>
      </p:sp>
      <p:sp>
        <p:nvSpPr>
          <p:cNvPr id="34" name="Rectangle 33"/>
          <p:cNvSpPr/>
          <p:nvPr/>
        </p:nvSpPr>
        <p:spPr>
          <a:xfrm>
            <a:off x="539552" y="6237351"/>
            <a:ext cx="2592000" cy="360000"/>
          </a:xfrm>
          <a:prstGeom prst="rect">
            <a:avLst/>
          </a:prstGeom>
          <a:solidFill>
            <a:schemeClr val="accent4">
              <a:lumMod val="40000"/>
              <a:lumOff val="60000"/>
            </a:schemeClr>
          </a:solidFill>
        </p:spPr>
        <p:style>
          <a:lnRef idx="0">
            <a:schemeClr val="accent4"/>
          </a:lnRef>
          <a:fillRef idx="3">
            <a:schemeClr val="accent4"/>
          </a:fillRef>
          <a:effectRef idx="3">
            <a:schemeClr val="accent4"/>
          </a:effectRef>
          <a:fontRef idx="minor">
            <a:schemeClr val="lt1"/>
          </a:fontRef>
        </p:style>
        <p:txBody>
          <a:bodyPr rtlCol="0" anchor="ctr"/>
          <a:lstStyle/>
          <a:p>
            <a:pPr marL="285750" indent="-285750">
              <a:buFont typeface="Wingdings" panose="05000000000000000000" pitchFamily="2" charset="2"/>
              <a:buChar char="v"/>
            </a:pPr>
            <a:r>
              <a:rPr lang="ro-RO" b="1" dirty="0">
                <a:solidFill>
                  <a:schemeClr val="tx1"/>
                </a:solidFill>
                <a:latin typeface="Georgia" panose="02040502050405020303" pitchFamily="18" charset="0"/>
              </a:rPr>
              <a:t>decesul copilului.</a:t>
            </a:r>
          </a:p>
        </p:txBody>
      </p:sp>
    </p:spTree>
    <p:extLst>
      <p:ext uri="{BB962C8B-B14F-4D97-AF65-F5344CB8AC3E}">
        <p14:creationId xmlns="" xmlns:p14="http://schemas.microsoft.com/office/powerpoint/2010/main" val="28922107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pPr algn="just"/>
            <a:endParaRPr lang="en-US" sz="2900" b="1" dirty="0" smtClean="0">
              <a:latin typeface="Cambria" panose="02040503050406030204" pitchFamily="18" charset="0"/>
              <a:ea typeface="Cambria" panose="02040503050406030204" pitchFamily="18" charset="0"/>
            </a:endParaRPr>
          </a:p>
          <a:p>
            <a:pPr algn="just"/>
            <a:r>
              <a:rPr lang="ro-RO" sz="2900" b="1" dirty="0" smtClean="0">
                <a:latin typeface="Cambria" panose="02040503050406030204" pitchFamily="18" charset="0"/>
                <a:ea typeface="Cambria" panose="02040503050406030204" pitchFamily="18" charset="0"/>
              </a:rPr>
              <a:t>Restrângere</a:t>
            </a:r>
            <a:r>
              <a:rPr lang="en-US" sz="2900" b="1" dirty="0" smtClean="0">
                <a:latin typeface="Cambria" panose="02040503050406030204" pitchFamily="18" charset="0"/>
                <a:ea typeface="Cambria" panose="02040503050406030204" pitchFamily="18" charset="0"/>
              </a:rPr>
              <a:t>a</a:t>
            </a:r>
            <a:r>
              <a:rPr lang="ro-RO" sz="2900" dirty="0" smtClean="0">
                <a:latin typeface="Cambria" panose="02040503050406030204" pitchFamily="18" charset="0"/>
                <a:ea typeface="Cambria" panose="02040503050406030204" pitchFamily="18" charset="0"/>
              </a:rPr>
              <a:t> - și aici ne referim selectarea unor conținuturi, dar mai ales a unor activităților de învățare din curriculum general care să poată fi înțelese și însușite de elevii cu dizabilităţi şi </a:t>
            </a:r>
            <a:r>
              <a:rPr lang="en-US" sz="2900" dirty="0" smtClean="0">
                <a:latin typeface="Cambria" panose="02040503050406030204" pitchFamily="18" charset="0"/>
                <a:ea typeface="Cambria" panose="02040503050406030204" pitchFamily="18" charset="0"/>
              </a:rPr>
              <a:t>/</a:t>
            </a:r>
            <a:r>
              <a:rPr lang="ro-RO" sz="2900" dirty="0" smtClean="0">
                <a:latin typeface="Cambria" panose="02040503050406030204" pitchFamily="18" charset="0"/>
                <a:ea typeface="Cambria" panose="02040503050406030204" pitchFamily="18" charset="0"/>
              </a:rPr>
              <a:t> sau CES</a:t>
            </a:r>
          </a:p>
          <a:p>
            <a:pPr algn="just"/>
            <a:r>
              <a:rPr lang="ro-RO" sz="2900" b="1" dirty="0" smtClean="0">
                <a:latin typeface="Cambria" panose="02040503050406030204" pitchFamily="18" charset="0"/>
                <a:ea typeface="Cambria" panose="02040503050406030204" pitchFamily="18" charset="0"/>
              </a:rPr>
              <a:t>Accesibilizarea</a:t>
            </a:r>
            <a:r>
              <a:rPr lang="ro-RO" sz="2900" dirty="0" smtClean="0">
                <a:latin typeface="Cambria" panose="02040503050406030204" pitchFamily="18" charset="0"/>
                <a:ea typeface="Cambria" panose="02040503050406030204" pitchFamily="18" charset="0"/>
              </a:rPr>
              <a:t> întregului conținut printr-un proces de simplificare, astfel încât, acesta care să poată fi înțeles și însușit de elevii cu dizabilităţi şi </a:t>
            </a:r>
            <a:r>
              <a:rPr lang="en-US" sz="2900" dirty="0" smtClean="0">
                <a:latin typeface="Cambria" panose="02040503050406030204" pitchFamily="18" charset="0"/>
                <a:ea typeface="Cambria" panose="02040503050406030204" pitchFamily="18" charset="0"/>
              </a:rPr>
              <a:t>/</a:t>
            </a:r>
            <a:r>
              <a:rPr lang="ro-RO" sz="2900" dirty="0" smtClean="0">
                <a:latin typeface="Cambria" panose="02040503050406030204" pitchFamily="18" charset="0"/>
                <a:ea typeface="Cambria" panose="02040503050406030204" pitchFamily="18" charset="0"/>
              </a:rPr>
              <a:t> sau CES</a:t>
            </a:r>
          </a:p>
          <a:p>
            <a:pPr algn="just"/>
            <a:r>
              <a:rPr lang="ro-RO" sz="2900" b="1" dirty="0" smtClean="0">
                <a:latin typeface="Cambria" panose="02040503050406030204" pitchFamily="18" charset="0"/>
                <a:ea typeface="Cambria" panose="02040503050406030204" pitchFamily="18" charset="0"/>
              </a:rPr>
              <a:t>Extindere</a:t>
            </a:r>
            <a:r>
              <a:rPr lang="en-US" sz="2900" b="1" dirty="0" smtClean="0">
                <a:latin typeface="Cambria" panose="02040503050406030204" pitchFamily="18" charset="0"/>
                <a:ea typeface="Cambria" panose="02040503050406030204" pitchFamily="18" charset="0"/>
              </a:rPr>
              <a:t>a</a:t>
            </a:r>
            <a:r>
              <a:rPr lang="ro-RO" sz="2900" dirty="0" smtClean="0">
                <a:latin typeface="Cambria" panose="02040503050406030204" pitchFamily="18" charset="0"/>
                <a:ea typeface="Cambria" panose="02040503050406030204" pitchFamily="18" charset="0"/>
              </a:rPr>
              <a:t> - și aici ne referim la activitățile individuale, suplimentare, cu rol în recuperarea sau compensarea deficienței.</a:t>
            </a:r>
            <a:endParaRPr lang="en-US" sz="2900" dirty="0" smtClean="0">
              <a:latin typeface="Cambria" panose="02040503050406030204" pitchFamily="18" charset="0"/>
              <a:ea typeface="Cambria" panose="02040503050406030204" pitchFamily="18" charset="0"/>
            </a:endParaRPr>
          </a:p>
          <a:p>
            <a:pPr algn="just"/>
            <a:r>
              <a:rPr lang="en-US" sz="2900" b="1" dirty="0" err="1" smtClean="0">
                <a:latin typeface="Cambria" panose="02040503050406030204" pitchFamily="18" charset="0"/>
                <a:ea typeface="Cambria" panose="02040503050406030204" pitchFamily="18" charset="0"/>
              </a:rPr>
              <a:t>Adaptarea</a:t>
            </a:r>
            <a:r>
              <a:rPr lang="en-US" sz="2900" b="1" dirty="0" smtClean="0">
                <a:latin typeface="Cambria" panose="02040503050406030204" pitchFamily="18" charset="0"/>
                <a:ea typeface="Cambria" panose="02040503050406030204" pitchFamily="18" charset="0"/>
              </a:rPr>
              <a:t> </a:t>
            </a:r>
            <a:r>
              <a:rPr lang="en-US" sz="2900" b="1" dirty="0" err="1" smtClean="0">
                <a:latin typeface="Cambria" panose="02040503050406030204" pitchFamily="18" charset="0"/>
                <a:ea typeface="Cambria" panose="02040503050406030204" pitchFamily="18" charset="0"/>
              </a:rPr>
              <a:t>proceselor</a:t>
            </a:r>
            <a:r>
              <a:rPr lang="en-US" sz="2900" b="1" dirty="0" smtClean="0">
                <a:latin typeface="Cambria" panose="02040503050406030204" pitchFamily="18" charset="0"/>
                <a:ea typeface="Cambria" panose="02040503050406030204" pitchFamily="18" charset="0"/>
              </a:rPr>
              <a:t> </a:t>
            </a:r>
            <a:r>
              <a:rPr lang="en-US" sz="2900" b="1" dirty="0" err="1" smtClean="0">
                <a:latin typeface="Cambria" panose="02040503050406030204" pitchFamily="18" charset="0"/>
                <a:ea typeface="Cambria" panose="02040503050406030204" pitchFamily="18" charset="0"/>
              </a:rPr>
              <a:t>didactice</a:t>
            </a:r>
            <a:r>
              <a:rPr lang="en-US" sz="2900" dirty="0" smtClean="0">
                <a:latin typeface="Cambria" panose="02040503050406030204" pitchFamily="18" charset="0"/>
                <a:ea typeface="Cambria" panose="02040503050406030204" pitchFamily="18" charset="0"/>
              </a:rPr>
              <a:t>: </a:t>
            </a:r>
            <a:r>
              <a:rPr lang="en-US" sz="2900" dirty="0" err="1" smtClean="0">
                <a:latin typeface="Cambria" panose="02040503050406030204" pitchFamily="18" charset="0"/>
                <a:ea typeface="Cambria" panose="02040503050406030204" pitchFamily="18" charset="0"/>
              </a:rPr>
              <a:t>valorificarea</a:t>
            </a:r>
            <a:r>
              <a:rPr lang="en-US" sz="2900" dirty="0" smtClean="0">
                <a:latin typeface="Cambria" panose="02040503050406030204" pitchFamily="18" charset="0"/>
                <a:ea typeface="Cambria" panose="02040503050406030204" pitchFamily="18" charset="0"/>
              </a:rPr>
              <a:t> </a:t>
            </a:r>
            <a:r>
              <a:rPr lang="en-US" sz="2900" dirty="0" err="1" smtClean="0">
                <a:latin typeface="Cambria" panose="02040503050406030204" pitchFamily="18" charset="0"/>
                <a:ea typeface="Cambria" panose="02040503050406030204" pitchFamily="18" charset="0"/>
              </a:rPr>
              <a:t>optim</a:t>
            </a:r>
            <a:r>
              <a:rPr lang="ro-RO" sz="2900" dirty="0" smtClean="0">
                <a:latin typeface="Cambria" panose="02040503050406030204" pitchFamily="18" charset="0"/>
                <a:ea typeface="Cambria" panose="02040503050406030204" pitchFamily="18" charset="0"/>
              </a:rPr>
              <a:t>ă</a:t>
            </a:r>
            <a:r>
              <a:rPr lang="en-US" sz="2900" dirty="0" smtClean="0">
                <a:latin typeface="Cambria" panose="02040503050406030204" pitchFamily="18" charset="0"/>
                <a:ea typeface="Cambria" panose="02040503050406030204" pitchFamily="18" charset="0"/>
              </a:rPr>
              <a:t> a </a:t>
            </a:r>
            <a:r>
              <a:rPr lang="en-US" sz="2900" dirty="0" err="1" smtClean="0">
                <a:latin typeface="Cambria" panose="02040503050406030204" pitchFamily="18" charset="0"/>
                <a:ea typeface="Cambria" panose="02040503050406030204" pitchFamily="18" charset="0"/>
              </a:rPr>
              <a:t>metodelor</a:t>
            </a:r>
            <a:r>
              <a:rPr lang="en-US" sz="2900" dirty="0" smtClean="0">
                <a:latin typeface="Cambria" panose="02040503050406030204" pitchFamily="18" charset="0"/>
                <a:ea typeface="Cambria" panose="02040503050406030204" pitchFamily="18" charset="0"/>
              </a:rPr>
              <a:t> de </a:t>
            </a:r>
            <a:r>
              <a:rPr lang="en-US" sz="2900" dirty="0" err="1" smtClean="0">
                <a:latin typeface="Cambria" panose="02040503050406030204" pitchFamily="18" charset="0"/>
                <a:ea typeface="Cambria" panose="02040503050406030204" pitchFamily="18" charset="0"/>
              </a:rPr>
              <a:t>predare</a:t>
            </a:r>
            <a:r>
              <a:rPr lang="ro-RO" sz="2900" dirty="0" smtClean="0">
                <a:latin typeface="Cambria" panose="02040503050406030204" pitchFamily="18" charset="0"/>
                <a:ea typeface="Cambria" panose="02040503050406030204" pitchFamily="18" charset="0"/>
              </a:rPr>
              <a:t> </a:t>
            </a:r>
            <a:r>
              <a:rPr lang="en-US" sz="2900" dirty="0" smtClean="0">
                <a:latin typeface="Cambria" panose="02040503050406030204" pitchFamily="18" charset="0"/>
                <a:ea typeface="Cambria" panose="02040503050406030204" pitchFamily="18" charset="0"/>
              </a:rPr>
              <a:t>(</a:t>
            </a:r>
            <a:r>
              <a:rPr lang="ro-RO" sz="2900" dirty="0" smtClean="0">
                <a:latin typeface="Cambria" panose="02040503050406030204" pitchFamily="18" charset="0"/>
                <a:ea typeface="Cambria" panose="02040503050406030204" pitchFamily="18" charset="0"/>
              </a:rPr>
              <a:t>învățare prin cooperare, metode activ-participative, jocul didactic), a materialului didactic (intuitiv), a timpului de lucru alocat, activități de sprijin (reluarea informațiilor, explicații, exerciții suplimentare)</a:t>
            </a:r>
          </a:p>
          <a:p>
            <a:pPr algn="just"/>
            <a:r>
              <a:rPr lang="ro-RO" sz="2900" b="1" dirty="0" smtClean="0">
                <a:latin typeface="Cambria" panose="02040503050406030204" pitchFamily="18" charset="0"/>
                <a:ea typeface="Cambria" panose="02040503050406030204" pitchFamily="18" charset="0"/>
              </a:rPr>
              <a:t>Adaptarea mediului de învățare</a:t>
            </a:r>
            <a:r>
              <a:rPr lang="ro-RO" sz="2900" dirty="0" smtClean="0">
                <a:latin typeface="Cambria" panose="02040503050406030204" pitchFamily="18" charset="0"/>
                <a:ea typeface="Cambria" panose="02040503050406030204" pitchFamily="18" charset="0"/>
              </a:rPr>
              <a:t>: fizic, psihologic, social</a:t>
            </a:r>
          </a:p>
          <a:p>
            <a:pPr algn="just"/>
            <a:r>
              <a:rPr lang="ro-RO" sz="2900" b="1" dirty="0" smtClean="0">
                <a:latin typeface="Cambria" panose="02040503050406030204" pitchFamily="18" charset="0"/>
                <a:ea typeface="Cambria" panose="02040503050406030204" pitchFamily="18" charset="0"/>
              </a:rPr>
              <a:t>Adaptarea procesului de evaluare </a:t>
            </a:r>
            <a:r>
              <a:rPr lang="ro-RO" sz="2900" dirty="0" smtClean="0">
                <a:latin typeface="Cambria" panose="02040503050406030204" pitchFamily="18" charset="0"/>
                <a:ea typeface="Cambria" panose="02040503050406030204" pitchFamily="18" charset="0"/>
              </a:rPr>
              <a:t>prin proiecte și produse (scrise, orale, vizuale, kinestezice), aceasta vizând în principal evidențierea progresului înregistrat de elev, luând ca punct de plecare rezultatele evaluării inițiale. </a:t>
            </a:r>
            <a:endParaRPr lang="ro-RO" dirty="0" smtClean="0">
              <a:latin typeface="Cambria" panose="02040503050406030204" pitchFamily="18" charset="0"/>
              <a:ea typeface="Cambria" panose="02040503050406030204" pitchFamily="18" charset="0"/>
            </a:endParaRPr>
          </a:p>
          <a:p>
            <a:pPr algn="just"/>
            <a:endParaRPr lang="en-US" dirty="0">
              <a:latin typeface="Cambria" panose="02040503050406030204" pitchFamily="18" charset="0"/>
              <a:ea typeface="Cambria" panose="02040503050406030204" pitchFamily="18" charset="0"/>
            </a:endParaRPr>
          </a:p>
        </p:txBody>
      </p:sp>
      <p:sp>
        <p:nvSpPr>
          <p:cNvPr id="5" name="Title 4"/>
          <p:cNvSpPr>
            <a:spLocks noGrp="1"/>
          </p:cNvSpPr>
          <p:nvPr>
            <p:ph type="title"/>
          </p:nvPr>
        </p:nvSpPr>
        <p:spPr>
          <a:xfrm>
            <a:off x="457200" y="274638"/>
            <a:ext cx="8229600" cy="796908"/>
          </a:xfrm>
          <a:prstGeom prst="wedgeRectCallout">
            <a:avLst>
              <a:gd name="adj1" fmla="val -24808"/>
              <a:gd name="adj2" fmla="val 95597"/>
            </a:avLst>
          </a:prstGeom>
        </p:spPr>
        <p:style>
          <a:lnRef idx="0">
            <a:schemeClr val="accent2"/>
          </a:lnRef>
          <a:fillRef idx="3">
            <a:schemeClr val="accent2"/>
          </a:fillRef>
          <a:effectRef idx="3">
            <a:schemeClr val="accent2"/>
          </a:effectRef>
          <a:fontRef idx="minor">
            <a:schemeClr val="lt1"/>
          </a:fontRef>
        </p:style>
        <p:txBody>
          <a:bodyPr rtlCol="0" anchor="ctr"/>
          <a:lstStyle/>
          <a:p>
            <a:r>
              <a:rPr lang="ro-RO" sz="2400" dirty="0" smtClean="0"/>
              <a:t>ADAPTAREA CURRICULUMULUI GENERAL SE REALIZEAZĂ </a:t>
            </a:r>
            <a:r>
              <a:rPr lang="en-US" sz="2400" dirty="0" smtClean="0"/>
              <a:t>PRIN</a:t>
            </a:r>
            <a:r>
              <a:rPr lang="ro-RO" sz="2400" dirty="0" smtClean="0"/>
              <a:t>:</a:t>
            </a:r>
            <a:endParaRPr lang="ro-RO" sz="2400" b="1" dirty="0" smtClean="0">
              <a:solidFill>
                <a:schemeClr val="bg1"/>
              </a:solidFill>
              <a:latin typeface="Georgia" panose="02040502050405020303"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435280" cy="4525963"/>
          </a:xfrm>
        </p:spPr>
        <p:txBody>
          <a:bodyPr>
            <a:normAutofit fontScale="77500" lnSpcReduction="20000"/>
          </a:bodyPr>
          <a:lstStyle/>
          <a:p>
            <a:pPr marL="0" indent="0" algn="just">
              <a:buNone/>
            </a:pPr>
            <a:r>
              <a:rPr lang="ro-RO" dirty="0" smtClean="0">
                <a:latin typeface="Cambria" panose="02040503050406030204" pitchFamily="18" charset="0"/>
                <a:ea typeface="Cambria" panose="02040503050406030204" pitchFamily="18" charset="0"/>
              </a:rPr>
              <a:t>,,Curriculumul poate fi definit ca fiind ,, programul de activități școlare în integralitatea sa, care se concretizeză în: </a:t>
            </a:r>
          </a:p>
          <a:p>
            <a:pPr algn="just"/>
            <a:r>
              <a:rPr lang="ro-RO" dirty="0" smtClean="0">
                <a:latin typeface="Cambria" panose="02040503050406030204" pitchFamily="18" charset="0"/>
                <a:ea typeface="Cambria" panose="02040503050406030204" pitchFamily="18" charset="0"/>
              </a:rPr>
              <a:t>planul de învățământ</a:t>
            </a:r>
          </a:p>
          <a:p>
            <a:pPr algn="just"/>
            <a:r>
              <a:rPr lang="ro-RO" dirty="0" smtClean="0">
                <a:latin typeface="Cambria" panose="02040503050406030204" pitchFamily="18" charset="0"/>
                <a:ea typeface="Cambria" panose="02040503050406030204" pitchFamily="18" charset="0"/>
              </a:rPr>
              <a:t>programa școlară</a:t>
            </a:r>
          </a:p>
          <a:p>
            <a:pPr algn="just"/>
            <a:r>
              <a:rPr lang="ro-RO" dirty="0" smtClean="0">
                <a:latin typeface="Cambria" panose="02040503050406030204" pitchFamily="18" charset="0"/>
                <a:ea typeface="Cambria" panose="02040503050406030204" pitchFamily="18" charset="0"/>
              </a:rPr>
              <a:t>manualele școlare</a:t>
            </a:r>
          </a:p>
          <a:p>
            <a:pPr algn="just"/>
            <a:r>
              <a:rPr lang="ro-RO" dirty="0" smtClean="0">
                <a:latin typeface="Cambria" panose="02040503050406030204" pitchFamily="18" charset="0"/>
                <a:ea typeface="Cambria" panose="02040503050406030204" pitchFamily="18" charset="0"/>
              </a:rPr>
              <a:t>îndrumătoarele metodice</a:t>
            </a:r>
          </a:p>
          <a:p>
            <a:pPr algn="just"/>
            <a:r>
              <a:rPr lang="ro-RO" dirty="0" smtClean="0">
                <a:latin typeface="Cambria" panose="02040503050406030204" pitchFamily="18" charset="0"/>
                <a:ea typeface="Cambria" panose="02040503050406030204" pitchFamily="18" charset="0"/>
              </a:rPr>
              <a:t>obiectivele și modurile comportamentale ce duc la realizarea obiectivelor</a:t>
            </a:r>
          </a:p>
          <a:p>
            <a:pPr algn="just"/>
            <a:r>
              <a:rPr lang="ro-RO" dirty="0" smtClean="0">
                <a:latin typeface="Cambria" panose="02040503050406030204" pitchFamily="18" charset="0"/>
                <a:ea typeface="Cambria" panose="02040503050406030204" pitchFamily="18" charset="0"/>
              </a:rPr>
              <a:t>metodele și mijloacele de predare-învățare ce dezvoltă modurile de evaluare a rezultatelor</a:t>
            </a:r>
            <a:r>
              <a:rPr lang="en-US" dirty="0" smtClean="0">
                <a:latin typeface="Cambria" panose="02040503050406030204" pitchFamily="18" charset="0"/>
                <a:ea typeface="Cambria" panose="02040503050406030204" pitchFamily="18" charset="0"/>
              </a:rPr>
              <a:t>”</a:t>
            </a:r>
          </a:p>
          <a:p>
            <a:pPr marL="0" indent="0" algn="just">
              <a:buNone/>
            </a:pPr>
            <a:r>
              <a:rPr lang="en-US" dirty="0" smtClean="0">
                <a:latin typeface="Cambria" panose="02040503050406030204" pitchFamily="18" charset="0"/>
                <a:ea typeface="Cambria" panose="02040503050406030204" pitchFamily="18" charset="0"/>
              </a:rPr>
              <a:t>(A. </a:t>
            </a:r>
            <a:r>
              <a:rPr lang="en-US" dirty="0" err="1" smtClean="0">
                <a:latin typeface="Cambria" panose="02040503050406030204" pitchFamily="18" charset="0"/>
                <a:ea typeface="Cambria" panose="02040503050406030204" pitchFamily="18" charset="0"/>
              </a:rPr>
              <a:t>Manolache</a:t>
            </a:r>
            <a:r>
              <a:rPr lang="en-US" dirty="0" smtClean="0">
                <a:latin typeface="Cambria" panose="02040503050406030204" pitchFamily="18" charset="0"/>
                <a:ea typeface="Cambria" panose="02040503050406030204" pitchFamily="18" charset="0"/>
              </a:rPr>
              <a:t>, 1978) </a:t>
            </a:r>
            <a:r>
              <a:rPr lang="ro-RO" dirty="0" smtClean="0">
                <a:latin typeface="Cambria" panose="02040503050406030204" pitchFamily="18" charset="0"/>
                <a:ea typeface="Cambria" panose="02040503050406030204" pitchFamily="18" charset="0"/>
              </a:rPr>
              <a:t>Curriculum general-definiție</a:t>
            </a:r>
          </a:p>
          <a:p>
            <a:pPr algn="just"/>
            <a:endParaRPr lang="en-US" dirty="0">
              <a:latin typeface="Cambria" panose="02040503050406030204" pitchFamily="18" charset="0"/>
              <a:ea typeface="Cambria" panose="02040503050406030204" pitchFamily="18" charset="0"/>
            </a:endParaRPr>
          </a:p>
        </p:txBody>
      </p:sp>
      <p:sp>
        <p:nvSpPr>
          <p:cNvPr id="4" name="Title 5"/>
          <p:cNvSpPr>
            <a:spLocks noGrp="1"/>
          </p:cNvSpPr>
          <p:nvPr>
            <p:ph type="title"/>
          </p:nvPr>
        </p:nvSpPr>
        <p:spPr>
          <a:xfrm>
            <a:off x="457200" y="274638"/>
            <a:ext cx="8229600" cy="796908"/>
          </a:xfrm>
          <a:prstGeom prst="wedgeRectCallout">
            <a:avLst>
              <a:gd name="adj1" fmla="val -24808"/>
              <a:gd name="adj2" fmla="val 95597"/>
            </a:avLst>
          </a:prstGeom>
        </p:spPr>
        <p:style>
          <a:lnRef idx="0">
            <a:schemeClr val="accent2"/>
          </a:lnRef>
          <a:fillRef idx="3">
            <a:schemeClr val="accent2"/>
          </a:fillRef>
          <a:effectRef idx="3">
            <a:schemeClr val="accent2"/>
          </a:effectRef>
          <a:fontRef idx="minor">
            <a:schemeClr val="lt1"/>
          </a:fontRef>
        </p:style>
        <p:txBody>
          <a:bodyPr rtlCol="0" anchor="ctr"/>
          <a:lstStyle/>
          <a:p>
            <a:r>
              <a:rPr lang="ro-RO" sz="2800" dirty="0" smtClean="0"/>
              <a:t>CURRICULUM GENERAL-DEFINIȚIE</a:t>
            </a:r>
            <a:br>
              <a:rPr lang="ro-RO" sz="2800" dirty="0" smtClean="0"/>
            </a:br>
            <a:r>
              <a:rPr lang="ro-RO" sz="2800" b="1" dirty="0" smtClean="0"/>
              <a:t> </a:t>
            </a:r>
            <a:endParaRPr lang="ro-RO" sz="2800" b="1" dirty="0" smtClean="0">
              <a:solidFill>
                <a:schemeClr val="bg1"/>
              </a:solidFill>
              <a:latin typeface="Georgia" panose="02040502050405020303"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ont.png"/>
          <p:cNvPicPr>
            <a:picLocks noChangeAspect="1"/>
          </p:cNvPicPr>
          <p:nvPr/>
        </p:nvPicPr>
        <p:blipFill>
          <a:blip r:embed="rId2"/>
          <a:stretch>
            <a:fillRect/>
          </a:stretch>
        </p:blipFill>
        <p:spPr>
          <a:xfrm>
            <a:off x="0" y="2996952"/>
            <a:ext cx="9144000" cy="3861048"/>
          </a:xfrm>
          <a:prstGeom prst="rect">
            <a:avLst/>
          </a:prstGeom>
        </p:spPr>
      </p:pic>
      <p:sp>
        <p:nvSpPr>
          <p:cNvPr id="3" name="Subtitle 2"/>
          <p:cNvSpPr>
            <a:spLocks noGrp="1"/>
          </p:cNvSpPr>
          <p:nvPr>
            <p:ph type="subTitle" idx="1"/>
          </p:nvPr>
        </p:nvSpPr>
        <p:spPr>
          <a:xfrm>
            <a:off x="107504" y="3429000"/>
            <a:ext cx="8358246" cy="2357454"/>
          </a:xfrm>
        </p:spPr>
        <p:txBody>
          <a:bodyPr>
            <a:normAutofit/>
          </a:bodyPr>
          <a:lstStyle/>
          <a:p>
            <a:r>
              <a:rPr lang="en-US" dirty="0" err="1" smtClean="0">
                <a:latin typeface="Algerian" pitchFamily="82" charset="0"/>
              </a:rPr>
              <a:t>Rolul</a:t>
            </a:r>
            <a:r>
              <a:rPr lang="en-US" dirty="0" smtClean="0">
                <a:latin typeface="Algerian" pitchFamily="82" charset="0"/>
              </a:rPr>
              <a:t> </a:t>
            </a:r>
            <a:r>
              <a:rPr lang="en-US" dirty="0" err="1" smtClean="0">
                <a:latin typeface="Algerian" pitchFamily="82" charset="0"/>
              </a:rPr>
              <a:t>echipei</a:t>
            </a:r>
            <a:r>
              <a:rPr lang="en-US" dirty="0" smtClean="0">
                <a:latin typeface="Algerian" pitchFamily="82" charset="0"/>
              </a:rPr>
              <a:t> </a:t>
            </a:r>
            <a:r>
              <a:rPr lang="en-US" dirty="0" err="1" smtClean="0">
                <a:latin typeface="Algerian" pitchFamily="82" charset="0"/>
              </a:rPr>
              <a:t>multidisciplinare</a:t>
            </a:r>
            <a:r>
              <a:rPr lang="en-US" dirty="0" smtClean="0">
                <a:latin typeface="Algerian" pitchFamily="82" charset="0"/>
              </a:rPr>
              <a:t> </a:t>
            </a:r>
            <a:r>
              <a:rPr lang="ro-RO" dirty="0" smtClean="0">
                <a:latin typeface="Algerian" pitchFamily="82" charset="0"/>
              </a:rPr>
              <a:t>î</a:t>
            </a:r>
            <a:r>
              <a:rPr lang="en-US" dirty="0" smtClean="0">
                <a:latin typeface="Algerian" pitchFamily="82" charset="0"/>
              </a:rPr>
              <a:t>n </a:t>
            </a:r>
            <a:r>
              <a:rPr lang="en-US" dirty="0" err="1" smtClean="0">
                <a:latin typeface="Algerian" pitchFamily="82" charset="0"/>
              </a:rPr>
              <a:t>facilitarea</a:t>
            </a:r>
            <a:r>
              <a:rPr lang="en-US" dirty="0" smtClean="0">
                <a:latin typeface="Algerian" pitchFamily="82" charset="0"/>
              </a:rPr>
              <a:t> </a:t>
            </a:r>
            <a:r>
              <a:rPr lang="ro-RO" dirty="0" smtClean="0">
                <a:latin typeface="Algerian" pitchFamily="82" charset="0"/>
              </a:rPr>
              <a:t>incluziunii Școlare a </a:t>
            </a:r>
            <a:r>
              <a:rPr lang="en-US" dirty="0" err="1" smtClean="0">
                <a:latin typeface="Algerian" pitchFamily="82" charset="0"/>
              </a:rPr>
              <a:t>copiilor</a:t>
            </a:r>
            <a:r>
              <a:rPr lang="en-US" dirty="0" smtClean="0">
                <a:latin typeface="Algerian" pitchFamily="82" charset="0"/>
              </a:rPr>
              <a:t>/</a:t>
            </a:r>
            <a:r>
              <a:rPr lang="ro-RO" dirty="0" smtClean="0">
                <a:latin typeface="Algerian" pitchFamily="82" charset="0"/>
              </a:rPr>
              <a:t> </a:t>
            </a:r>
            <a:r>
              <a:rPr lang="en-US" dirty="0" err="1" smtClean="0">
                <a:latin typeface="Algerian" pitchFamily="82" charset="0"/>
              </a:rPr>
              <a:t>elevilor</a:t>
            </a:r>
            <a:r>
              <a:rPr lang="en-US" dirty="0" smtClean="0">
                <a:latin typeface="Algerian" pitchFamily="82" charset="0"/>
              </a:rPr>
              <a:t>/</a:t>
            </a:r>
            <a:r>
              <a:rPr lang="ro-RO" dirty="0" smtClean="0">
                <a:latin typeface="Algerian" pitchFamily="82" charset="0"/>
              </a:rPr>
              <a:t> </a:t>
            </a:r>
            <a:r>
              <a:rPr lang="en-US" dirty="0" err="1" smtClean="0">
                <a:latin typeface="Algerian" pitchFamily="82" charset="0"/>
              </a:rPr>
              <a:t>tinerilor</a:t>
            </a:r>
            <a:r>
              <a:rPr lang="en-US" dirty="0" smtClean="0">
                <a:latin typeface="Algerian" pitchFamily="82" charset="0"/>
              </a:rPr>
              <a:t> cu </a:t>
            </a:r>
            <a:r>
              <a:rPr lang="ro-RO" dirty="0" smtClean="0">
                <a:latin typeface="Algerian" pitchFamily="82" charset="0"/>
              </a:rPr>
              <a:t>dizabilitĂȚi Și </a:t>
            </a:r>
            <a:r>
              <a:rPr lang="en-US" dirty="0" smtClean="0">
                <a:latin typeface="Algerian" pitchFamily="82" charset="0"/>
              </a:rPr>
              <a:t>/</a:t>
            </a:r>
            <a:r>
              <a:rPr lang="en-US" dirty="0" err="1" smtClean="0">
                <a:latin typeface="Algerian" pitchFamily="82" charset="0"/>
              </a:rPr>
              <a:t>sau</a:t>
            </a:r>
            <a:r>
              <a:rPr lang="en-US" dirty="0" smtClean="0">
                <a:latin typeface="Algerian" pitchFamily="82" charset="0"/>
              </a:rPr>
              <a:t> C.E.S. </a:t>
            </a:r>
            <a:endParaRPr lang="ro-RO" b="1" dirty="0" smtClean="0">
              <a:ln w="11430"/>
              <a:solidFill>
                <a:srgbClr val="003399"/>
              </a:solidFill>
              <a:latin typeface="Algerian" pitchFamily="82" charset="0"/>
            </a:endParaRPr>
          </a:p>
          <a:p>
            <a:endParaRPr lang="en-US" sz="2800" b="1" dirty="0">
              <a:solidFill>
                <a:srgbClr val="003399"/>
              </a:solidFill>
            </a:endParaRPr>
          </a:p>
        </p:txBody>
      </p:sp>
      <p:pic>
        <p:nvPicPr>
          <p:cNvPr id="8" name="Picture 4" descr="Imagine similarÄ"/>
          <p:cNvPicPr>
            <a:picLocks noChangeAspect="1" noChangeArrowheads="1"/>
          </p:cNvPicPr>
          <p:nvPr/>
        </p:nvPicPr>
        <p:blipFill>
          <a:blip r:embed="rId3" cstate="print"/>
          <a:srcRect/>
          <a:stretch>
            <a:fillRect/>
          </a:stretch>
        </p:blipFill>
        <p:spPr bwMode="auto">
          <a:xfrm>
            <a:off x="2123728" y="332656"/>
            <a:ext cx="3841200" cy="2522560"/>
          </a:xfrm>
          <a:prstGeom prst="rect">
            <a:avLst/>
          </a:prstGeom>
          <a:solidFill>
            <a:srgbClr val="FFFF00"/>
          </a:solid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en-US" sz="2200" b="1" dirty="0" err="1" smtClean="0">
                <a:latin typeface="Cambria" panose="02040503050406030204" pitchFamily="18" charset="0"/>
                <a:ea typeface="Cambria" panose="02040503050406030204" pitchFamily="18" charset="0"/>
              </a:rPr>
              <a:t>Categoria</a:t>
            </a:r>
            <a:r>
              <a:rPr lang="en-US" sz="2200" b="1" dirty="0" smtClean="0">
                <a:latin typeface="Cambria" panose="02040503050406030204" pitchFamily="18" charset="0"/>
                <a:ea typeface="Cambria" panose="02040503050406030204" pitchFamily="18" charset="0"/>
              </a:rPr>
              <a:t> </a:t>
            </a:r>
            <a:r>
              <a:rPr lang="en-US" sz="2200" b="1" dirty="0" err="1" smtClean="0">
                <a:latin typeface="Cambria" panose="02040503050406030204" pitchFamily="18" charset="0"/>
                <a:ea typeface="Cambria" panose="02040503050406030204" pitchFamily="18" charset="0"/>
              </a:rPr>
              <a:t>elevilor</a:t>
            </a:r>
            <a:r>
              <a:rPr lang="en-US" sz="2200" b="1" dirty="0" smtClean="0">
                <a:latin typeface="Cambria" panose="02040503050406030204" pitchFamily="18" charset="0"/>
                <a:ea typeface="Cambria" panose="02040503050406030204" pitchFamily="18" charset="0"/>
              </a:rPr>
              <a:t> cu CES nu </a:t>
            </a:r>
            <a:r>
              <a:rPr lang="en-US" sz="2200" b="1" dirty="0" err="1" smtClean="0">
                <a:latin typeface="Cambria" panose="02040503050406030204" pitchFamily="18" charset="0"/>
                <a:ea typeface="Cambria" panose="02040503050406030204" pitchFamily="18" charset="0"/>
              </a:rPr>
              <a:t>trebuie</a:t>
            </a:r>
            <a:r>
              <a:rPr lang="en-US" sz="2200" b="1" dirty="0" smtClean="0">
                <a:latin typeface="Cambria" panose="02040503050406030204" pitchFamily="18" charset="0"/>
                <a:ea typeface="Cambria" panose="02040503050406030204" pitchFamily="18" charset="0"/>
              </a:rPr>
              <a:t> </a:t>
            </a:r>
            <a:r>
              <a:rPr lang="en-US" sz="2200" b="1" dirty="0" err="1" smtClean="0">
                <a:latin typeface="Cambria" panose="02040503050406030204" pitchFamily="18" charset="0"/>
                <a:ea typeface="Cambria" panose="02040503050406030204" pitchFamily="18" charset="0"/>
              </a:rPr>
              <a:t>tratat</a:t>
            </a:r>
            <a:r>
              <a:rPr lang="ro-RO" sz="2200" b="1" dirty="0" smtClean="0">
                <a:latin typeface="Cambria" panose="02040503050406030204" pitchFamily="18" charset="0"/>
                <a:ea typeface="Cambria" panose="02040503050406030204" pitchFamily="18" charset="0"/>
              </a:rPr>
              <a:t>ă global, ca un grup omogen, ci mai degrabă, ca un ansamblu de individualități. </a:t>
            </a:r>
          </a:p>
          <a:p>
            <a:pPr marL="0" indent="0" algn="just">
              <a:buNone/>
            </a:pPr>
            <a:endParaRPr lang="ro-RO" sz="2200" b="1" dirty="0" smtClean="0">
              <a:latin typeface="Cambria" panose="02040503050406030204" pitchFamily="18" charset="0"/>
              <a:ea typeface="Cambria" panose="02040503050406030204" pitchFamily="18" charset="0"/>
            </a:endParaRPr>
          </a:p>
          <a:p>
            <a:pPr algn="just"/>
            <a:r>
              <a:rPr lang="ro-RO" sz="2200" b="1" dirty="0" smtClean="0">
                <a:latin typeface="Cambria" panose="02040503050406030204" pitchFamily="18" charset="0"/>
                <a:ea typeface="Cambria" panose="02040503050406030204" pitchFamily="18" charset="0"/>
              </a:rPr>
              <a:t>Cerințele educaționale ale fiecărui copil au specificul său, chiar în cadrul aceluiași tip de deficiență; acestea sunt determinate de o multitudine de factori ce nu pot fi cuantificați sau măsurați, ci doar consideraţi ca punct de plecare în eleborarea și realizarea obiectivelor de intevenție educaționale și recuperațional-terapeutice.</a:t>
            </a:r>
          </a:p>
          <a:p>
            <a:pPr marL="0" indent="0" algn="just">
              <a:buNone/>
            </a:pPr>
            <a:endParaRPr lang="ro-RO" sz="2200" b="1" dirty="0" smtClean="0">
              <a:latin typeface="Cambria" panose="02040503050406030204" pitchFamily="18" charset="0"/>
              <a:ea typeface="Cambria" panose="02040503050406030204" pitchFamily="18" charset="0"/>
            </a:endParaRPr>
          </a:p>
          <a:p>
            <a:pPr algn="just"/>
            <a:r>
              <a:rPr lang="ro-RO" sz="2200" b="1" dirty="0" smtClean="0">
                <a:latin typeface="Cambria" panose="02040503050406030204" pitchFamily="18" charset="0"/>
                <a:ea typeface="Cambria" panose="02040503050406030204" pitchFamily="18" charset="0"/>
              </a:rPr>
              <a:t>Cele mai multe și complexe probleme se evidențiază în cazul integrării copiilor cu: </a:t>
            </a:r>
          </a:p>
          <a:p>
            <a:pPr algn="just"/>
            <a:r>
              <a:rPr lang="ro-RO" sz="2200" b="1" dirty="0" smtClean="0">
                <a:latin typeface="Cambria" panose="02040503050406030204" pitchFamily="18" charset="0"/>
                <a:ea typeface="Cambria" panose="02040503050406030204" pitchFamily="18" charset="0"/>
              </a:rPr>
              <a:t>- deficiențe senzoriale</a:t>
            </a:r>
          </a:p>
          <a:p>
            <a:pPr algn="just"/>
            <a:r>
              <a:rPr lang="ro-RO" sz="2200" b="1" dirty="0" smtClean="0">
                <a:latin typeface="Cambria" panose="02040503050406030204" pitchFamily="18" charset="0"/>
                <a:ea typeface="Cambria" panose="02040503050406030204" pitchFamily="18" charset="0"/>
              </a:rPr>
              <a:t>- deficiențe intelectuale </a:t>
            </a:r>
          </a:p>
          <a:p>
            <a:pPr algn="just"/>
            <a:r>
              <a:rPr lang="ro-RO" sz="2200" b="1" dirty="0" smtClean="0">
                <a:latin typeface="Cambria" panose="02040503050406030204" pitchFamily="18" charset="0"/>
                <a:ea typeface="Cambria" panose="02040503050406030204" pitchFamily="18" charset="0"/>
              </a:rPr>
              <a:t>- deficiențe fizice </a:t>
            </a:r>
          </a:p>
          <a:p>
            <a:pPr algn="just"/>
            <a:endParaRPr lang="en-US" b="1" dirty="0">
              <a:latin typeface="Cambria" panose="02040503050406030204" pitchFamily="18" charset="0"/>
              <a:ea typeface="Cambria" panose="02040503050406030204" pitchFamily="18" charset="0"/>
            </a:endParaRPr>
          </a:p>
        </p:txBody>
      </p:sp>
      <p:sp>
        <p:nvSpPr>
          <p:cNvPr id="5" name="Title 5"/>
          <p:cNvSpPr>
            <a:spLocks noGrp="1"/>
          </p:cNvSpPr>
          <p:nvPr>
            <p:ph type="title"/>
          </p:nvPr>
        </p:nvSpPr>
        <p:spPr>
          <a:xfrm>
            <a:off x="457200" y="274638"/>
            <a:ext cx="8229600" cy="939784"/>
          </a:xfrm>
          <a:prstGeom prst="wedgeRectCallout">
            <a:avLst>
              <a:gd name="adj1" fmla="val -24808"/>
              <a:gd name="adj2" fmla="val 95597"/>
            </a:avLst>
          </a:prstGeom>
        </p:spPr>
        <p:style>
          <a:lnRef idx="0">
            <a:schemeClr val="accent2"/>
          </a:lnRef>
          <a:fillRef idx="3">
            <a:schemeClr val="accent2"/>
          </a:fillRef>
          <a:effectRef idx="3">
            <a:schemeClr val="accent2"/>
          </a:effectRef>
          <a:fontRef idx="minor">
            <a:schemeClr val="lt1"/>
          </a:fontRef>
        </p:style>
        <p:txBody>
          <a:bodyPr rtlCol="0" anchor="ctr"/>
          <a:lstStyle/>
          <a:p>
            <a:r>
              <a:rPr lang="ro-RO" sz="2800" b="1" dirty="0" smtClean="0"/>
              <a:t>CARACTERISTICILE ELEVILOR CU C</a:t>
            </a:r>
            <a:r>
              <a:rPr lang="en-US" sz="2800" b="1" dirty="0" smtClean="0"/>
              <a:t>ERIN</a:t>
            </a:r>
            <a:r>
              <a:rPr lang="ro-RO" sz="2800" b="1" dirty="0" smtClean="0"/>
              <a:t>Ț</a:t>
            </a:r>
            <a:r>
              <a:rPr lang="en-US" sz="2800" b="1" dirty="0" smtClean="0"/>
              <a:t>E</a:t>
            </a:r>
            <a:r>
              <a:rPr lang="ro-RO" sz="2800" b="1" dirty="0" smtClean="0"/>
              <a:t> EDUCAȚIONALE SPECIALE </a:t>
            </a:r>
            <a:endParaRPr lang="ro-RO" sz="2800" b="1" dirty="0" smtClean="0">
              <a:solidFill>
                <a:schemeClr val="bg1"/>
              </a:solidFill>
              <a:latin typeface="Georgia" panose="02040502050405020303"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04864"/>
            <a:ext cx="8229600" cy="3701008"/>
          </a:xfrm>
        </p:spPr>
        <p:txBody>
          <a:bodyPr/>
          <a:lstStyle/>
          <a:p>
            <a:endParaRPr lang="ro-RO" sz="2800" b="1" dirty="0" smtClean="0">
              <a:latin typeface="Cambria" panose="02040503050406030204" pitchFamily="18" charset="0"/>
              <a:ea typeface="Cambria" panose="02040503050406030204" pitchFamily="18" charset="0"/>
            </a:endParaRPr>
          </a:p>
          <a:p>
            <a:r>
              <a:rPr lang="ro-RO" sz="2800" b="1" dirty="0" smtClean="0">
                <a:latin typeface="Cambria" panose="02040503050406030204" pitchFamily="18" charset="0"/>
                <a:ea typeface="Cambria" panose="02040503050406030204" pitchFamily="18" charset="0"/>
              </a:rPr>
              <a:t>Tipul deficienței</a:t>
            </a:r>
          </a:p>
          <a:p>
            <a:r>
              <a:rPr lang="ro-RO" sz="2800" b="1" dirty="0" smtClean="0">
                <a:latin typeface="Cambria" panose="02040503050406030204" pitchFamily="18" charset="0"/>
                <a:ea typeface="Cambria" panose="02040503050406030204" pitchFamily="18" charset="0"/>
              </a:rPr>
              <a:t>Gradul deficienței</a:t>
            </a:r>
          </a:p>
          <a:p>
            <a:r>
              <a:rPr lang="ro-RO" sz="2800" b="1" dirty="0" smtClean="0">
                <a:latin typeface="Cambria" panose="02040503050406030204" pitchFamily="18" charset="0"/>
                <a:ea typeface="Cambria" panose="02040503050406030204" pitchFamily="18" charset="0"/>
              </a:rPr>
              <a:t>Cerințele educaționale specifice</a:t>
            </a:r>
          </a:p>
          <a:p>
            <a:r>
              <a:rPr lang="ro-RO" sz="2800" b="1" dirty="0" smtClean="0">
                <a:latin typeface="Cambria" panose="02040503050406030204" pitchFamily="18" charset="0"/>
                <a:ea typeface="Cambria" panose="02040503050406030204" pitchFamily="18" charset="0"/>
              </a:rPr>
              <a:t>Caracteristicile psihoindividuale, </a:t>
            </a:r>
          </a:p>
          <a:p>
            <a:pPr>
              <a:buNone/>
            </a:pPr>
            <a:r>
              <a:rPr lang="ro-RO" sz="2800" b="1" dirty="0" smtClean="0">
                <a:latin typeface="Cambria" panose="02040503050406030204" pitchFamily="18" charset="0"/>
                <a:ea typeface="Cambria" panose="02040503050406030204" pitchFamily="18" charset="0"/>
              </a:rPr>
              <a:t>(nu de la posibilitățile instituțiilor implicate - școală, CȘEI, CJRAE).</a:t>
            </a:r>
            <a:endParaRPr lang="en-US" sz="2800" b="1" dirty="0">
              <a:latin typeface="Cambria" panose="02040503050406030204" pitchFamily="18" charset="0"/>
              <a:ea typeface="Cambria" panose="02040503050406030204" pitchFamily="18" charset="0"/>
            </a:endParaRPr>
          </a:p>
        </p:txBody>
      </p:sp>
      <p:sp>
        <p:nvSpPr>
          <p:cNvPr id="6" name="Title 5"/>
          <p:cNvSpPr>
            <a:spLocks noGrp="1"/>
          </p:cNvSpPr>
          <p:nvPr>
            <p:ph type="title"/>
          </p:nvPr>
        </p:nvSpPr>
        <p:spPr>
          <a:xfrm>
            <a:off x="457200" y="274638"/>
            <a:ext cx="8229600" cy="1296974"/>
          </a:xfrm>
          <a:prstGeom prst="wedgeRectCallout">
            <a:avLst>
              <a:gd name="adj1" fmla="val -24808"/>
              <a:gd name="adj2" fmla="val 95597"/>
            </a:avLst>
          </a:prstGeom>
        </p:spPr>
        <p:style>
          <a:lnRef idx="0">
            <a:schemeClr val="accent2"/>
          </a:lnRef>
          <a:fillRef idx="3">
            <a:schemeClr val="accent2"/>
          </a:fillRef>
          <a:effectRef idx="3">
            <a:schemeClr val="accent2"/>
          </a:effectRef>
          <a:fontRef idx="minor">
            <a:schemeClr val="lt1"/>
          </a:fontRef>
        </p:style>
        <p:txBody>
          <a:bodyPr rtlCol="0" anchor="ctr"/>
          <a:lstStyle/>
          <a:p>
            <a:r>
              <a:rPr lang="ro-RO" sz="2800" b="1" dirty="0" smtClean="0"/>
              <a:t>ESTE ESENȚIAL CA ADAPTAREA CURRICULARĂ SĂ PORNEASCĂ DE LA: </a:t>
            </a:r>
            <a:endParaRPr lang="ro-RO" sz="2800" b="1" dirty="0" smtClean="0">
              <a:solidFill>
                <a:schemeClr val="bg1"/>
              </a:solidFill>
              <a:latin typeface="Georgia" panose="02040502050405020303"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857232"/>
            <a:ext cx="9144000" cy="5572164"/>
          </a:xfrm>
        </p:spPr>
        <p:txBody>
          <a:bodyPr>
            <a:noAutofit/>
          </a:bodyPr>
          <a:lstStyle/>
          <a:p>
            <a:pPr marL="0" indent="0" algn="just">
              <a:buNone/>
            </a:pPr>
            <a:r>
              <a:rPr lang="ro-RO" sz="1800" b="1" dirty="0" smtClean="0">
                <a:latin typeface="Cambria" panose="02040503050406030204" pitchFamily="18" charset="0"/>
                <a:ea typeface="Cambria" panose="02040503050406030204" pitchFamily="18" charset="0"/>
              </a:rPr>
              <a:t>Din analiza celor 14 ani în care s-a realizat inițial integrarea, iar în ultimii 5 ani putem spune că ne îndreptăm către incluziunea copiiilor cu dizabilități și sau</a:t>
            </a:r>
            <a:r>
              <a:rPr lang="en-US" sz="1800" b="1" dirty="0" smtClean="0">
                <a:latin typeface="Cambria" panose="02040503050406030204" pitchFamily="18" charset="0"/>
                <a:ea typeface="Cambria" panose="02040503050406030204" pitchFamily="18" charset="0"/>
              </a:rPr>
              <a:t>/</a:t>
            </a:r>
            <a:r>
              <a:rPr lang="ro-RO" sz="1800" b="1" dirty="0" smtClean="0">
                <a:latin typeface="Cambria" panose="02040503050406030204" pitchFamily="18" charset="0"/>
                <a:ea typeface="Cambria" panose="02040503050406030204" pitchFamily="18" charset="0"/>
              </a:rPr>
              <a:t>CES în unităţile şcolare din judeţul Ilfov, am constatat următoarele:</a:t>
            </a:r>
          </a:p>
          <a:p>
            <a:pPr algn="just"/>
            <a:r>
              <a:rPr lang="ro-RO" sz="1800" b="1" dirty="0" smtClean="0">
                <a:latin typeface="Cambria" panose="02040503050406030204" pitchFamily="18" charset="0"/>
                <a:ea typeface="Cambria" panose="02040503050406030204" pitchFamily="18" charset="0"/>
              </a:rPr>
              <a:t>integrarea realizată prin intermediul adaptării curriculare a dat rezultate bune mai ales în cazul elevilor cu deficiențe ușoare sau moderate ( atunci când vorbim despre elevii cu tulburări de învățare, deseori este suficient să-i implicăm într-un program suplimentar/remedial, la disciplina sau la grupul de discipline la care întâmpină dificultăți specifice)</a:t>
            </a:r>
          </a:p>
          <a:p>
            <a:pPr algn="just"/>
            <a:r>
              <a:rPr lang="ro-RO" sz="1800" b="1" dirty="0" smtClean="0">
                <a:latin typeface="Cambria" panose="02040503050406030204" pitchFamily="18" charset="0"/>
                <a:ea typeface="Cambria" panose="02040503050406030204" pitchFamily="18" charset="0"/>
              </a:rPr>
              <a:t>în ceea ce privește elevii cu deficiențe severe sau cu polihandicap, ar fi de preferat ca aceștia să parcurgă un curriculum special și tehnologii didactice specifice. În cazul acestor copii, apare necesitate elaborării unor curriculumuri individuale, destinate recuperării pe toate planurile, axate mai mult pe apectul formativ, decât pe cel informativ.</a:t>
            </a:r>
          </a:p>
          <a:p>
            <a:pPr algn="just"/>
            <a:r>
              <a:rPr lang="ro-RO" sz="1800" b="1" smtClean="0">
                <a:latin typeface="Cambria" panose="02040503050406030204" pitchFamily="18" charset="0"/>
                <a:ea typeface="Cambria" panose="02040503050406030204" pitchFamily="18" charset="0"/>
              </a:rPr>
              <a:t>în </a:t>
            </a:r>
            <a:r>
              <a:rPr lang="ro-RO" sz="1800" b="1" dirty="0" smtClean="0">
                <a:latin typeface="Cambria" panose="02040503050406030204" pitchFamily="18" charset="0"/>
                <a:ea typeface="Cambria" panose="02040503050406030204" pitchFamily="18" charset="0"/>
              </a:rPr>
              <a:t>ceea ce privește elevii cu deficiențe senzoriale ( surzi sau hipoacuzici, orbi sau ambliopi) și a celor cu deficiențe fizice, este benefică o adaptare prin extensiune, deoarece pentru aceste categorii de deficienți, parcurgerea programelor școlii de masă nu este deficitară, astfel încât, la curriculum obișnuit să fie adăugate activități suplimentare de compensare, cum ar fi: orientare și mobilitate spațială, demutizare, socializare, însușirea limbajelor adiționale ( Braille, semnelor).</a:t>
            </a:r>
          </a:p>
        </p:txBody>
      </p:sp>
      <p:sp>
        <p:nvSpPr>
          <p:cNvPr id="6" name="Title 5"/>
          <p:cNvSpPr>
            <a:spLocks noGrp="1"/>
          </p:cNvSpPr>
          <p:nvPr>
            <p:ph type="title"/>
          </p:nvPr>
        </p:nvSpPr>
        <p:spPr>
          <a:xfrm>
            <a:off x="457200" y="274638"/>
            <a:ext cx="8229600" cy="368280"/>
          </a:xfrm>
          <a:prstGeom prst="wedgeRectCallout">
            <a:avLst>
              <a:gd name="adj1" fmla="val -24808"/>
              <a:gd name="adj2" fmla="val 95597"/>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o-RO" sz="2400" b="1" dirty="0" smtClean="0">
                <a:solidFill>
                  <a:schemeClr val="bg1"/>
                </a:solidFill>
                <a:latin typeface="Georgia" panose="02040502050405020303" pitchFamily="18" charset="0"/>
              </a:rPr>
              <a:t>ADAPTAREA CURRICULARĂ</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556792"/>
            <a:ext cx="8229600" cy="4525963"/>
          </a:xfrm>
        </p:spPr>
        <p:txBody>
          <a:bodyPr>
            <a:normAutofit fontScale="62500" lnSpcReduction="20000"/>
          </a:bodyPr>
          <a:lstStyle/>
          <a:p>
            <a:pPr algn="just"/>
            <a:r>
              <a:rPr lang="ro-RO" b="1" dirty="0">
                <a:latin typeface="Cambria" panose="02040503050406030204" pitchFamily="18" charset="0"/>
                <a:ea typeface="Cambria" panose="02040503050406030204" pitchFamily="18" charset="0"/>
              </a:rPr>
              <a:t>Este realizat de echipa specialiştilor care lucrează direct cu copilul cu dizabilităţi şi/sau CES : educatoarea/învăţătoarea/profesorul de la clasă, profesorul itinerant/de sprijin, consilierul şcolar, logopedul</a:t>
            </a:r>
          </a:p>
          <a:p>
            <a:pPr algn="just"/>
            <a:endParaRPr lang="ro-RO" b="1" dirty="0">
              <a:latin typeface="Cambria" panose="02040503050406030204" pitchFamily="18" charset="0"/>
              <a:ea typeface="Cambria" panose="02040503050406030204" pitchFamily="18" charset="0"/>
            </a:endParaRPr>
          </a:p>
          <a:p>
            <a:pPr algn="just"/>
            <a:r>
              <a:rPr lang="ro-RO" b="1" dirty="0">
                <a:latin typeface="Cambria" panose="02040503050406030204" pitchFamily="18" charset="0"/>
                <a:ea typeface="Cambria" panose="02040503050406030204" pitchFamily="18" charset="0"/>
              </a:rPr>
              <a:t>Utilizează informaţii obţinute prin intermediul evaluărilor iniţiale</a:t>
            </a:r>
          </a:p>
          <a:p>
            <a:pPr algn="just"/>
            <a:endParaRPr lang="ro-RO" b="1" dirty="0">
              <a:latin typeface="Cambria" panose="02040503050406030204" pitchFamily="18" charset="0"/>
              <a:ea typeface="Cambria" panose="02040503050406030204" pitchFamily="18" charset="0"/>
            </a:endParaRPr>
          </a:p>
          <a:p>
            <a:pPr algn="just"/>
            <a:r>
              <a:rPr lang="ro-RO" b="1" dirty="0">
                <a:latin typeface="Cambria" panose="02040503050406030204" pitchFamily="18" charset="0"/>
                <a:ea typeface="Cambria" panose="02040503050406030204" pitchFamily="18" charset="0"/>
              </a:rPr>
              <a:t>Este întocmit prin cooperarea acestora în cadrul echipei multidisciplinare şi a părinţilor, ca sursă valoroasă de informare asupra evoluţiei copilului</a:t>
            </a:r>
          </a:p>
          <a:p>
            <a:pPr algn="just"/>
            <a:endParaRPr lang="ro-RO" b="1" dirty="0">
              <a:latin typeface="Cambria" panose="02040503050406030204" pitchFamily="18" charset="0"/>
              <a:ea typeface="Cambria" panose="02040503050406030204" pitchFamily="18" charset="0"/>
            </a:endParaRPr>
          </a:p>
          <a:p>
            <a:pPr algn="just"/>
            <a:r>
              <a:rPr lang="ro-RO" b="1" dirty="0">
                <a:latin typeface="Cambria" panose="02040503050406030204" pitchFamily="18" charset="0"/>
                <a:ea typeface="Cambria" panose="02040503050406030204" pitchFamily="18" charset="0"/>
              </a:rPr>
              <a:t>Presupune cunoaşterea problemelor particulare ale copilului pentru eliminarea situaţiilor care ar putea împiedica progresul</a:t>
            </a:r>
          </a:p>
          <a:p>
            <a:pPr algn="just"/>
            <a:endParaRPr lang="ro-RO" b="1" dirty="0">
              <a:latin typeface="Cambria" panose="02040503050406030204" pitchFamily="18" charset="0"/>
              <a:ea typeface="Cambria" panose="02040503050406030204" pitchFamily="18" charset="0"/>
            </a:endParaRPr>
          </a:p>
          <a:p>
            <a:pPr algn="just"/>
            <a:r>
              <a:rPr lang="ro-RO" b="1" dirty="0">
                <a:latin typeface="Cambria" panose="02040503050406030204" pitchFamily="18" charset="0"/>
                <a:ea typeface="Cambria" panose="02040503050406030204" pitchFamily="18" charset="0"/>
              </a:rPr>
              <a:t>Evaluarea continuă a progreselor înregistrate</a:t>
            </a:r>
          </a:p>
        </p:txBody>
      </p:sp>
      <p:sp>
        <p:nvSpPr>
          <p:cNvPr id="4" name="Title 3"/>
          <p:cNvSpPr>
            <a:spLocks noGrp="1"/>
          </p:cNvSpPr>
          <p:nvPr>
            <p:ph type="title"/>
          </p:nvPr>
        </p:nvSpPr>
        <p:spPr>
          <a:xfrm>
            <a:off x="428596" y="357166"/>
            <a:ext cx="8229600" cy="714380"/>
          </a:xfrm>
          <a:prstGeom prst="wedgeRectCallout">
            <a:avLst>
              <a:gd name="adj1" fmla="val -24808"/>
              <a:gd name="adj2" fmla="val 95597"/>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o-RO" sz="2400" b="1" dirty="0" smtClean="0">
                <a:solidFill>
                  <a:schemeClr val="bg1"/>
                </a:solidFill>
                <a:latin typeface="Georgia" panose="02040502050405020303" pitchFamily="18" charset="0"/>
              </a:rPr>
              <a:t>PIP-PLANUL DE INTERVENȚIE PERSONALIZAT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normAutofit fontScale="92500" lnSpcReduction="20000"/>
          </a:bodyPr>
          <a:lstStyle/>
          <a:p>
            <a:r>
              <a:rPr lang="ro-RO" dirty="0" smtClean="0"/>
              <a:t>PSI (Planul de servicii individualizat)</a:t>
            </a:r>
            <a:endParaRPr lang="en-US" dirty="0"/>
          </a:p>
        </p:txBody>
      </p:sp>
      <p:sp>
        <p:nvSpPr>
          <p:cNvPr id="6" name="Content Placeholder 5"/>
          <p:cNvSpPr>
            <a:spLocks noGrp="1"/>
          </p:cNvSpPr>
          <p:nvPr>
            <p:ph sz="half" idx="2"/>
          </p:nvPr>
        </p:nvSpPr>
        <p:spPr/>
        <p:txBody>
          <a:bodyPr>
            <a:normAutofit/>
          </a:bodyPr>
          <a:lstStyle/>
          <a:p>
            <a:r>
              <a:rPr lang="ro-RO" sz="1600" dirty="0" smtClean="0">
                <a:latin typeface="Cambria" panose="02040503050406030204" pitchFamily="18" charset="0"/>
                <a:ea typeface="Cambria" panose="02040503050406030204" pitchFamily="18" charset="0"/>
              </a:rPr>
              <a:t>Stabileşte obiectivele generale şi priorităţile pe termen lung</a:t>
            </a:r>
          </a:p>
          <a:p>
            <a:r>
              <a:rPr lang="ro-RO" sz="1600" dirty="0" smtClean="0">
                <a:latin typeface="Cambria" panose="02040503050406030204" pitchFamily="18" charset="0"/>
                <a:ea typeface="Cambria" panose="02040503050406030204" pitchFamily="18" charset="0"/>
              </a:rPr>
              <a:t>Are în vedere nevoile globale</a:t>
            </a:r>
          </a:p>
          <a:p>
            <a:r>
              <a:rPr lang="ro-RO" sz="1600" dirty="0" smtClean="0">
                <a:latin typeface="Cambria" panose="02040503050406030204" pitchFamily="18" charset="0"/>
                <a:ea typeface="Cambria" panose="02040503050406030204" pitchFamily="18" charset="0"/>
              </a:rPr>
              <a:t>Are ca obiectiv satisfacerea cerinţelor şi nevoilor copiilor cu deficienţe şi/sau CES în ansamblul lor</a:t>
            </a:r>
          </a:p>
          <a:p>
            <a:r>
              <a:rPr lang="ro-RO" sz="1600" dirty="0" smtClean="0">
                <a:latin typeface="Cambria" panose="02040503050406030204" pitchFamily="18" charset="0"/>
                <a:ea typeface="Cambria" panose="02040503050406030204" pitchFamily="18" charset="0"/>
              </a:rPr>
              <a:t>Durata poate fi pe un an şcolar, ciclu de învăţământ</a:t>
            </a:r>
          </a:p>
          <a:p>
            <a:r>
              <a:rPr lang="ro-RO" sz="1600" dirty="0" smtClean="0">
                <a:latin typeface="Cambria" panose="02040503050406030204" pitchFamily="18" charset="0"/>
                <a:ea typeface="Cambria" panose="02040503050406030204" pitchFamily="18" charset="0"/>
              </a:rPr>
              <a:t>Presupune implicarea unor specialişti din diverse domenii: educaţional, psihologic, medical, psihopedagogic, social.</a:t>
            </a:r>
            <a:endParaRPr lang="en-US" sz="1600" dirty="0">
              <a:latin typeface="Cambria" panose="02040503050406030204" pitchFamily="18" charset="0"/>
              <a:ea typeface="Cambria" panose="02040503050406030204" pitchFamily="18" charset="0"/>
            </a:endParaRPr>
          </a:p>
        </p:txBody>
      </p:sp>
      <p:sp>
        <p:nvSpPr>
          <p:cNvPr id="7" name="Text Placeholder 6"/>
          <p:cNvSpPr>
            <a:spLocks noGrp="1"/>
          </p:cNvSpPr>
          <p:nvPr>
            <p:ph type="body" sz="quarter" idx="3"/>
          </p:nvPr>
        </p:nvSpPr>
        <p:spPr/>
        <p:txBody>
          <a:bodyPr>
            <a:normAutofit fontScale="92500" lnSpcReduction="20000"/>
          </a:bodyPr>
          <a:lstStyle/>
          <a:p>
            <a:r>
              <a:rPr lang="ro-RO" dirty="0" smtClean="0"/>
              <a:t>Planul de intervenţie personalizat</a:t>
            </a:r>
            <a:endParaRPr lang="en-US" dirty="0"/>
          </a:p>
        </p:txBody>
      </p:sp>
      <p:sp>
        <p:nvSpPr>
          <p:cNvPr id="8" name="Content Placeholder 7"/>
          <p:cNvSpPr>
            <a:spLocks noGrp="1"/>
          </p:cNvSpPr>
          <p:nvPr>
            <p:ph sz="quarter" idx="4"/>
          </p:nvPr>
        </p:nvSpPr>
        <p:spPr/>
        <p:txBody>
          <a:bodyPr/>
          <a:lstStyle/>
          <a:p>
            <a:r>
              <a:rPr lang="ro-RO" sz="1600" dirty="0" smtClean="0">
                <a:latin typeface="Cambria" panose="02040503050406030204" pitchFamily="18" charset="0"/>
                <a:ea typeface="Cambria" panose="02040503050406030204" pitchFamily="18" charset="0"/>
              </a:rPr>
              <a:t>Stabileşte obiectivele pe termen mediu şi scurt: o săptămână, lună, un semestru</a:t>
            </a:r>
          </a:p>
          <a:p>
            <a:r>
              <a:rPr lang="ro-RO" sz="1600" dirty="0" smtClean="0">
                <a:latin typeface="Cambria" panose="02040503050406030204" pitchFamily="18" charset="0"/>
                <a:ea typeface="Cambria" panose="02040503050406030204" pitchFamily="18" charset="0"/>
              </a:rPr>
              <a:t>Presupune modalităţi concrete de intervenţie prin care se operaţionalizează obiectivele</a:t>
            </a:r>
          </a:p>
          <a:p>
            <a:r>
              <a:rPr lang="ro-RO" sz="1600" dirty="0" smtClean="0">
                <a:latin typeface="Cambria" panose="02040503050406030204" pitchFamily="18" charset="0"/>
                <a:ea typeface="Cambria" panose="02040503050406030204" pitchFamily="18" charset="0"/>
              </a:rPr>
              <a:t>Suportul material concret este curriculum adaptat</a:t>
            </a:r>
          </a:p>
          <a:p>
            <a:r>
              <a:rPr lang="ro-RO" sz="1600" dirty="0" smtClean="0">
                <a:latin typeface="Cambria" panose="02040503050406030204" pitchFamily="18" charset="0"/>
                <a:ea typeface="Cambria" panose="02040503050406030204" pitchFamily="18" charset="0"/>
              </a:rPr>
              <a:t>Are ca obiectiv doar un singur domeniu de dezvoltare, o disciplină sau chiar un capitol </a:t>
            </a:r>
          </a:p>
          <a:p>
            <a:r>
              <a:rPr lang="ro-RO" sz="1600" dirty="0" smtClean="0">
                <a:latin typeface="Cambria" panose="02040503050406030204" pitchFamily="18" charset="0"/>
                <a:ea typeface="Cambria" panose="02040503050406030204" pitchFamily="18" charset="0"/>
              </a:rPr>
              <a:t>Sunt implicaţi numai specialişti din domeniul educaţional</a:t>
            </a:r>
            <a:r>
              <a:rPr lang="en-US" sz="1600" dirty="0" smtClean="0">
                <a:latin typeface="Cambria" panose="02040503050406030204" pitchFamily="18" charset="0"/>
                <a:ea typeface="Cambria" panose="02040503050406030204" pitchFamily="18" charset="0"/>
              </a:rPr>
              <a:t>/</a:t>
            </a:r>
            <a:r>
              <a:rPr lang="ro-RO" sz="1600" dirty="0" smtClean="0">
                <a:latin typeface="Cambria" panose="02040503050406030204" pitchFamily="18" charset="0"/>
                <a:ea typeface="Cambria" panose="02040503050406030204" pitchFamily="18" charset="0"/>
              </a:rPr>
              <a:t>sihoeducaţional.</a:t>
            </a:r>
          </a:p>
          <a:p>
            <a:pPr marL="0" indent="0">
              <a:buNone/>
            </a:pPr>
            <a:endParaRPr lang="ro-RO" sz="1600" dirty="0" smtClean="0">
              <a:latin typeface="Cambria" panose="02040503050406030204" pitchFamily="18" charset="0"/>
              <a:ea typeface="Cambria" panose="02040503050406030204" pitchFamily="18" charset="0"/>
            </a:endParaRPr>
          </a:p>
        </p:txBody>
      </p:sp>
      <p:sp>
        <p:nvSpPr>
          <p:cNvPr id="10" name="Title 3"/>
          <p:cNvSpPr>
            <a:spLocks noGrp="1"/>
          </p:cNvSpPr>
          <p:nvPr>
            <p:ph type="title"/>
          </p:nvPr>
        </p:nvSpPr>
        <p:spPr>
          <a:xfrm>
            <a:off x="457200" y="274638"/>
            <a:ext cx="8229600" cy="511156"/>
          </a:xfrm>
          <a:prstGeom prst="wedgeRectCallout">
            <a:avLst>
              <a:gd name="adj1" fmla="val -24808"/>
              <a:gd name="adj2" fmla="val 95597"/>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b="1" dirty="0" smtClean="0">
                <a:solidFill>
                  <a:schemeClr val="bg1"/>
                </a:solidFill>
                <a:latin typeface="Georgia" panose="02040502050405020303" pitchFamily="18" charset="0"/>
              </a:rPr>
              <a:t>DIFEREN</a:t>
            </a:r>
            <a:r>
              <a:rPr lang="ro-RO" sz="2400" b="1" dirty="0" smtClean="0">
                <a:solidFill>
                  <a:schemeClr val="bg1"/>
                </a:solidFill>
                <a:latin typeface="Georgia" panose="02040502050405020303" pitchFamily="18" charset="0"/>
              </a:rPr>
              <a:t>ȚE SPECIFICE ÎNTRE P.S.I. Și P.I.P.</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179512" y="1600200"/>
            <a:ext cx="8712968" cy="4525963"/>
          </a:xfrm>
        </p:spPr>
        <p:txBody>
          <a:bodyPr>
            <a:noAutofit/>
          </a:bodyPr>
          <a:lstStyle/>
          <a:p>
            <a:pPr algn="just">
              <a:buNone/>
            </a:pPr>
            <a:r>
              <a:rPr lang="ro-RO" sz="1400" b="1" dirty="0" smtClean="0">
                <a:latin typeface="Cambria" panose="02040503050406030204" pitchFamily="18" charset="0"/>
                <a:ea typeface="Cambria" panose="02040503050406030204" pitchFamily="18" charset="0"/>
              </a:rPr>
              <a:t>1. Numele şi prenumele</a:t>
            </a:r>
          </a:p>
          <a:p>
            <a:pPr algn="just">
              <a:buNone/>
            </a:pPr>
            <a:r>
              <a:rPr lang="ro-RO" sz="1400" b="1" dirty="0" smtClean="0">
                <a:latin typeface="Cambria" panose="02040503050406030204" pitchFamily="18" charset="0"/>
                <a:ea typeface="Cambria" panose="02040503050406030204" pitchFamily="18" charset="0"/>
              </a:rPr>
              <a:t>2. Clasa/scoala</a:t>
            </a:r>
          </a:p>
          <a:p>
            <a:pPr algn="just">
              <a:buNone/>
            </a:pPr>
            <a:r>
              <a:rPr lang="ro-RO" sz="1400" b="1" dirty="0" smtClean="0">
                <a:latin typeface="Cambria" panose="02040503050406030204" pitchFamily="18" charset="0"/>
                <a:ea typeface="Cambria" panose="02040503050406030204" pitchFamily="18" charset="0"/>
              </a:rPr>
              <a:t>3. Nivelul de dezvoltare intelectuală, fizică, senzorială</a:t>
            </a:r>
          </a:p>
          <a:p>
            <a:pPr algn="just">
              <a:buNone/>
            </a:pPr>
            <a:r>
              <a:rPr lang="ro-RO" sz="1400" b="1" dirty="0" smtClean="0">
                <a:latin typeface="Cambria" panose="02040503050406030204" pitchFamily="18" charset="0"/>
                <a:ea typeface="Cambria" panose="02040503050406030204" pitchFamily="18" charset="0"/>
              </a:rPr>
              <a:t>4. Dacă există planul de recuperarea a copilului cu dizabilităţi întocmit de SEC/DGASPC se trec tipurile de servicii propuse, la care se adaugă cele din PSI</a:t>
            </a:r>
          </a:p>
          <a:p>
            <a:pPr algn="just">
              <a:buNone/>
            </a:pPr>
            <a:r>
              <a:rPr lang="ro-RO" sz="1400" b="1" dirty="0" smtClean="0">
                <a:latin typeface="Cambria" panose="02040503050406030204" pitchFamily="18" charset="0"/>
                <a:ea typeface="Cambria" panose="02040503050406030204" pitchFamily="18" charset="0"/>
              </a:rPr>
              <a:t>5. Prezentarea pe scurt a dificultăţilor pentru care eleul are nevoie de intervenţie personalizată( acestea vor fi transformate în obiective educaţionale)</a:t>
            </a:r>
          </a:p>
          <a:p>
            <a:pPr marL="0" indent="0" algn="just">
              <a:buNone/>
            </a:pPr>
            <a:r>
              <a:rPr lang="ro-RO" sz="1400" b="1" dirty="0" smtClean="0">
                <a:latin typeface="Cambria" panose="02040503050406030204" pitchFamily="18" charset="0"/>
                <a:ea typeface="Cambria" panose="02040503050406030204" pitchFamily="18" charset="0"/>
              </a:rPr>
              <a:t>Exemple de dificultăţi:</a:t>
            </a:r>
          </a:p>
          <a:p>
            <a:pPr algn="just"/>
            <a:r>
              <a:rPr lang="ro-RO" sz="1400" b="1" dirty="0" smtClean="0">
                <a:latin typeface="Cambria" panose="02040503050406030204" pitchFamily="18" charset="0"/>
                <a:ea typeface="Cambria" panose="02040503050406030204" pitchFamily="18" charset="0"/>
              </a:rPr>
              <a:t>Dificultăţi de învăţare, provocate de:deficit de atenţie, deficienţe motorii, dificultăţi de prelucrare a informaţiilor, lipsa unor strategii cognitive de învăţare, tulburări de limbaj)</a:t>
            </a:r>
          </a:p>
          <a:p>
            <a:pPr algn="just"/>
            <a:r>
              <a:rPr lang="ro-RO" sz="1400" b="1" dirty="0" smtClean="0">
                <a:latin typeface="Cambria" panose="02040503050406030204" pitchFamily="18" charset="0"/>
                <a:ea typeface="Cambria" panose="02040503050406030204" pitchFamily="18" charset="0"/>
              </a:rPr>
              <a:t>Dificultăţi de integrare în colectivitate: anxietate, frustrare, refuzul de comunica/relaţiona cu colegii, refuzul de a se implica în activităţile clasei</a:t>
            </a:r>
          </a:p>
          <a:p>
            <a:pPr algn="just"/>
            <a:r>
              <a:rPr lang="ro-RO" sz="1400" b="1" dirty="0" smtClean="0">
                <a:latin typeface="Cambria" panose="02040503050406030204" pitchFamily="18" charset="0"/>
                <a:ea typeface="Cambria" panose="02040503050406030204" pitchFamily="18" charset="0"/>
              </a:rPr>
              <a:t>Dificultăţi de integrare socială: limitarea comunicării şi relaţionării sociale, izolare</a:t>
            </a:r>
          </a:p>
          <a:p>
            <a:pPr algn="just"/>
            <a:r>
              <a:rPr lang="ro-RO" sz="1400" b="1" dirty="0" smtClean="0">
                <a:latin typeface="Cambria" panose="02040503050406030204" pitchFamily="18" charset="0"/>
                <a:ea typeface="Cambria" panose="02040503050406030204" pitchFamily="18" charset="0"/>
              </a:rPr>
              <a:t>Dificultăţi de comunicare: tulburări de pronunţie, tulburări de ritm li fluenşă, tulburări de voce, tulburări ale citit-scrisului, tulburări polimorfe, tulburări de dezvoltarea a limbajului şi comunicării</a:t>
            </a:r>
          </a:p>
          <a:p>
            <a:pPr algn="just"/>
            <a:r>
              <a:rPr lang="vi-VN" sz="1400" b="1" dirty="0" smtClean="0">
                <a:latin typeface="Cambria" panose="02040503050406030204" pitchFamily="18" charset="0"/>
                <a:ea typeface="Cambria" panose="02040503050406030204" pitchFamily="18" charset="0"/>
              </a:rPr>
              <a:t>Dificultăţi</a:t>
            </a:r>
            <a:r>
              <a:rPr lang="ro-RO" sz="1400" b="1" dirty="0" smtClean="0">
                <a:latin typeface="Cambria" panose="02040503050406030204" pitchFamily="18" charset="0"/>
                <a:ea typeface="Cambria" panose="02040503050406030204" pitchFamily="18" charset="0"/>
              </a:rPr>
              <a:t> de deplasare şi locomotorii: monoplegii/monopareze, paraplegii/parapareze, terarplegii/tetrapareze, hemiplegii/hemipareze</a:t>
            </a:r>
          </a:p>
          <a:p>
            <a:pPr algn="just"/>
            <a:r>
              <a:rPr lang="ro-RO" sz="1400" b="1" dirty="0" smtClean="0">
                <a:latin typeface="Cambria" panose="02040503050406030204" pitchFamily="18" charset="0"/>
                <a:ea typeface="Cambria" panose="02040503050406030204" pitchFamily="18" charset="0"/>
              </a:rPr>
              <a:t>Dificultăţi de sănatate: boli cronice ( astm, diabet, afecţiuni cardiace, nanism)</a:t>
            </a:r>
          </a:p>
          <a:p>
            <a:pPr algn="just"/>
            <a:r>
              <a:rPr lang="ro-RO" sz="1400" b="1" dirty="0" smtClean="0">
                <a:latin typeface="Cambria" panose="02040503050406030204" pitchFamily="18" charset="0"/>
                <a:ea typeface="Cambria" panose="02040503050406030204" pitchFamily="18" charset="0"/>
              </a:rPr>
              <a:t>Dificultăţi de alimentaţie: tulburări de deglutiţie, intoleranţă la anumite alimente, alimentaţie selectivă</a:t>
            </a:r>
          </a:p>
          <a:p>
            <a:pPr algn="just"/>
            <a:r>
              <a:rPr lang="ro-RO" sz="1400" b="1" dirty="0" smtClean="0">
                <a:latin typeface="Cambria" panose="02040503050406030204" pitchFamily="18" charset="0"/>
                <a:ea typeface="Cambria" panose="02040503050406030204" pitchFamily="18" charset="0"/>
              </a:rPr>
              <a:t>Dificultăţi de conduită: instabilitate/hiperactivitate, impulsivitate, agresivitate, </a:t>
            </a:r>
          </a:p>
          <a:p>
            <a:pPr algn="just"/>
            <a:endParaRPr lang="en-US" sz="1400" b="1" dirty="0">
              <a:latin typeface="Cambria" panose="02040503050406030204" pitchFamily="18" charset="0"/>
              <a:ea typeface="Cambria" panose="02040503050406030204" pitchFamily="18" charset="0"/>
            </a:endParaRPr>
          </a:p>
        </p:txBody>
      </p:sp>
      <p:sp>
        <p:nvSpPr>
          <p:cNvPr id="5" name="Rectangular Callout 4"/>
          <p:cNvSpPr/>
          <p:nvPr/>
        </p:nvSpPr>
        <p:spPr>
          <a:xfrm>
            <a:off x="785786" y="357166"/>
            <a:ext cx="7929618" cy="857256"/>
          </a:xfrm>
          <a:prstGeom prst="wedgeRectCallout">
            <a:avLst>
              <a:gd name="adj1" fmla="val -24808"/>
              <a:gd name="adj2" fmla="val 95597"/>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o-RO" sz="2400" b="1" dirty="0" smtClean="0">
                <a:solidFill>
                  <a:schemeClr val="bg1"/>
                </a:solidFill>
                <a:latin typeface="Georgia" panose="02040502050405020303" pitchFamily="18" charset="0"/>
              </a:rPr>
              <a:t>PIP-PLANUL DE INTERVENȚIE PERSONALIZAT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ro-RO" sz="1400" b="1" dirty="0" smtClean="0">
                <a:latin typeface="Cambria" panose="02040503050406030204" pitchFamily="18" charset="0"/>
                <a:ea typeface="Cambria" panose="02040503050406030204" pitchFamily="18" charset="0"/>
              </a:rPr>
              <a:t>6. Cine realizează PIP: </a:t>
            </a:r>
          </a:p>
          <a:p>
            <a:r>
              <a:rPr lang="ro-RO" sz="1400" b="1" dirty="0" smtClean="0">
                <a:latin typeface="Cambria" panose="02040503050406030204" pitchFamily="18" charset="0"/>
                <a:ea typeface="Cambria" panose="02040503050406030204" pitchFamily="18" charset="0"/>
              </a:rPr>
              <a:t> profesorul itinerant/ de sprijin,  profesorul consilier şcolar,  profesorul logoped, în colaborare cu educatoarea, învăţătorul, pofesorul de la grupă-clasa </a:t>
            </a:r>
          </a:p>
          <a:p>
            <a:pPr marL="0" indent="0">
              <a:buNone/>
            </a:pPr>
            <a:r>
              <a:rPr lang="ro-RO" sz="1400" b="1" dirty="0" smtClean="0">
                <a:latin typeface="Cambria" panose="02040503050406030204" pitchFamily="18" charset="0"/>
                <a:ea typeface="Cambria" panose="02040503050406030204" pitchFamily="18" charset="0"/>
              </a:rPr>
              <a:t>7. Perioada de intervenţie( de preferinţă 3 luni), cu defalcarea timpului pentru fiecare specialist</a:t>
            </a:r>
          </a:p>
          <a:p>
            <a:pPr marL="0" indent="0">
              <a:buNone/>
            </a:pPr>
            <a:r>
              <a:rPr lang="ro-RO" sz="1400" b="1" dirty="0" smtClean="0">
                <a:latin typeface="Cambria" panose="02040503050406030204" pitchFamily="18" charset="0"/>
                <a:ea typeface="Cambria" panose="02040503050406030204" pitchFamily="18" charset="0"/>
              </a:rPr>
              <a:t>8. Elaborarea propriu-zisă: pornind de la rezultatele probelor de evaluare la disciplinele principale, pornind de la programa şcolara şi planificarea întocmită pentru clasa din care face parte elevul, tinând cont de sugestiile profesorului itinerant, profesorului consilier şcolar, edcatorul/învăţătorul/profesorul de dicerse discipline, analizează fiecare competenţă generală şi competenţă specifică şi identifică activităţi de învăţare prin intermendiul cărora care elevul cu dizabilităţi şi sau CES îşi poate forma acea competenţă, dar şi metode şi strategii de predare-învăţare-evaluare adecvate.</a:t>
            </a:r>
          </a:p>
          <a:p>
            <a:pPr marL="0" indent="0">
              <a:buNone/>
            </a:pPr>
            <a:r>
              <a:rPr lang="ro-RO" sz="1400" b="1" dirty="0" smtClean="0">
                <a:latin typeface="Cambria" panose="02040503050406030204" pitchFamily="18" charset="0"/>
                <a:ea typeface="Cambria" panose="02040503050406030204" pitchFamily="18" charset="0"/>
              </a:rPr>
              <a:t>9. Evaluarea procesului de învăţare şi a intervenţiilor trebuie să permită atât aprecierea gradului în care elevul realizează sarcina şi nivelul de atingere a obiectivelor, cât şi eficienţa strategiilor de intervenţie realizate</a:t>
            </a:r>
          </a:p>
          <a:p>
            <a:pPr marL="0" indent="0">
              <a:buNone/>
            </a:pPr>
            <a:r>
              <a:rPr lang="ro-RO" sz="1400" b="1" dirty="0" smtClean="0">
                <a:latin typeface="Cambria" panose="02040503050406030204" pitchFamily="18" charset="0"/>
                <a:ea typeface="Cambria" panose="02040503050406030204" pitchFamily="18" charset="0"/>
              </a:rPr>
              <a:t>10. Concluziile pe baza evaluăriişi revizuirea planului de intervenţie personalizată: se pot păstra obiectivele propuse sau se stabilesc alte obiective, nu mai mult de 3-4</a:t>
            </a:r>
          </a:p>
          <a:p>
            <a:pPr marL="0" indent="0">
              <a:buNone/>
            </a:pPr>
            <a:r>
              <a:rPr lang="ro-RO" sz="1400" b="1" dirty="0" smtClean="0">
                <a:latin typeface="Cambria" panose="02040503050406030204" pitchFamily="18" charset="0"/>
                <a:ea typeface="Cambria" panose="02040503050406030204" pitchFamily="18" charset="0"/>
              </a:rPr>
              <a:t>11. Bilanţul progreselor în realizarea obiectivelor şi propuneri se regăsesc în raportul de monitorizare a responsabilului de caz servicii psihoeducaţionale.</a:t>
            </a:r>
          </a:p>
        </p:txBody>
      </p:sp>
      <p:sp>
        <p:nvSpPr>
          <p:cNvPr id="4" name="Title 3"/>
          <p:cNvSpPr>
            <a:spLocks noGrp="1"/>
          </p:cNvSpPr>
          <p:nvPr>
            <p:ph type="title"/>
          </p:nvPr>
        </p:nvSpPr>
        <p:spPr>
          <a:xfrm>
            <a:off x="457200" y="274638"/>
            <a:ext cx="8229600" cy="654032"/>
          </a:xfrm>
          <a:prstGeom prst="wedgeRectCallout">
            <a:avLst>
              <a:gd name="adj1" fmla="val -24808"/>
              <a:gd name="adj2" fmla="val 95597"/>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o-RO" sz="2400" b="1" dirty="0" smtClean="0">
                <a:solidFill>
                  <a:schemeClr val="bg1"/>
                </a:solidFill>
                <a:latin typeface="Georgia" panose="02040502050405020303" pitchFamily="18" charset="0"/>
              </a:rPr>
              <a:t>PIP-PLANUL DE INTERVENȚIE PERSONALIZAT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7298"/>
            <a:ext cx="8115328" cy="5286412"/>
          </a:xfrm>
        </p:spPr>
        <p:txBody>
          <a:bodyPr/>
          <a:lstStyle/>
          <a:p>
            <a:r>
              <a:rPr lang="ro-RO" sz="1800" b="1" dirty="0" smtClean="0">
                <a:latin typeface="Cambria" panose="02040503050406030204" pitchFamily="18" charset="0"/>
                <a:ea typeface="Cambria" panose="02040503050406030204" pitchFamily="18" charset="0"/>
              </a:rPr>
              <a:t>Toţi copiii au dreptul la acces egal la educaţie- aşadar, </a:t>
            </a:r>
            <a:r>
              <a:rPr lang="en-US" sz="1800" b="1" dirty="0" err="1" smtClean="0">
                <a:latin typeface="Cambria" panose="02040503050406030204" pitchFamily="18" charset="0"/>
                <a:ea typeface="Cambria" panose="02040503050406030204" pitchFamily="18" charset="0"/>
              </a:rPr>
              <a:t>suntem</a:t>
            </a:r>
            <a:r>
              <a:rPr lang="en-US" sz="1800" b="1" dirty="0" smtClean="0">
                <a:latin typeface="Cambria" panose="02040503050406030204" pitchFamily="18" charset="0"/>
                <a:ea typeface="Cambria" panose="02040503050406030204" pitchFamily="18" charset="0"/>
              </a:rPr>
              <a:t> </a:t>
            </a:r>
            <a:r>
              <a:rPr lang="en-US" sz="1800" b="1" dirty="0" err="1" smtClean="0">
                <a:latin typeface="Cambria" panose="02040503050406030204" pitchFamily="18" charset="0"/>
                <a:ea typeface="Cambria" panose="02040503050406030204" pitchFamily="18" charset="0"/>
              </a:rPr>
              <a:t>datori</a:t>
            </a:r>
            <a:r>
              <a:rPr lang="en-US" sz="1800" b="1" dirty="0" smtClean="0">
                <a:latin typeface="Cambria" panose="02040503050406030204" pitchFamily="18" charset="0"/>
                <a:ea typeface="Cambria" panose="02040503050406030204" pitchFamily="18" charset="0"/>
              </a:rPr>
              <a:t> s</a:t>
            </a:r>
            <a:r>
              <a:rPr lang="ro-RO" sz="1800" b="1" dirty="0" smtClean="0">
                <a:latin typeface="Cambria" panose="02040503050406030204" pitchFamily="18" charset="0"/>
                <a:ea typeface="Cambria" panose="02040503050406030204" pitchFamily="18" charset="0"/>
              </a:rPr>
              <a:t>ă asigurăm condiţii pentru toţi copiii în vederea îndeplinirii acestei condiţii</a:t>
            </a:r>
          </a:p>
          <a:p>
            <a:r>
              <a:rPr lang="ro-RO" sz="1800" b="1" dirty="0" smtClean="0">
                <a:latin typeface="Cambria" panose="02040503050406030204" pitchFamily="18" charset="0"/>
                <a:ea typeface="Cambria" panose="02040503050406030204" pitchFamily="18" charset="0"/>
              </a:rPr>
              <a:t>Forma curentă de şcolarizare a acestor copii trebuie să fie în şcoala obişnuită</a:t>
            </a:r>
          </a:p>
          <a:p>
            <a:r>
              <a:rPr lang="ro-RO" sz="1800" b="1" dirty="0" smtClean="0">
                <a:latin typeface="Cambria" panose="02040503050406030204" pitchFamily="18" charset="0"/>
                <a:ea typeface="Cambria" panose="02040503050406030204" pitchFamily="18" charset="0"/>
              </a:rPr>
              <a:t>Copiii cu dizabilităţi şi</a:t>
            </a:r>
            <a:r>
              <a:rPr lang="en-US" sz="1800" b="1" dirty="0" smtClean="0">
                <a:latin typeface="Cambria" panose="02040503050406030204" pitchFamily="18" charset="0"/>
                <a:ea typeface="Cambria" panose="02040503050406030204" pitchFamily="18" charset="0"/>
              </a:rPr>
              <a:t>/</a:t>
            </a:r>
            <a:r>
              <a:rPr lang="ro-RO" sz="1800" b="1" dirty="0" smtClean="0">
                <a:latin typeface="Cambria" panose="02040503050406030204" pitchFamily="18" charset="0"/>
                <a:ea typeface="Cambria" panose="02040503050406030204" pitchFamily="18" charset="0"/>
              </a:rPr>
              <a:t>sau CES au nevoie de sprijin suplimentar, individualizat</a:t>
            </a:r>
          </a:p>
          <a:p>
            <a:r>
              <a:rPr lang="ro-RO" sz="1800" b="1" dirty="0" smtClean="0">
                <a:latin typeface="Cambria" panose="02040503050406030204" pitchFamily="18" charset="0"/>
                <a:ea typeface="Cambria" panose="02040503050406030204" pitchFamily="18" charset="0"/>
              </a:rPr>
              <a:t>Scolile speciale sunt o soluţie ulterioară pentru copiii care au avut eşec şcolar în şcoala obişnuită</a:t>
            </a:r>
          </a:p>
          <a:p>
            <a:r>
              <a:rPr lang="ro-RO" sz="1800" b="1" dirty="0" smtClean="0">
                <a:latin typeface="Cambria" panose="02040503050406030204" pitchFamily="18" charset="0"/>
                <a:ea typeface="Cambria" panose="02040503050406030204" pitchFamily="18" charset="0"/>
              </a:rPr>
              <a:t>Şcolile speciale ar trebui să constituie centre de resurse care să ofere pe lângă serviciile de sprijin prin profesorii tineranţi/de sprijin şi terapii specifice de compensare (terapie cognitivă, socializare, demutizare, orientare spaţială şi mobilitate, stimularea vorbirii, formarea abilităţilor de comunicare, terapia tulbrărilor de limbaj, psihodiagnoză) prin profesorii educatori, profesorii psihopedagogi, profesorii kinetoterapeuţi.</a:t>
            </a:r>
            <a:endParaRPr lang="en-US" sz="1800" b="1" dirty="0">
              <a:latin typeface="Cambria" panose="02040503050406030204" pitchFamily="18" charset="0"/>
              <a:ea typeface="Cambria" panose="02040503050406030204" pitchFamily="18" charset="0"/>
            </a:endParaRPr>
          </a:p>
        </p:txBody>
      </p:sp>
      <p:sp>
        <p:nvSpPr>
          <p:cNvPr id="4" name="Title 3"/>
          <p:cNvSpPr>
            <a:spLocks noGrp="1"/>
          </p:cNvSpPr>
          <p:nvPr>
            <p:ph type="title"/>
          </p:nvPr>
        </p:nvSpPr>
        <p:spPr>
          <a:xfrm>
            <a:off x="457200" y="274638"/>
            <a:ext cx="8401080" cy="725470"/>
          </a:xfrm>
          <a:prstGeom prst="wedgeRectCallout">
            <a:avLst>
              <a:gd name="adj1" fmla="val -24808"/>
              <a:gd name="adj2" fmla="val 95597"/>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o-RO" sz="2400" b="1" dirty="0" smtClean="0">
                <a:solidFill>
                  <a:schemeClr val="bg1"/>
                </a:solidFill>
                <a:latin typeface="Georgia" panose="02040502050405020303" pitchFamily="18" charset="0"/>
              </a:rPr>
              <a:t>ÎN LOC DE ÎNCHEIERE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528" y="-25102"/>
            <a:ext cx="8229600" cy="1143000"/>
          </a:xfrm>
        </p:spPr>
        <p:txBody>
          <a:bodyPr/>
          <a:lstStyle/>
          <a:p>
            <a:r>
              <a:rPr lang="en-US" dirty="0" smtClean="0"/>
              <a:t>BIBLIOGRAFIE</a:t>
            </a:r>
            <a:endParaRPr lang="en-US" dirty="0"/>
          </a:p>
        </p:txBody>
      </p:sp>
      <p:sp>
        <p:nvSpPr>
          <p:cNvPr id="3" name="Content Placeholder 2"/>
          <p:cNvSpPr>
            <a:spLocks noGrp="1"/>
          </p:cNvSpPr>
          <p:nvPr>
            <p:ph idx="1"/>
          </p:nvPr>
        </p:nvSpPr>
        <p:spPr>
          <a:xfrm>
            <a:off x="-35470" y="880254"/>
            <a:ext cx="7500958" cy="4883153"/>
          </a:xfrm>
        </p:spPr>
        <p:txBody>
          <a:bodyPr/>
          <a:lstStyle/>
          <a:p>
            <a:pPr indent="542925" algn="just">
              <a:buFont typeface="+mj-lt"/>
              <a:buAutoNum type="arabicPeriod"/>
            </a:pPr>
            <a:r>
              <a:rPr lang="en-US" sz="1400" b="1" dirty="0" err="1" smtClean="0">
                <a:latin typeface="Cambria" panose="02040503050406030204" pitchFamily="18" charset="0"/>
                <a:ea typeface="Cambria" panose="02040503050406030204" pitchFamily="18" charset="0"/>
                <a:cs typeface="Times New Roman" pitchFamily="18" charset="0"/>
              </a:rPr>
              <a:t>Verza</a:t>
            </a:r>
            <a:r>
              <a:rPr lang="en-US" sz="1400" b="1" dirty="0" smtClean="0">
                <a:latin typeface="Cambria" panose="02040503050406030204" pitchFamily="18" charset="0"/>
                <a:ea typeface="Cambria" panose="02040503050406030204" pitchFamily="18" charset="0"/>
                <a:cs typeface="Times New Roman" pitchFamily="18" charset="0"/>
              </a:rPr>
              <a:t>, E </a:t>
            </a:r>
            <a:r>
              <a:rPr lang="en-US" sz="1400" b="1" dirty="0" err="1" smtClean="0">
                <a:latin typeface="Cambria" panose="02040503050406030204" pitchFamily="18" charset="0"/>
                <a:ea typeface="Cambria" panose="02040503050406030204" pitchFamily="18" charset="0"/>
                <a:cs typeface="Times New Roman" pitchFamily="18" charset="0"/>
              </a:rPr>
              <a:t>şi</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Verza</a:t>
            </a:r>
            <a:r>
              <a:rPr lang="en-US" sz="1400" b="1" dirty="0" smtClean="0">
                <a:latin typeface="Cambria" panose="02040503050406030204" pitchFamily="18" charset="0"/>
                <a:ea typeface="Cambria" panose="02040503050406030204" pitchFamily="18" charset="0"/>
                <a:cs typeface="Times New Roman" pitchFamily="18" charset="0"/>
              </a:rPr>
              <a:t>  E.F. </a:t>
            </a:r>
            <a:r>
              <a:rPr lang="ro-RO" sz="1400" b="1" dirty="0" smtClean="0">
                <a:latin typeface="Cambria" panose="02040503050406030204" pitchFamily="18" charset="0"/>
                <a:ea typeface="Cambria" panose="02040503050406030204" pitchFamily="18" charset="0"/>
                <a:cs typeface="Times New Roman" pitchFamily="18" charset="0"/>
              </a:rPr>
              <a:t>&amp; coord (2011) Tratat de psihopedagogie specială. Ed. Universităţii din Bucureşti, Bucuresti </a:t>
            </a:r>
          </a:p>
          <a:p>
            <a:pPr indent="542925" algn="just">
              <a:buFont typeface="+mj-lt"/>
              <a:buAutoNum type="arabicPeriod"/>
            </a:pPr>
            <a:r>
              <a:rPr lang="ro-RO" sz="1400" b="1" dirty="0" smtClean="0">
                <a:latin typeface="Cambria" panose="02040503050406030204" pitchFamily="18" charset="0"/>
                <a:ea typeface="Cambria" panose="02040503050406030204" pitchFamily="18" charset="0"/>
                <a:cs typeface="Times New Roman" pitchFamily="18" charset="0"/>
              </a:rPr>
              <a:t> Gherguţ, A, 2006, Psihopedagogia persoanelo rcu cerinţe speciale, Strategii diferenţiate şi incluzive în educaţie,, Editura Polirom, Iaşi</a:t>
            </a:r>
          </a:p>
          <a:p>
            <a:pPr indent="542925" algn="just">
              <a:buFont typeface="+mj-lt"/>
              <a:buAutoNum type="arabicPeriod"/>
            </a:pPr>
            <a:r>
              <a:rPr lang="ro-RO" sz="1400" b="1" dirty="0" smtClean="0">
                <a:latin typeface="Cambria" panose="02040503050406030204" pitchFamily="18" charset="0"/>
                <a:ea typeface="Cambria" panose="02040503050406030204" pitchFamily="18" charset="0"/>
                <a:cs typeface="Times New Roman" pitchFamily="18" charset="0"/>
              </a:rPr>
              <a:t> R acu, A, Popovici, D.V., Racu, S, Danii, A, 2014, Psihopedagogia integrării, Tipografia centrală, Chişinău</a:t>
            </a:r>
          </a:p>
          <a:p>
            <a:pPr indent="542925" algn="just">
              <a:buFont typeface="+mj-lt"/>
              <a:buAutoNum type="arabicPeriod"/>
            </a:pPr>
            <a:r>
              <a:rPr lang="ro-RO" sz="1400" b="1" dirty="0" smtClean="0">
                <a:latin typeface="Cambria" panose="02040503050406030204" pitchFamily="18" charset="0"/>
                <a:ea typeface="Cambria" panose="02040503050406030204" pitchFamily="18" charset="0"/>
                <a:cs typeface="Times New Roman" pitchFamily="18" charset="0"/>
              </a:rPr>
              <a:t>Danii, A., Popovici, D.V., R acu, A., 2007,  Intervenţia psihopedagogică în şcoala incluzivă, Tipografia centrală, Chişinău, </a:t>
            </a:r>
          </a:p>
          <a:p>
            <a:pPr indent="542925" algn="just">
              <a:buFont typeface="+mj-lt"/>
              <a:buAutoNum type="arabicPeriod"/>
            </a:pPr>
            <a:r>
              <a:rPr lang="en-US" sz="1400" b="1" dirty="0" smtClean="0">
                <a:latin typeface="Cambria" panose="02040503050406030204" pitchFamily="18" charset="0"/>
                <a:ea typeface="Cambria" panose="02040503050406030204" pitchFamily="18" charset="0"/>
                <a:cs typeface="Times New Roman" pitchFamily="18" charset="0"/>
              </a:rPr>
              <a:t>ORDIN Nr. 1985/1305/5805/2016 din 4 </a:t>
            </a:r>
            <a:r>
              <a:rPr lang="en-US" sz="1400" b="1" dirty="0" err="1" smtClean="0">
                <a:latin typeface="Cambria" panose="02040503050406030204" pitchFamily="18" charset="0"/>
                <a:ea typeface="Cambria" panose="02040503050406030204" pitchFamily="18" charset="0"/>
                <a:cs typeface="Times New Roman" pitchFamily="18" charset="0"/>
              </a:rPr>
              <a:t>octombrie</a:t>
            </a:r>
            <a:r>
              <a:rPr lang="en-US" sz="1400" b="1" dirty="0" smtClean="0">
                <a:latin typeface="Cambria" panose="02040503050406030204" pitchFamily="18" charset="0"/>
                <a:ea typeface="Cambria" panose="02040503050406030204" pitchFamily="18" charset="0"/>
                <a:cs typeface="Times New Roman" pitchFamily="18" charset="0"/>
              </a:rPr>
              <a:t> 2016 - </a:t>
            </a:r>
            <a:r>
              <a:rPr lang="en-US" sz="1400" b="1" dirty="0" err="1" smtClean="0">
                <a:latin typeface="Cambria" panose="02040503050406030204" pitchFamily="18" charset="0"/>
                <a:ea typeface="Cambria" panose="02040503050406030204" pitchFamily="18" charset="0"/>
                <a:cs typeface="Times New Roman" pitchFamily="18" charset="0"/>
              </a:rPr>
              <a:t>Metodologia</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pentru</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evaluarea</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şi</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intervenţia</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integrată</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în</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vederea</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încadrării</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copiilor</a:t>
            </a:r>
            <a:r>
              <a:rPr lang="en-US" sz="1400" b="1" dirty="0" smtClean="0">
                <a:latin typeface="Cambria" panose="02040503050406030204" pitchFamily="18" charset="0"/>
                <a:ea typeface="Cambria" panose="02040503050406030204" pitchFamily="18" charset="0"/>
                <a:cs typeface="Times New Roman" pitchFamily="18" charset="0"/>
              </a:rPr>
              <a:t> cu </a:t>
            </a:r>
            <a:r>
              <a:rPr lang="en-US" sz="1400" b="1" dirty="0" err="1" smtClean="0">
                <a:latin typeface="Cambria" panose="02040503050406030204" pitchFamily="18" charset="0"/>
                <a:ea typeface="Cambria" panose="02040503050406030204" pitchFamily="18" charset="0"/>
                <a:cs typeface="Times New Roman" pitchFamily="18" charset="0"/>
              </a:rPr>
              <a:t>dizabilităţi</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în</a:t>
            </a:r>
            <a:r>
              <a:rPr lang="en-US" sz="1400" b="1" dirty="0" smtClean="0">
                <a:latin typeface="Cambria" panose="02040503050406030204" pitchFamily="18" charset="0"/>
                <a:ea typeface="Cambria" panose="02040503050406030204" pitchFamily="18" charset="0"/>
                <a:cs typeface="Times New Roman" pitchFamily="18" charset="0"/>
              </a:rPr>
              <a:t> grad de handicap, a </a:t>
            </a:r>
            <a:r>
              <a:rPr lang="en-US" sz="1400" b="1" dirty="0" err="1" smtClean="0">
                <a:latin typeface="Cambria" panose="02040503050406030204" pitchFamily="18" charset="0"/>
                <a:ea typeface="Cambria" panose="02040503050406030204" pitchFamily="18" charset="0"/>
                <a:cs typeface="Times New Roman" pitchFamily="18" charset="0"/>
              </a:rPr>
              <a:t>orientării</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şcolare</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şi</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profesionale</a:t>
            </a:r>
            <a:r>
              <a:rPr lang="en-US" sz="1400" b="1" dirty="0" smtClean="0">
                <a:latin typeface="Cambria" panose="02040503050406030204" pitchFamily="18" charset="0"/>
                <a:ea typeface="Cambria" panose="02040503050406030204" pitchFamily="18" charset="0"/>
                <a:cs typeface="Times New Roman" pitchFamily="18" charset="0"/>
              </a:rPr>
              <a:t> a </a:t>
            </a:r>
            <a:r>
              <a:rPr lang="en-US" sz="1400" b="1" dirty="0" err="1" smtClean="0">
                <a:latin typeface="Cambria" panose="02040503050406030204" pitchFamily="18" charset="0"/>
                <a:ea typeface="Cambria" panose="02040503050406030204" pitchFamily="18" charset="0"/>
                <a:cs typeface="Times New Roman" pitchFamily="18" charset="0"/>
              </a:rPr>
              <a:t>copiilor</a:t>
            </a:r>
            <a:r>
              <a:rPr lang="en-US" sz="1400" b="1" dirty="0" smtClean="0">
                <a:latin typeface="Cambria" panose="02040503050406030204" pitchFamily="18" charset="0"/>
                <a:ea typeface="Cambria" panose="02040503050406030204" pitchFamily="18" charset="0"/>
                <a:cs typeface="Times New Roman" pitchFamily="18" charset="0"/>
              </a:rPr>
              <a:t> cu </a:t>
            </a:r>
            <a:r>
              <a:rPr lang="en-US" sz="1400" b="1" dirty="0" err="1" smtClean="0">
                <a:latin typeface="Cambria" panose="02040503050406030204" pitchFamily="18" charset="0"/>
                <a:ea typeface="Cambria" panose="02040503050406030204" pitchFamily="18" charset="0"/>
                <a:cs typeface="Times New Roman" pitchFamily="18" charset="0"/>
              </a:rPr>
              <a:t>cerinţe</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educaţionale</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speciale</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precum</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şi</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în</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vederea</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abilitării</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şi</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reabilitării</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copiilor</a:t>
            </a:r>
            <a:r>
              <a:rPr lang="en-US" sz="1400" b="1" dirty="0" smtClean="0">
                <a:latin typeface="Cambria" panose="02040503050406030204" pitchFamily="18" charset="0"/>
                <a:ea typeface="Cambria" panose="02040503050406030204" pitchFamily="18" charset="0"/>
                <a:cs typeface="Times New Roman" pitchFamily="18" charset="0"/>
              </a:rPr>
              <a:t> cu </a:t>
            </a:r>
            <a:r>
              <a:rPr lang="en-US" sz="1400" b="1" dirty="0" err="1" smtClean="0">
                <a:latin typeface="Cambria" panose="02040503050406030204" pitchFamily="18" charset="0"/>
                <a:ea typeface="Cambria" panose="02040503050406030204" pitchFamily="18" charset="0"/>
                <a:cs typeface="Times New Roman" pitchFamily="18" charset="0"/>
              </a:rPr>
              <a:t>dizabilităţi</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şi</a:t>
            </a:r>
            <a:r>
              <a:rPr lang="en-US" sz="1400" b="1" dirty="0" smtClean="0">
                <a:latin typeface="Cambria" panose="02040503050406030204" pitchFamily="18" charset="0"/>
                <a:ea typeface="Cambria" panose="02040503050406030204" pitchFamily="18" charset="0"/>
                <a:cs typeface="Times New Roman" pitchFamily="18" charset="0"/>
              </a:rPr>
              <a:t>/</a:t>
            </a:r>
            <a:r>
              <a:rPr lang="en-US" sz="1400" b="1" dirty="0" err="1" smtClean="0">
                <a:latin typeface="Cambria" panose="02040503050406030204" pitchFamily="18" charset="0"/>
                <a:ea typeface="Cambria" panose="02040503050406030204" pitchFamily="18" charset="0"/>
                <a:cs typeface="Times New Roman" pitchFamily="18" charset="0"/>
              </a:rPr>
              <a:t>sau</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cerinţe</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educaţionale</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speciale</a:t>
            </a:r>
            <a:r>
              <a:rPr lang="ro-RO" sz="1400" b="1" dirty="0" smtClean="0">
                <a:latin typeface="Cambria" panose="02040503050406030204" pitchFamily="18" charset="0"/>
                <a:ea typeface="Cambria" panose="02040503050406030204" pitchFamily="18" charset="0"/>
                <a:cs typeface="Times New Roman" pitchFamily="18" charset="0"/>
              </a:rPr>
              <a:t> </a:t>
            </a:r>
          </a:p>
          <a:p>
            <a:pPr indent="542925" algn="just">
              <a:buFont typeface="+mj-lt"/>
              <a:buAutoNum type="arabicPeriod"/>
            </a:pPr>
            <a:r>
              <a:rPr lang="ro-RO" sz="1400" b="1" dirty="0" smtClean="0">
                <a:latin typeface="Cambria" panose="02040503050406030204" pitchFamily="18" charset="0"/>
                <a:ea typeface="Cambria" panose="02040503050406030204" pitchFamily="18" charset="0"/>
                <a:cs typeface="Times New Roman" pitchFamily="18" charset="0"/>
              </a:rPr>
              <a:t> O.M.E.C.T.S nr. 5574  </a:t>
            </a:r>
            <a:r>
              <a:rPr lang="en-GB" sz="1400" b="1" dirty="0" smtClean="0">
                <a:latin typeface="Cambria" panose="02040503050406030204" pitchFamily="18" charset="0"/>
                <a:ea typeface="Cambria" panose="02040503050406030204" pitchFamily="18" charset="0"/>
                <a:cs typeface="Times New Roman" pitchFamily="18" charset="0"/>
              </a:rPr>
              <a:t> din 7 </a:t>
            </a:r>
            <a:r>
              <a:rPr lang="en-GB" sz="1400" b="1" dirty="0" err="1" smtClean="0">
                <a:latin typeface="Cambria" panose="02040503050406030204" pitchFamily="18" charset="0"/>
                <a:ea typeface="Cambria" panose="02040503050406030204" pitchFamily="18" charset="0"/>
                <a:cs typeface="Times New Roman" pitchFamily="18" charset="0"/>
              </a:rPr>
              <a:t>octombrie</a:t>
            </a:r>
            <a:r>
              <a:rPr lang="en-GB" sz="1400" b="1" dirty="0" smtClean="0">
                <a:latin typeface="Cambria" panose="02040503050406030204" pitchFamily="18" charset="0"/>
                <a:ea typeface="Cambria" panose="02040503050406030204" pitchFamily="18" charset="0"/>
                <a:cs typeface="Times New Roman" pitchFamily="18" charset="0"/>
              </a:rPr>
              <a:t> 2011 </a:t>
            </a:r>
            <a:r>
              <a:rPr lang="en-GB" sz="1400" b="1" i="1" dirty="0" err="1" smtClean="0">
                <a:latin typeface="Cambria" panose="02040503050406030204" pitchFamily="18" charset="0"/>
                <a:ea typeface="Cambria" panose="02040503050406030204" pitchFamily="18" charset="0"/>
                <a:cs typeface="Times New Roman" pitchFamily="18" charset="0"/>
              </a:rPr>
              <a:t>pentru</a:t>
            </a:r>
            <a:r>
              <a:rPr lang="en-GB" sz="1400" b="1" i="1" dirty="0" smtClean="0">
                <a:latin typeface="Cambria" panose="02040503050406030204" pitchFamily="18" charset="0"/>
                <a:ea typeface="Cambria" panose="02040503050406030204" pitchFamily="18" charset="0"/>
                <a:cs typeface="Times New Roman" pitchFamily="18" charset="0"/>
              </a:rPr>
              <a:t> </a:t>
            </a:r>
            <a:r>
              <a:rPr lang="en-GB" sz="1400" b="1" i="1" dirty="0" err="1" smtClean="0">
                <a:latin typeface="Cambria" panose="02040503050406030204" pitchFamily="18" charset="0"/>
                <a:ea typeface="Cambria" panose="02040503050406030204" pitchFamily="18" charset="0"/>
                <a:cs typeface="Times New Roman" pitchFamily="18" charset="0"/>
              </a:rPr>
              <a:t>aprobarea</a:t>
            </a:r>
            <a:r>
              <a:rPr lang="en-GB" sz="1400" b="1" i="1" dirty="0" smtClean="0">
                <a:latin typeface="Cambria" panose="02040503050406030204" pitchFamily="18" charset="0"/>
                <a:ea typeface="Cambria" panose="02040503050406030204" pitchFamily="18" charset="0"/>
                <a:cs typeface="Times New Roman" pitchFamily="18" charset="0"/>
              </a:rPr>
              <a:t> </a:t>
            </a:r>
            <a:r>
              <a:rPr lang="en-GB" sz="1400" b="1" i="1" dirty="0" err="1" smtClean="0">
                <a:latin typeface="Cambria" panose="02040503050406030204" pitchFamily="18" charset="0"/>
                <a:ea typeface="Cambria" panose="02040503050406030204" pitchFamily="18" charset="0"/>
                <a:cs typeface="Times New Roman" pitchFamily="18" charset="0"/>
              </a:rPr>
              <a:t>Metodologiei</a:t>
            </a:r>
            <a:r>
              <a:rPr lang="en-GB" sz="1400" b="1" i="1" dirty="0" smtClean="0">
                <a:latin typeface="Cambria" panose="02040503050406030204" pitchFamily="18" charset="0"/>
                <a:ea typeface="Cambria" panose="02040503050406030204" pitchFamily="18" charset="0"/>
                <a:cs typeface="Times New Roman" pitchFamily="18" charset="0"/>
              </a:rPr>
              <a:t> </a:t>
            </a:r>
            <a:r>
              <a:rPr lang="en-GB" sz="1400" b="1" i="1" dirty="0" err="1" smtClean="0">
                <a:latin typeface="Cambria" panose="02040503050406030204" pitchFamily="18" charset="0"/>
                <a:ea typeface="Cambria" panose="02040503050406030204" pitchFamily="18" charset="0"/>
                <a:cs typeface="Times New Roman" pitchFamily="18" charset="0"/>
              </a:rPr>
              <a:t>privind</a:t>
            </a:r>
            <a:r>
              <a:rPr lang="en-GB" sz="1400" b="1" i="1" dirty="0" smtClean="0">
                <a:latin typeface="Cambria" panose="02040503050406030204" pitchFamily="18" charset="0"/>
                <a:ea typeface="Cambria" panose="02040503050406030204" pitchFamily="18" charset="0"/>
                <a:cs typeface="Times New Roman" pitchFamily="18" charset="0"/>
              </a:rPr>
              <a:t> </a:t>
            </a:r>
            <a:r>
              <a:rPr lang="en-GB" sz="1400" b="1" i="1" dirty="0" err="1" smtClean="0">
                <a:latin typeface="Cambria" panose="02040503050406030204" pitchFamily="18" charset="0"/>
                <a:ea typeface="Cambria" panose="02040503050406030204" pitchFamily="18" charset="0"/>
                <a:cs typeface="Times New Roman" pitchFamily="18" charset="0"/>
              </a:rPr>
              <a:t>organizarea</a:t>
            </a:r>
            <a:r>
              <a:rPr lang="en-GB" sz="1400" b="1" i="1" dirty="0" smtClean="0">
                <a:latin typeface="Cambria" panose="02040503050406030204" pitchFamily="18" charset="0"/>
                <a:ea typeface="Cambria" panose="02040503050406030204" pitchFamily="18" charset="0"/>
                <a:cs typeface="Times New Roman" pitchFamily="18" charset="0"/>
              </a:rPr>
              <a:t> </a:t>
            </a:r>
            <a:r>
              <a:rPr lang="en-GB" sz="1400" b="1" i="1" dirty="0" err="1" smtClean="0">
                <a:latin typeface="Cambria" panose="02040503050406030204" pitchFamily="18" charset="0"/>
                <a:ea typeface="Cambria" panose="02040503050406030204" pitchFamily="18" charset="0"/>
                <a:cs typeface="Times New Roman" pitchFamily="18" charset="0"/>
              </a:rPr>
              <a:t>serviciilor</a:t>
            </a:r>
            <a:r>
              <a:rPr lang="en-GB" sz="1400" b="1" i="1" dirty="0" smtClean="0">
                <a:latin typeface="Cambria" panose="02040503050406030204" pitchFamily="18" charset="0"/>
                <a:ea typeface="Cambria" panose="02040503050406030204" pitchFamily="18" charset="0"/>
                <a:cs typeface="Times New Roman" pitchFamily="18" charset="0"/>
              </a:rPr>
              <a:t> de </a:t>
            </a:r>
            <a:r>
              <a:rPr lang="en-GB" sz="1400" b="1" i="1" dirty="0" err="1" smtClean="0">
                <a:latin typeface="Cambria" panose="02040503050406030204" pitchFamily="18" charset="0"/>
                <a:ea typeface="Cambria" panose="02040503050406030204" pitchFamily="18" charset="0"/>
                <a:cs typeface="Times New Roman" pitchFamily="18" charset="0"/>
              </a:rPr>
              <a:t>sprijin</a:t>
            </a:r>
            <a:r>
              <a:rPr lang="en-GB" sz="1400" b="1" i="1" dirty="0" smtClean="0">
                <a:latin typeface="Cambria" panose="02040503050406030204" pitchFamily="18" charset="0"/>
                <a:ea typeface="Cambria" panose="02040503050406030204" pitchFamily="18" charset="0"/>
                <a:cs typeface="Times New Roman" pitchFamily="18" charset="0"/>
              </a:rPr>
              <a:t> </a:t>
            </a:r>
            <a:r>
              <a:rPr lang="en-GB" sz="1400" b="1" i="1" dirty="0" err="1" smtClean="0">
                <a:latin typeface="Cambria" panose="02040503050406030204" pitchFamily="18" charset="0"/>
                <a:ea typeface="Cambria" panose="02040503050406030204" pitchFamily="18" charset="0"/>
                <a:cs typeface="Times New Roman" pitchFamily="18" charset="0"/>
              </a:rPr>
              <a:t>educaţional</a:t>
            </a:r>
            <a:r>
              <a:rPr lang="en-GB" sz="1400" b="1" i="1" dirty="0" smtClean="0">
                <a:latin typeface="Cambria" panose="02040503050406030204" pitchFamily="18" charset="0"/>
                <a:ea typeface="Cambria" panose="02040503050406030204" pitchFamily="18" charset="0"/>
                <a:cs typeface="Times New Roman" pitchFamily="18" charset="0"/>
              </a:rPr>
              <a:t> </a:t>
            </a:r>
            <a:r>
              <a:rPr lang="en-GB" sz="1400" b="1" i="1" dirty="0" err="1" smtClean="0">
                <a:latin typeface="Cambria" panose="02040503050406030204" pitchFamily="18" charset="0"/>
                <a:ea typeface="Cambria" panose="02040503050406030204" pitchFamily="18" charset="0"/>
                <a:cs typeface="Times New Roman" pitchFamily="18" charset="0"/>
              </a:rPr>
              <a:t>pentru</a:t>
            </a:r>
            <a:r>
              <a:rPr lang="en-GB" sz="1400" b="1" i="1" dirty="0" smtClean="0">
                <a:latin typeface="Cambria" panose="02040503050406030204" pitchFamily="18" charset="0"/>
                <a:ea typeface="Cambria" panose="02040503050406030204" pitchFamily="18" charset="0"/>
                <a:cs typeface="Times New Roman" pitchFamily="18" charset="0"/>
              </a:rPr>
              <a:t> </a:t>
            </a:r>
            <a:r>
              <a:rPr lang="en-GB" sz="1400" b="1" i="1" dirty="0" err="1" smtClean="0">
                <a:latin typeface="Cambria" panose="02040503050406030204" pitchFamily="18" charset="0"/>
                <a:ea typeface="Cambria" panose="02040503050406030204" pitchFamily="18" charset="0"/>
                <a:cs typeface="Times New Roman" pitchFamily="18" charset="0"/>
              </a:rPr>
              <a:t>copiii</a:t>
            </a:r>
            <a:r>
              <a:rPr lang="en-GB" sz="1400" b="1" i="1" dirty="0" smtClean="0">
                <a:latin typeface="Cambria" panose="02040503050406030204" pitchFamily="18" charset="0"/>
                <a:ea typeface="Cambria" panose="02040503050406030204" pitchFamily="18" charset="0"/>
                <a:cs typeface="Times New Roman" pitchFamily="18" charset="0"/>
              </a:rPr>
              <a:t>, </a:t>
            </a:r>
            <a:r>
              <a:rPr lang="en-GB" sz="1400" b="1" i="1" dirty="0" err="1" smtClean="0">
                <a:latin typeface="Cambria" panose="02040503050406030204" pitchFamily="18" charset="0"/>
                <a:ea typeface="Cambria" panose="02040503050406030204" pitchFamily="18" charset="0"/>
                <a:cs typeface="Times New Roman" pitchFamily="18" charset="0"/>
              </a:rPr>
              <a:t>elevii</a:t>
            </a:r>
            <a:r>
              <a:rPr lang="en-GB" sz="1400" b="1" i="1" dirty="0" smtClean="0">
                <a:latin typeface="Cambria" panose="02040503050406030204" pitchFamily="18" charset="0"/>
                <a:ea typeface="Cambria" panose="02040503050406030204" pitchFamily="18" charset="0"/>
                <a:cs typeface="Times New Roman" pitchFamily="18" charset="0"/>
              </a:rPr>
              <a:t> </a:t>
            </a:r>
            <a:r>
              <a:rPr lang="en-GB" sz="1400" b="1" i="1" dirty="0" err="1" smtClean="0">
                <a:latin typeface="Cambria" panose="02040503050406030204" pitchFamily="18" charset="0"/>
                <a:ea typeface="Cambria" panose="02040503050406030204" pitchFamily="18" charset="0"/>
                <a:cs typeface="Times New Roman" pitchFamily="18" charset="0"/>
              </a:rPr>
              <a:t>si</a:t>
            </a:r>
            <a:r>
              <a:rPr lang="en-GB" sz="1400" b="1" i="1" dirty="0" smtClean="0">
                <a:latin typeface="Cambria" panose="02040503050406030204" pitchFamily="18" charset="0"/>
                <a:ea typeface="Cambria" panose="02040503050406030204" pitchFamily="18" charset="0"/>
                <a:cs typeface="Times New Roman" pitchFamily="18" charset="0"/>
              </a:rPr>
              <a:t> </a:t>
            </a:r>
            <a:r>
              <a:rPr lang="en-GB" sz="1400" b="1" i="1" dirty="0" err="1" smtClean="0">
                <a:latin typeface="Cambria" panose="02040503050406030204" pitchFamily="18" charset="0"/>
                <a:ea typeface="Cambria" panose="02040503050406030204" pitchFamily="18" charset="0"/>
                <a:cs typeface="Times New Roman" pitchFamily="18" charset="0"/>
              </a:rPr>
              <a:t>tinerii</a:t>
            </a:r>
            <a:r>
              <a:rPr lang="en-GB" sz="1400" b="1" i="1" dirty="0" smtClean="0">
                <a:latin typeface="Cambria" panose="02040503050406030204" pitchFamily="18" charset="0"/>
                <a:ea typeface="Cambria" panose="02040503050406030204" pitchFamily="18" charset="0"/>
                <a:cs typeface="Times New Roman" pitchFamily="18" charset="0"/>
              </a:rPr>
              <a:t> cu </a:t>
            </a:r>
            <a:r>
              <a:rPr lang="en-GB" sz="1400" b="1" i="1" dirty="0" err="1" smtClean="0">
                <a:latin typeface="Cambria" panose="02040503050406030204" pitchFamily="18" charset="0"/>
                <a:ea typeface="Cambria" panose="02040503050406030204" pitchFamily="18" charset="0"/>
                <a:cs typeface="Times New Roman" pitchFamily="18" charset="0"/>
              </a:rPr>
              <a:t>cerinţe</a:t>
            </a:r>
            <a:r>
              <a:rPr lang="en-GB" sz="1400" b="1" i="1" dirty="0" smtClean="0">
                <a:latin typeface="Cambria" panose="02040503050406030204" pitchFamily="18" charset="0"/>
                <a:ea typeface="Cambria" panose="02040503050406030204" pitchFamily="18" charset="0"/>
                <a:cs typeface="Times New Roman" pitchFamily="18" charset="0"/>
              </a:rPr>
              <a:t> </a:t>
            </a:r>
            <a:r>
              <a:rPr lang="en-GB" sz="1400" b="1" i="1" dirty="0" err="1" smtClean="0">
                <a:latin typeface="Cambria" panose="02040503050406030204" pitchFamily="18" charset="0"/>
                <a:ea typeface="Cambria" panose="02040503050406030204" pitchFamily="18" charset="0"/>
                <a:cs typeface="Times New Roman" pitchFamily="18" charset="0"/>
              </a:rPr>
              <a:t>educaţionale</a:t>
            </a:r>
            <a:r>
              <a:rPr lang="en-GB" sz="1400" b="1" i="1" dirty="0" smtClean="0">
                <a:latin typeface="Cambria" panose="02040503050406030204" pitchFamily="18" charset="0"/>
                <a:ea typeface="Cambria" panose="02040503050406030204" pitchFamily="18" charset="0"/>
                <a:cs typeface="Times New Roman" pitchFamily="18" charset="0"/>
              </a:rPr>
              <a:t> </a:t>
            </a:r>
            <a:r>
              <a:rPr lang="en-GB" sz="1400" b="1" i="1" dirty="0" err="1" smtClean="0">
                <a:latin typeface="Cambria" panose="02040503050406030204" pitchFamily="18" charset="0"/>
                <a:ea typeface="Cambria" panose="02040503050406030204" pitchFamily="18" charset="0"/>
                <a:cs typeface="Times New Roman" pitchFamily="18" charset="0"/>
              </a:rPr>
              <a:t>speciale</a:t>
            </a:r>
            <a:r>
              <a:rPr lang="en-GB" sz="1400" b="1" i="1" dirty="0" smtClean="0">
                <a:latin typeface="Cambria" panose="02040503050406030204" pitchFamily="18" charset="0"/>
                <a:ea typeface="Cambria" panose="02040503050406030204" pitchFamily="18" charset="0"/>
                <a:cs typeface="Times New Roman" pitchFamily="18" charset="0"/>
              </a:rPr>
              <a:t> </a:t>
            </a:r>
            <a:r>
              <a:rPr lang="en-GB" sz="1400" b="1" i="1" dirty="0" err="1" smtClean="0">
                <a:latin typeface="Cambria" panose="02040503050406030204" pitchFamily="18" charset="0"/>
                <a:ea typeface="Cambria" panose="02040503050406030204" pitchFamily="18" charset="0"/>
                <a:cs typeface="Times New Roman" pitchFamily="18" charset="0"/>
              </a:rPr>
              <a:t>integraţi</a:t>
            </a:r>
            <a:r>
              <a:rPr lang="en-GB" sz="1400" b="1" i="1" dirty="0" smtClean="0">
                <a:latin typeface="Cambria" panose="02040503050406030204" pitchFamily="18" charset="0"/>
                <a:ea typeface="Cambria" panose="02040503050406030204" pitchFamily="18" charset="0"/>
                <a:cs typeface="Times New Roman" pitchFamily="18" charset="0"/>
              </a:rPr>
              <a:t> </a:t>
            </a:r>
            <a:r>
              <a:rPr lang="en-GB" sz="1400" b="1" i="1" dirty="0" err="1" smtClean="0">
                <a:latin typeface="Cambria" panose="02040503050406030204" pitchFamily="18" charset="0"/>
                <a:ea typeface="Cambria" panose="02040503050406030204" pitchFamily="18" charset="0"/>
                <a:cs typeface="Times New Roman" pitchFamily="18" charset="0"/>
              </a:rPr>
              <a:t>în</a:t>
            </a:r>
            <a:r>
              <a:rPr lang="en-GB" sz="1400" b="1" i="1" dirty="0" smtClean="0">
                <a:latin typeface="Cambria" panose="02040503050406030204" pitchFamily="18" charset="0"/>
                <a:ea typeface="Cambria" panose="02040503050406030204" pitchFamily="18" charset="0"/>
                <a:cs typeface="Times New Roman" pitchFamily="18" charset="0"/>
              </a:rPr>
              <a:t> </a:t>
            </a:r>
            <a:r>
              <a:rPr lang="en-GB" sz="1400" b="1" i="1" dirty="0" err="1" smtClean="0">
                <a:latin typeface="Cambria" panose="02040503050406030204" pitchFamily="18" charset="0"/>
                <a:ea typeface="Cambria" panose="02040503050406030204" pitchFamily="18" charset="0"/>
                <a:cs typeface="Times New Roman" pitchFamily="18" charset="0"/>
              </a:rPr>
              <a:t>învăţământul</a:t>
            </a:r>
            <a:r>
              <a:rPr lang="en-GB" sz="1400" b="1" i="1" dirty="0" smtClean="0">
                <a:latin typeface="Cambria" panose="02040503050406030204" pitchFamily="18" charset="0"/>
                <a:ea typeface="Cambria" panose="02040503050406030204" pitchFamily="18" charset="0"/>
                <a:cs typeface="Times New Roman" pitchFamily="18" charset="0"/>
              </a:rPr>
              <a:t> de </a:t>
            </a:r>
            <a:r>
              <a:rPr lang="en-GB" sz="1400" b="1" i="1" dirty="0" err="1" smtClean="0">
                <a:latin typeface="Cambria" panose="02040503050406030204" pitchFamily="18" charset="0"/>
                <a:ea typeface="Cambria" panose="02040503050406030204" pitchFamily="18" charset="0"/>
                <a:cs typeface="Times New Roman" pitchFamily="18" charset="0"/>
              </a:rPr>
              <a:t>masă</a:t>
            </a:r>
            <a:r>
              <a:rPr lang="en-GB" sz="1400" b="1" dirty="0" smtClean="0">
                <a:latin typeface="Cambria" panose="02040503050406030204" pitchFamily="18" charset="0"/>
                <a:ea typeface="Cambria" panose="02040503050406030204" pitchFamily="18" charset="0"/>
                <a:cs typeface="Times New Roman" pitchFamily="18" charset="0"/>
              </a:rPr>
              <a:t> </a:t>
            </a:r>
            <a:endParaRPr lang="ro-RO" sz="1400" b="1" dirty="0" smtClean="0">
              <a:latin typeface="Cambria" panose="02040503050406030204" pitchFamily="18" charset="0"/>
              <a:ea typeface="Cambria" panose="02040503050406030204" pitchFamily="18" charset="0"/>
              <a:cs typeface="Times New Roman" pitchFamily="18" charset="0"/>
            </a:endParaRPr>
          </a:p>
          <a:p>
            <a:pPr indent="542925" algn="just">
              <a:buFont typeface="+mj-lt"/>
              <a:buAutoNum type="arabicPeriod"/>
            </a:pPr>
            <a:r>
              <a:rPr lang="ro-RO" sz="1400" b="1" dirty="0" smtClean="0">
                <a:latin typeface="Cambria" panose="02040503050406030204" pitchFamily="18" charset="0"/>
                <a:ea typeface="Cambria" panose="02040503050406030204" pitchFamily="18" charset="0"/>
                <a:cs typeface="Times New Roman" pitchFamily="18" charset="0"/>
              </a:rPr>
              <a:t> O.M.E.C.T.S. .</a:t>
            </a:r>
            <a:r>
              <a:rPr lang="en-GB" sz="1400" b="1" dirty="0" smtClean="0">
                <a:latin typeface="Cambria" panose="02040503050406030204" pitchFamily="18" charset="0"/>
                <a:ea typeface="Cambria" panose="02040503050406030204" pitchFamily="18" charset="0"/>
                <a:cs typeface="Times New Roman" pitchFamily="18" charset="0"/>
              </a:rPr>
              <a:t> nr. 5.573 din 7 </a:t>
            </a:r>
            <a:r>
              <a:rPr lang="en-GB" sz="1400" b="1" dirty="0" err="1" smtClean="0">
                <a:latin typeface="Cambria" panose="02040503050406030204" pitchFamily="18" charset="0"/>
                <a:ea typeface="Cambria" panose="02040503050406030204" pitchFamily="18" charset="0"/>
                <a:cs typeface="Times New Roman" pitchFamily="18" charset="0"/>
              </a:rPr>
              <a:t>octombrie</a:t>
            </a:r>
            <a:r>
              <a:rPr lang="en-GB" sz="1400" b="1" dirty="0" smtClean="0">
                <a:latin typeface="Cambria" panose="02040503050406030204" pitchFamily="18" charset="0"/>
                <a:ea typeface="Cambria" panose="02040503050406030204" pitchFamily="18" charset="0"/>
                <a:cs typeface="Times New Roman" pitchFamily="18" charset="0"/>
              </a:rPr>
              <a:t> 2011</a:t>
            </a:r>
            <a:r>
              <a:rPr lang="en-GB" sz="1400" b="1" i="1" dirty="0" smtClean="0">
                <a:latin typeface="Cambria" panose="02040503050406030204" pitchFamily="18" charset="0"/>
                <a:ea typeface="Cambria" panose="02040503050406030204" pitchFamily="18" charset="0"/>
                <a:cs typeface="Times New Roman" pitchFamily="18" charset="0"/>
              </a:rPr>
              <a:t> </a:t>
            </a:r>
            <a:r>
              <a:rPr lang="en-GB" sz="1400" b="1" i="1" dirty="0" err="1" smtClean="0">
                <a:latin typeface="Cambria" panose="02040503050406030204" pitchFamily="18" charset="0"/>
                <a:ea typeface="Cambria" panose="02040503050406030204" pitchFamily="18" charset="0"/>
                <a:cs typeface="Times New Roman" pitchFamily="18" charset="0"/>
              </a:rPr>
              <a:t>privind</a:t>
            </a:r>
            <a:r>
              <a:rPr lang="en-GB" sz="1400" b="1" i="1" dirty="0" smtClean="0">
                <a:latin typeface="Cambria" panose="02040503050406030204" pitchFamily="18" charset="0"/>
                <a:ea typeface="Cambria" panose="02040503050406030204" pitchFamily="18" charset="0"/>
                <a:cs typeface="Times New Roman" pitchFamily="18" charset="0"/>
              </a:rPr>
              <a:t> </a:t>
            </a:r>
            <a:r>
              <a:rPr lang="en-GB" sz="1400" b="1" i="1" dirty="0" err="1" smtClean="0">
                <a:latin typeface="Cambria" panose="02040503050406030204" pitchFamily="18" charset="0"/>
                <a:ea typeface="Cambria" panose="02040503050406030204" pitchFamily="18" charset="0"/>
                <a:cs typeface="Times New Roman" pitchFamily="18" charset="0"/>
              </a:rPr>
              <a:t>aprobarea</a:t>
            </a:r>
            <a:r>
              <a:rPr lang="en-GB" sz="1400" b="1" i="1" dirty="0" smtClean="0">
                <a:latin typeface="Cambria" panose="02040503050406030204" pitchFamily="18" charset="0"/>
                <a:ea typeface="Cambria" panose="02040503050406030204" pitchFamily="18" charset="0"/>
                <a:cs typeface="Times New Roman" pitchFamily="18" charset="0"/>
              </a:rPr>
              <a:t> </a:t>
            </a:r>
            <a:r>
              <a:rPr lang="en-GB" sz="1400" b="1" i="1" dirty="0" err="1" smtClean="0">
                <a:latin typeface="Cambria" panose="02040503050406030204" pitchFamily="18" charset="0"/>
                <a:ea typeface="Cambria" panose="02040503050406030204" pitchFamily="18" charset="0"/>
                <a:cs typeface="Times New Roman" pitchFamily="18" charset="0"/>
              </a:rPr>
              <a:t>Regulamentului</a:t>
            </a:r>
            <a:r>
              <a:rPr lang="en-GB" sz="1400" b="1" i="1" dirty="0" smtClean="0">
                <a:latin typeface="Cambria" panose="02040503050406030204" pitchFamily="18" charset="0"/>
                <a:ea typeface="Cambria" panose="02040503050406030204" pitchFamily="18" charset="0"/>
                <a:cs typeface="Times New Roman" pitchFamily="18" charset="0"/>
              </a:rPr>
              <a:t> de </a:t>
            </a:r>
            <a:r>
              <a:rPr lang="en-GB" sz="1400" b="1" i="1" dirty="0" err="1" smtClean="0">
                <a:latin typeface="Cambria" panose="02040503050406030204" pitchFamily="18" charset="0"/>
                <a:ea typeface="Cambria" panose="02040503050406030204" pitchFamily="18" charset="0"/>
                <a:cs typeface="Times New Roman" pitchFamily="18" charset="0"/>
              </a:rPr>
              <a:t>organizare</a:t>
            </a:r>
            <a:r>
              <a:rPr lang="en-GB" sz="1400" b="1" i="1" dirty="0" smtClean="0">
                <a:latin typeface="Cambria" panose="02040503050406030204" pitchFamily="18" charset="0"/>
                <a:ea typeface="Cambria" panose="02040503050406030204" pitchFamily="18" charset="0"/>
                <a:cs typeface="Times New Roman" pitchFamily="18" charset="0"/>
              </a:rPr>
              <a:t> </a:t>
            </a:r>
            <a:r>
              <a:rPr lang="en-GB" sz="1400" b="1" i="1" dirty="0" err="1" smtClean="0">
                <a:latin typeface="Cambria" panose="02040503050406030204" pitchFamily="18" charset="0"/>
                <a:ea typeface="Cambria" panose="02040503050406030204" pitchFamily="18" charset="0"/>
                <a:cs typeface="Times New Roman" pitchFamily="18" charset="0"/>
              </a:rPr>
              <a:t>şi</a:t>
            </a:r>
            <a:r>
              <a:rPr lang="en-GB" sz="1400" b="1" i="1" dirty="0" smtClean="0">
                <a:latin typeface="Cambria" panose="02040503050406030204" pitchFamily="18" charset="0"/>
                <a:ea typeface="Cambria" panose="02040503050406030204" pitchFamily="18" charset="0"/>
                <a:cs typeface="Times New Roman" pitchFamily="18" charset="0"/>
              </a:rPr>
              <a:t> </a:t>
            </a:r>
            <a:r>
              <a:rPr lang="en-GB" sz="1400" b="1" i="1" dirty="0" err="1" smtClean="0">
                <a:latin typeface="Cambria" panose="02040503050406030204" pitchFamily="18" charset="0"/>
                <a:ea typeface="Cambria" panose="02040503050406030204" pitchFamily="18" charset="0"/>
                <a:cs typeface="Times New Roman" pitchFamily="18" charset="0"/>
              </a:rPr>
              <a:t>funcţionare</a:t>
            </a:r>
            <a:r>
              <a:rPr lang="en-GB" sz="1400" b="1" i="1" dirty="0" smtClean="0">
                <a:latin typeface="Cambria" panose="02040503050406030204" pitchFamily="18" charset="0"/>
                <a:ea typeface="Cambria" panose="02040503050406030204" pitchFamily="18" charset="0"/>
                <a:cs typeface="Times New Roman" pitchFamily="18" charset="0"/>
              </a:rPr>
              <a:t> a </a:t>
            </a:r>
            <a:r>
              <a:rPr lang="en-GB" sz="1400" b="1" i="1" dirty="0" err="1" smtClean="0">
                <a:latin typeface="Cambria" panose="02040503050406030204" pitchFamily="18" charset="0"/>
                <a:ea typeface="Cambria" panose="02040503050406030204" pitchFamily="18" charset="0"/>
                <a:cs typeface="Times New Roman" pitchFamily="18" charset="0"/>
              </a:rPr>
              <a:t>învăţământului</a:t>
            </a:r>
            <a:r>
              <a:rPr lang="en-GB" sz="1400" b="1" i="1" dirty="0" smtClean="0">
                <a:latin typeface="Cambria" panose="02040503050406030204" pitchFamily="18" charset="0"/>
                <a:ea typeface="Cambria" panose="02040503050406030204" pitchFamily="18" charset="0"/>
                <a:cs typeface="Times New Roman" pitchFamily="18" charset="0"/>
              </a:rPr>
              <a:t> special </a:t>
            </a:r>
            <a:r>
              <a:rPr lang="en-GB" sz="1400" b="1" i="1" dirty="0" err="1" smtClean="0">
                <a:latin typeface="Cambria" panose="02040503050406030204" pitchFamily="18" charset="0"/>
                <a:ea typeface="Cambria" panose="02040503050406030204" pitchFamily="18" charset="0"/>
                <a:cs typeface="Times New Roman" pitchFamily="18" charset="0"/>
              </a:rPr>
              <a:t>şi</a:t>
            </a:r>
            <a:r>
              <a:rPr lang="en-GB" sz="1400" b="1" i="1" dirty="0" smtClean="0">
                <a:latin typeface="Cambria" panose="02040503050406030204" pitchFamily="18" charset="0"/>
                <a:ea typeface="Cambria" panose="02040503050406030204" pitchFamily="18" charset="0"/>
                <a:cs typeface="Times New Roman" pitchFamily="18" charset="0"/>
              </a:rPr>
              <a:t> special </a:t>
            </a:r>
            <a:r>
              <a:rPr lang="en-GB" sz="1400" b="1" i="1" dirty="0" err="1" smtClean="0">
                <a:latin typeface="Cambria" panose="02040503050406030204" pitchFamily="18" charset="0"/>
                <a:ea typeface="Cambria" panose="02040503050406030204" pitchFamily="18" charset="0"/>
                <a:cs typeface="Times New Roman" pitchFamily="18" charset="0"/>
              </a:rPr>
              <a:t>integrat</a:t>
            </a:r>
            <a:r>
              <a:rPr lang="en-GB" sz="1400" b="1" i="1" dirty="0" smtClean="0">
                <a:latin typeface="Cambria" panose="02040503050406030204" pitchFamily="18" charset="0"/>
                <a:ea typeface="Cambria" panose="02040503050406030204" pitchFamily="18" charset="0"/>
                <a:cs typeface="Times New Roman" pitchFamily="18" charset="0"/>
              </a:rPr>
              <a:t> </a:t>
            </a:r>
            <a:endParaRPr lang="ro-RO" sz="1400" b="1" i="1" dirty="0" smtClean="0">
              <a:latin typeface="Cambria" panose="02040503050406030204" pitchFamily="18" charset="0"/>
              <a:ea typeface="Cambria" panose="02040503050406030204" pitchFamily="18" charset="0"/>
              <a:cs typeface="Times New Roman" pitchFamily="18" charset="0"/>
            </a:endParaRPr>
          </a:p>
          <a:p>
            <a:pPr indent="542925" algn="just">
              <a:buFont typeface="+mj-lt"/>
              <a:buAutoNum type="arabicPeriod"/>
            </a:pPr>
            <a:r>
              <a:rPr lang="en-US" sz="1400" b="1" dirty="0" smtClean="0">
                <a:latin typeface="Cambria" panose="02040503050406030204" pitchFamily="18" charset="0"/>
                <a:ea typeface="Cambria" panose="02040503050406030204" pitchFamily="18" charset="0"/>
                <a:cs typeface="Times New Roman" pitchFamily="18" charset="0"/>
              </a:rPr>
              <a:t>O.M.E.C.T.S nr. 5555 din 27 </a:t>
            </a:r>
            <a:r>
              <a:rPr lang="en-US" sz="1400" b="1" dirty="0" err="1" smtClean="0">
                <a:latin typeface="Cambria" panose="02040503050406030204" pitchFamily="18" charset="0"/>
                <a:ea typeface="Cambria" panose="02040503050406030204" pitchFamily="18" charset="0"/>
                <a:cs typeface="Times New Roman" pitchFamily="18" charset="0"/>
              </a:rPr>
              <a:t>octombrie</a:t>
            </a:r>
            <a:r>
              <a:rPr lang="en-US" sz="1400" b="1" dirty="0" smtClean="0">
                <a:latin typeface="Cambria" panose="02040503050406030204" pitchFamily="18" charset="0"/>
                <a:ea typeface="Cambria" panose="02040503050406030204" pitchFamily="18" charset="0"/>
                <a:cs typeface="Times New Roman" pitchFamily="18" charset="0"/>
              </a:rPr>
              <a:t> 2011 </a:t>
            </a:r>
            <a:r>
              <a:rPr lang="en-US" sz="1400" b="1" dirty="0" err="1" smtClean="0">
                <a:latin typeface="Cambria" panose="02040503050406030204" pitchFamily="18" charset="0"/>
                <a:ea typeface="Cambria" panose="02040503050406030204" pitchFamily="18" charset="0"/>
                <a:cs typeface="Times New Roman" pitchFamily="18" charset="0"/>
              </a:rPr>
              <a:t>privind</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dirty="0" err="1" smtClean="0">
                <a:latin typeface="Cambria" panose="02040503050406030204" pitchFamily="18" charset="0"/>
                <a:ea typeface="Cambria" panose="02040503050406030204" pitchFamily="18" charset="0"/>
                <a:cs typeface="Times New Roman" pitchFamily="18" charset="0"/>
              </a:rPr>
              <a:t>aprobarea</a:t>
            </a:r>
            <a:r>
              <a:rPr lang="en-US" sz="1400" b="1" dirty="0" smtClean="0">
                <a:latin typeface="Cambria" panose="02040503050406030204" pitchFamily="18" charset="0"/>
                <a:ea typeface="Cambria" panose="02040503050406030204" pitchFamily="18" charset="0"/>
                <a:cs typeface="Times New Roman" pitchFamily="18" charset="0"/>
              </a:rPr>
              <a:t> </a:t>
            </a:r>
            <a:r>
              <a:rPr lang="en-US" sz="1400" b="1" i="1" dirty="0" err="1" smtClean="0">
                <a:latin typeface="Cambria" panose="02040503050406030204" pitchFamily="18" charset="0"/>
                <a:ea typeface="Cambria" panose="02040503050406030204" pitchFamily="18" charset="0"/>
                <a:cs typeface="Times New Roman" pitchFamily="18" charset="0"/>
              </a:rPr>
              <a:t>Regulamentului</a:t>
            </a:r>
            <a:r>
              <a:rPr lang="en-US" sz="1400" b="1" i="1" dirty="0" smtClean="0">
                <a:latin typeface="Cambria" panose="02040503050406030204" pitchFamily="18" charset="0"/>
                <a:ea typeface="Cambria" panose="02040503050406030204" pitchFamily="18" charset="0"/>
                <a:cs typeface="Times New Roman" pitchFamily="18" charset="0"/>
              </a:rPr>
              <a:t> de </a:t>
            </a:r>
            <a:r>
              <a:rPr lang="en-US" sz="1400" b="1" i="1" dirty="0" err="1" smtClean="0">
                <a:latin typeface="Cambria" panose="02040503050406030204" pitchFamily="18" charset="0"/>
                <a:ea typeface="Cambria" panose="02040503050406030204" pitchFamily="18" charset="0"/>
                <a:cs typeface="Times New Roman" pitchFamily="18" charset="0"/>
              </a:rPr>
              <a:t>organizare</a:t>
            </a:r>
            <a:r>
              <a:rPr lang="en-US" sz="1400" b="1" i="1" dirty="0" smtClean="0">
                <a:latin typeface="Cambria" panose="02040503050406030204" pitchFamily="18" charset="0"/>
                <a:ea typeface="Cambria" panose="02040503050406030204" pitchFamily="18" charset="0"/>
                <a:cs typeface="Times New Roman" pitchFamily="18" charset="0"/>
              </a:rPr>
              <a:t> </a:t>
            </a:r>
            <a:r>
              <a:rPr lang="en-US" sz="1400" b="1" i="1" dirty="0" err="1" smtClean="0">
                <a:latin typeface="Cambria" panose="02040503050406030204" pitchFamily="18" charset="0"/>
                <a:ea typeface="Cambria" panose="02040503050406030204" pitchFamily="18" charset="0"/>
                <a:cs typeface="Times New Roman" pitchFamily="18" charset="0"/>
              </a:rPr>
              <a:t>şi</a:t>
            </a:r>
            <a:r>
              <a:rPr lang="en-US" sz="1400" b="1" i="1" dirty="0" smtClean="0">
                <a:latin typeface="Cambria" panose="02040503050406030204" pitchFamily="18" charset="0"/>
                <a:ea typeface="Cambria" panose="02040503050406030204" pitchFamily="18" charset="0"/>
                <a:cs typeface="Times New Roman" pitchFamily="18" charset="0"/>
              </a:rPr>
              <a:t> </a:t>
            </a:r>
            <a:r>
              <a:rPr lang="en-US" sz="1400" b="1" i="1" dirty="0" err="1" smtClean="0">
                <a:latin typeface="Cambria" panose="02040503050406030204" pitchFamily="18" charset="0"/>
                <a:ea typeface="Cambria" panose="02040503050406030204" pitchFamily="18" charset="0"/>
                <a:cs typeface="Times New Roman" pitchFamily="18" charset="0"/>
              </a:rPr>
              <a:t>funcţionare</a:t>
            </a:r>
            <a:r>
              <a:rPr lang="en-US" sz="1400" b="1" i="1" dirty="0" smtClean="0">
                <a:latin typeface="Cambria" panose="02040503050406030204" pitchFamily="18" charset="0"/>
                <a:ea typeface="Cambria" panose="02040503050406030204" pitchFamily="18" charset="0"/>
                <a:cs typeface="Times New Roman" pitchFamily="18" charset="0"/>
              </a:rPr>
              <a:t> a </a:t>
            </a:r>
            <a:r>
              <a:rPr lang="en-US" sz="1400" b="1" i="1" dirty="0" err="1" smtClean="0">
                <a:latin typeface="Cambria" panose="02040503050406030204" pitchFamily="18" charset="0"/>
                <a:ea typeface="Cambria" panose="02040503050406030204" pitchFamily="18" charset="0"/>
                <a:cs typeface="Times New Roman" pitchFamily="18" charset="0"/>
              </a:rPr>
              <a:t>centrelor</a:t>
            </a:r>
            <a:r>
              <a:rPr lang="en-US" sz="1400" b="1" i="1" dirty="0" smtClean="0">
                <a:latin typeface="Cambria" panose="02040503050406030204" pitchFamily="18" charset="0"/>
                <a:ea typeface="Cambria" panose="02040503050406030204" pitchFamily="18" charset="0"/>
                <a:cs typeface="Times New Roman" pitchFamily="18" charset="0"/>
              </a:rPr>
              <a:t> </a:t>
            </a:r>
            <a:r>
              <a:rPr lang="en-US" sz="1400" b="1" i="1" dirty="0" err="1" smtClean="0">
                <a:latin typeface="Cambria" panose="02040503050406030204" pitchFamily="18" charset="0"/>
                <a:ea typeface="Cambria" panose="02040503050406030204" pitchFamily="18" charset="0"/>
                <a:cs typeface="Times New Roman" pitchFamily="18" charset="0"/>
              </a:rPr>
              <a:t>judeţene</a:t>
            </a:r>
            <a:r>
              <a:rPr lang="en-US" sz="1400" b="1" i="1" dirty="0" smtClean="0">
                <a:latin typeface="Cambria" panose="02040503050406030204" pitchFamily="18" charset="0"/>
                <a:ea typeface="Cambria" panose="02040503050406030204" pitchFamily="18" charset="0"/>
                <a:cs typeface="Times New Roman" pitchFamily="18" charset="0"/>
              </a:rPr>
              <a:t> /al </a:t>
            </a:r>
            <a:r>
              <a:rPr lang="en-US" sz="1400" b="1" i="1" dirty="0" err="1" smtClean="0">
                <a:latin typeface="Cambria" panose="02040503050406030204" pitchFamily="18" charset="0"/>
                <a:ea typeface="Cambria" panose="02040503050406030204" pitchFamily="18" charset="0"/>
                <a:cs typeface="Times New Roman" pitchFamily="18" charset="0"/>
              </a:rPr>
              <a:t>municipiului</a:t>
            </a:r>
            <a:r>
              <a:rPr lang="en-US" sz="1400" b="1" i="1" dirty="0" smtClean="0">
                <a:latin typeface="Cambria" panose="02040503050406030204" pitchFamily="18" charset="0"/>
                <a:ea typeface="Cambria" panose="02040503050406030204" pitchFamily="18" charset="0"/>
                <a:cs typeface="Times New Roman" pitchFamily="18" charset="0"/>
              </a:rPr>
              <a:t> </a:t>
            </a:r>
            <a:r>
              <a:rPr lang="en-US" sz="1400" b="1" i="1" dirty="0" err="1" smtClean="0">
                <a:latin typeface="Cambria" panose="02040503050406030204" pitchFamily="18" charset="0"/>
                <a:ea typeface="Cambria" panose="02040503050406030204" pitchFamily="18" charset="0"/>
                <a:cs typeface="Times New Roman" pitchFamily="18" charset="0"/>
              </a:rPr>
              <a:t>Bucureşti</a:t>
            </a:r>
            <a:r>
              <a:rPr lang="en-US" sz="1400" b="1" i="1" dirty="0" smtClean="0">
                <a:latin typeface="Cambria" panose="02040503050406030204" pitchFamily="18" charset="0"/>
                <a:ea typeface="Cambria" panose="02040503050406030204" pitchFamily="18" charset="0"/>
                <a:cs typeface="Times New Roman" pitchFamily="18" charset="0"/>
              </a:rPr>
              <a:t> de </a:t>
            </a:r>
            <a:r>
              <a:rPr lang="en-US" sz="1400" b="1" i="1" dirty="0" err="1" smtClean="0">
                <a:latin typeface="Cambria" panose="02040503050406030204" pitchFamily="18" charset="0"/>
                <a:ea typeface="Cambria" panose="02040503050406030204" pitchFamily="18" charset="0"/>
                <a:cs typeface="Times New Roman" pitchFamily="18" charset="0"/>
              </a:rPr>
              <a:t>resurse</a:t>
            </a:r>
            <a:r>
              <a:rPr lang="en-US" sz="1400" b="1" i="1" dirty="0" smtClean="0">
                <a:latin typeface="Cambria" panose="02040503050406030204" pitchFamily="18" charset="0"/>
                <a:ea typeface="Cambria" panose="02040503050406030204" pitchFamily="18" charset="0"/>
                <a:cs typeface="Times New Roman" pitchFamily="18" charset="0"/>
              </a:rPr>
              <a:t> </a:t>
            </a:r>
            <a:r>
              <a:rPr lang="en-US" sz="1400" b="1" i="1" dirty="0" err="1" smtClean="0">
                <a:latin typeface="Cambria" panose="02040503050406030204" pitchFamily="18" charset="0"/>
                <a:ea typeface="Cambria" panose="02040503050406030204" pitchFamily="18" charset="0"/>
                <a:cs typeface="Times New Roman" pitchFamily="18" charset="0"/>
              </a:rPr>
              <a:t>şi</a:t>
            </a:r>
            <a:r>
              <a:rPr lang="en-US" sz="1400" b="1" i="1" dirty="0" smtClean="0">
                <a:latin typeface="Cambria" panose="02040503050406030204" pitchFamily="18" charset="0"/>
                <a:ea typeface="Cambria" panose="02040503050406030204" pitchFamily="18" charset="0"/>
                <a:cs typeface="Times New Roman" pitchFamily="18" charset="0"/>
              </a:rPr>
              <a:t> de </a:t>
            </a:r>
            <a:r>
              <a:rPr lang="en-US" sz="1400" b="1" i="1" dirty="0" err="1" smtClean="0">
                <a:latin typeface="Cambria" panose="02040503050406030204" pitchFamily="18" charset="0"/>
                <a:ea typeface="Cambria" panose="02040503050406030204" pitchFamily="18" charset="0"/>
                <a:cs typeface="Times New Roman" pitchFamily="18" charset="0"/>
              </a:rPr>
              <a:t>asistenţǎ</a:t>
            </a:r>
            <a:r>
              <a:rPr lang="en-US" sz="1400" b="1" i="1" dirty="0" smtClean="0">
                <a:latin typeface="Cambria" panose="02040503050406030204" pitchFamily="18" charset="0"/>
                <a:ea typeface="Cambria" panose="02040503050406030204" pitchFamily="18" charset="0"/>
                <a:cs typeface="Times New Roman" pitchFamily="18" charset="0"/>
              </a:rPr>
              <a:t> </a:t>
            </a:r>
            <a:r>
              <a:rPr lang="en-US" sz="1400" b="1" i="1" dirty="0" err="1" smtClean="0">
                <a:latin typeface="Cambria" panose="02040503050406030204" pitchFamily="18" charset="0"/>
                <a:ea typeface="Cambria" panose="02040503050406030204" pitchFamily="18" charset="0"/>
                <a:cs typeface="Times New Roman" pitchFamily="18" charset="0"/>
              </a:rPr>
              <a:t>educaţionalǎ</a:t>
            </a:r>
            <a:endParaRPr lang="ro-RO" sz="1400" b="1" i="1" dirty="0" smtClean="0">
              <a:latin typeface="Cambria" panose="02040503050406030204" pitchFamily="18" charset="0"/>
              <a:ea typeface="Cambria" panose="02040503050406030204" pitchFamily="18" charset="0"/>
              <a:cs typeface="Times New Roman" pitchFamily="18" charset="0"/>
            </a:endParaRPr>
          </a:p>
          <a:p>
            <a:pPr indent="542925" algn="just">
              <a:buFont typeface="+mj-lt"/>
              <a:buAutoNum type="arabicPeriod"/>
            </a:pPr>
            <a:r>
              <a:rPr lang="ro-RO" sz="1400" b="1" dirty="0" smtClean="0">
                <a:latin typeface="Cambria" panose="02040503050406030204" pitchFamily="18" charset="0"/>
                <a:ea typeface="Cambria" panose="02040503050406030204" pitchFamily="18" charset="0"/>
                <a:cs typeface="Times New Roman" pitchFamily="18" charset="0"/>
              </a:rPr>
              <a:t>Procedura de sistem privind depistarea, evaluarea şi orientarea şcolară a copiilor cu dizabilităţi şi-sau  CES prin metoda managementului de caz, nr. 3711-10.04.2017. </a:t>
            </a:r>
          </a:p>
          <a:p>
            <a:pPr lvl="0">
              <a:buNone/>
            </a:pPr>
            <a:endParaRPr lang="en-US" sz="1400" i="1" dirty="0" smtClean="0">
              <a:latin typeface="Cambria" panose="02040503050406030204" pitchFamily="18" charset="0"/>
              <a:ea typeface="Cambria" panose="02040503050406030204" pitchFamily="18" charset="0"/>
              <a:cs typeface="Times New Roman" pitchFamily="18" charset="0"/>
            </a:endParaRPr>
          </a:p>
          <a:p>
            <a:pPr>
              <a:buNone/>
            </a:pPr>
            <a:endParaRPr lang="en-US" sz="1400" dirty="0" smtClean="0">
              <a:latin typeface="Cambria" panose="02040503050406030204" pitchFamily="18" charset="0"/>
              <a:ea typeface="Cambria" panose="02040503050406030204" pitchFamily="18" charset="0"/>
              <a:cs typeface="Times New Roman" pitchFamily="18" charset="0"/>
            </a:endParaRPr>
          </a:p>
        </p:txBody>
      </p:sp>
      <p:pic>
        <p:nvPicPr>
          <p:cNvPr id="4" name="Picture 171" descr="Imagini pentru documents clipart"/>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7553296" y="1628800"/>
            <a:ext cx="1571604" cy="2995267"/>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Pc\Downloads\Blue_Butterfly_Foundation.jpg"/>
          <p:cNvPicPr>
            <a:picLocks noChangeAspect="1" noChangeArrowheads="1"/>
          </p:cNvPicPr>
          <p:nvPr/>
        </p:nvPicPr>
        <p:blipFill>
          <a:blip r:embed="rId2"/>
          <a:srcRect/>
          <a:stretch>
            <a:fillRect/>
          </a:stretch>
        </p:blipFill>
        <p:spPr bwMode="auto">
          <a:xfrm>
            <a:off x="533400" y="1643063"/>
            <a:ext cx="8001000" cy="4791075"/>
          </a:xfrm>
          <a:prstGeom prst="rect">
            <a:avLst/>
          </a:prstGeom>
          <a:noFill/>
          <a:ln w="9525">
            <a:noFill/>
            <a:miter lim="800000"/>
            <a:headEnd/>
            <a:tailEnd/>
          </a:ln>
        </p:spPr>
      </p:pic>
      <p:sp>
        <p:nvSpPr>
          <p:cNvPr id="24579" name="Title 5"/>
          <p:cNvSpPr>
            <a:spLocks noGrp="1"/>
          </p:cNvSpPr>
          <p:nvPr>
            <p:ph type="title"/>
          </p:nvPr>
        </p:nvSpPr>
        <p:spPr/>
        <p:txBody>
          <a:bodyPr/>
          <a:lstStyle/>
          <a:p>
            <a:r>
              <a:rPr lang="ro-RO" b="1" smtClean="0">
                <a:latin typeface="Calibri" pitchFamily="34" charset="0"/>
              </a:rPr>
              <a:t>VĂ MULȚUMESC!</a:t>
            </a:r>
            <a:endParaRPr lang="en-US" b="1" smtClean="0">
              <a:latin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600200"/>
            <a:ext cx="8435280" cy="4525963"/>
          </a:xfrm>
        </p:spPr>
        <p:txBody>
          <a:bodyPr/>
          <a:lstStyle/>
          <a:p>
            <a:pPr marL="0" indent="0" algn="just">
              <a:buNone/>
            </a:pPr>
            <a:r>
              <a:rPr lang="ro-RO" sz="1600" b="1" dirty="0" smtClean="0">
                <a:latin typeface="Cambria" panose="02040503050406030204" pitchFamily="18" charset="0"/>
                <a:ea typeface="Cambria" panose="02040503050406030204" pitchFamily="18" charset="0"/>
              </a:rPr>
              <a:t>În ultimii </a:t>
            </a:r>
            <a:r>
              <a:rPr lang="ro-RO" sz="1600" b="1" dirty="0" smtClean="0">
                <a:latin typeface="Cambria" panose="02040503050406030204" pitchFamily="18" charset="0"/>
                <a:ea typeface="Cambria" panose="02040503050406030204" pitchFamily="18" charset="0"/>
              </a:rPr>
              <a:t>ani, majoritatea unităţilor şcolare din reţea s-au confruntat cu o serie de provocari în integrarea</a:t>
            </a:r>
            <a:r>
              <a:rPr lang="en-US" sz="1600" b="1" dirty="0" smtClean="0">
                <a:latin typeface="Cambria" panose="02040503050406030204" pitchFamily="18" charset="0"/>
                <a:ea typeface="Cambria" panose="02040503050406030204" pitchFamily="18" charset="0"/>
              </a:rPr>
              <a:t>/</a:t>
            </a:r>
            <a:r>
              <a:rPr lang="ro-RO" sz="1600" b="1" dirty="0" smtClean="0">
                <a:latin typeface="Cambria" panose="02040503050406030204" pitchFamily="18" charset="0"/>
                <a:ea typeface="Cambria" panose="02040503050406030204" pitchFamily="18" charset="0"/>
              </a:rPr>
              <a:t>incluziunea unui număr tot mai mare de </a:t>
            </a:r>
            <a:r>
              <a:rPr lang="ro-RO" sz="1600" b="1" dirty="0" smtClean="0">
                <a:latin typeface="Cambria" panose="02040503050406030204" pitchFamily="18" charset="0"/>
                <a:ea typeface="Cambria" panose="02040503050406030204" pitchFamily="18" charset="0"/>
                <a:cs typeface="Times New Roman" pitchFamily="18" charset="0"/>
              </a:rPr>
              <a:t>copii cu dizabilităţi şi</a:t>
            </a:r>
            <a:r>
              <a:rPr lang="en-US" sz="1600" b="1" dirty="0" smtClean="0">
                <a:latin typeface="Cambria" panose="02040503050406030204" pitchFamily="18" charset="0"/>
                <a:ea typeface="Cambria" panose="02040503050406030204" pitchFamily="18" charset="0"/>
                <a:cs typeface="Times New Roman" pitchFamily="18" charset="0"/>
              </a:rPr>
              <a:t>/</a:t>
            </a:r>
            <a:r>
              <a:rPr lang="ro-RO" sz="1600" b="1" dirty="0" smtClean="0">
                <a:latin typeface="Cambria" panose="02040503050406030204" pitchFamily="18" charset="0"/>
                <a:ea typeface="Cambria" panose="02040503050406030204" pitchFamily="18" charset="0"/>
                <a:cs typeface="Times New Roman" pitchFamily="18" charset="0"/>
              </a:rPr>
              <a:t>sau CES</a:t>
            </a:r>
            <a:r>
              <a:rPr lang="en-US" sz="1600" b="1" dirty="0" smtClean="0">
                <a:latin typeface="Cambria" panose="02040503050406030204" pitchFamily="18" charset="0"/>
                <a:ea typeface="Cambria" panose="02040503050406030204" pitchFamily="18" charset="0"/>
                <a:cs typeface="Times New Roman" pitchFamily="18" charset="0"/>
              </a:rPr>
              <a:t>, cum </a:t>
            </a:r>
            <a:r>
              <a:rPr lang="en-US" sz="1600" b="1" dirty="0" err="1" smtClean="0">
                <a:latin typeface="Cambria" panose="02040503050406030204" pitchFamily="18" charset="0"/>
                <a:ea typeface="Cambria" panose="02040503050406030204" pitchFamily="18" charset="0"/>
                <a:cs typeface="Times New Roman" pitchFamily="18" charset="0"/>
              </a:rPr>
              <a:t>ar</a:t>
            </a:r>
            <a:r>
              <a:rPr lang="en-US" sz="1600" b="1" dirty="0" smtClean="0">
                <a:latin typeface="Cambria" panose="02040503050406030204" pitchFamily="18" charset="0"/>
                <a:ea typeface="Cambria" panose="02040503050406030204" pitchFamily="18" charset="0"/>
                <a:cs typeface="Times New Roman" pitchFamily="18" charset="0"/>
              </a:rPr>
              <a:t> </a:t>
            </a:r>
            <a:r>
              <a:rPr lang="en-US" sz="1600" b="1" dirty="0" err="1" smtClean="0">
                <a:latin typeface="Cambria" panose="02040503050406030204" pitchFamily="18" charset="0"/>
                <a:ea typeface="Cambria" panose="02040503050406030204" pitchFamily="18" charset="0"/>
                <a:cs typeface="Times New Roman" pitchFamily="18" charset="0"/>
              </a:rPr>
              <a:t>fi</a:t>
            </a:r>
            <a:r>
              <a:rPr lang="ro-RO" sz="1600" b="1" dirty="0" smtClean="0">
                <a:latin typeface="Cambria" panose="02040503050406030204" pitchFamily="18" charset="0"/>
                <a:ea typeface="Cambria" panose="02040503050406030204" pitchFamily="18" charset="0"/>
                <a:cs typeface="Times New Roman" pitchFamily="18" charset="0"/>
              </a:rPr>
              <a:t>:</a:t>
            </a:r>
          </a:p>
          <a:p>
            <a:pPr algn="just">
              <a:buFont typeface="+mj-lt"/>
              <a:buAutoNum type="arabicPeriod"/>
            </a:pPr>
            <a:r>
              <a:rPr lang="ro-RO" sz="1600" b="1" dirty="0" smtClean="0">
                <a:latin typeface="Cambria" panose="02040503050406030204" pitchFamily="18" charset="0"/>
                <a:ea typeface="Cambria" panose="02040503050406030204" pitchFamily="18" charset="0"/>
                <a:cs typeface="Times New Roman" pitchFamily="18" charset="0"/>
              </a:rPr>
              <a:t>Necesitatea schimbării mentalităţii şi atitudinilor referitoare la elevii ,, speciali-diferiţi</a:t>
            </a:r>
            <a:r>
              <a:rPr lang="en-US" sz="1600" b="1" dirty="0" smtClean="0">
                <a:latin typeface="Cambria" panose="02040503050406030204" pitchFamily="18" charset="0"/>
                <a:ea typeface="Cambria" panose="02040503050406030204" pitchFamily="18" charset="0"/>
                <a:cs typeface="Times New Roman" pitchFamily="18" charset="0"/>
              </a:rPr>
              <a:t>”</a:t>
            </a:r>
            <a:r>
              <a:rPr lang="ro-RO" sz="1600" b="1" dirty="0" smtClean="0">
                <a:latin typeface="Cambria" panose="02040503050406030204" pitchFamily="18" charset="0"/>
                <a:ea typeface="Cambria" panose="02040503050406030204" pitchFamily="18" charset="0"/>
                <a:cs typeface="Times New Roman" pitchFamily="18" charset="0"/>
              </a:rPr>
              <a:t> faţă de cei ,,normali</a:t>
            </a:r>
            <a:r>
              <a:rPr lang="en-US" sz="1600" b="1" dirty="0" smtClean="0">
                <a:latin typeface="Cambria" panose="02040503050406030204" pitchFamily="18" charset="0"/>
                <a:ea typeface="Cambria" panose="02040503050406030204" pitchFamily="18" charset="0"/>
                <a:cs typeface="Times New Roman" pitchFamily="18" charset="0"/>
              </a:rPr>
              <a:t>”/</a:t>
            </a:r>
            <a:r>
              <a:rPr lang="ro-RO" sz="1600" b="1" dirty="0" smtClean="0">
                <a:latin typeface="Cambria" panose="02040503050406030204" pitchFamily="18" charset="0"/>
                <a:ea typeface="Cambria" panose="02040503050406030204" pitchFamily="18" charset="0"/>
                <a:cs typeface="Times New Roman" pitchFamily="18" charset="0"/>
              </a:rPr>
              <a:t>tipici,,</a:t>
            </a:r>
            <a:endParaRPr lang="en-US" sz="1600" b="1" dirty="0" smtClean="0">
              <a:latin typeface="Cambria" panose="02040503050406030204" pitchFamily="18" charset="0"/>
              <a:ea typeface="Cambria" panose="02040503050406030204" pitchFamily="18" charset="0"/>
              <a:cs typeface="Times New Roman" pitchFamily="18" charset="0"/>
            </a:endParaRPr>
          </a:p>
          <a:p>
            <a:pPr algn="just">
              <a:buFont typeface="+mj-lt"/>
              <a:buAutoNum type="arabicPeriod"/>
            </a:pPr>
            <a:r>
              <a:rPr lang="ro-RO" sz="1600" b="1" dirty="0" smtClean="0">
                <a:latin typeface="Cambria" panose="02040503050406030204" pitchFamily="18" charset="0"/>
                <a:ea typeface="Cambria" panose="02040503050406030204" pitchFamily="18" charset="0"/>
                <a:cs typeface="Times New Roman" pitchFamily="18" charset="0"/>
              </a:rPr>
              <a:t>Schimbarea atitudinii societăţii faţă de acest segment al polulaţiei şcolare, cauzată de  insuficienta informare a părinţilor, profesioniştilor  şi a comunităţii în ansamblul ei, în ceea ce  priveşte  dizabilitatea, valoarea umană şi posibilităţile de recuperare .</a:t>
            </a:r>
            <a:endParaRPr lang="en-US" sz="1600" b="1" dirty="0" smtClean="0">
              <a:latin typeface="Cambria" panose="02040503050406030204" pitchFamily="18" charset="0"/>
              <a:ea typeface="Cambria" panose="02040503050406030204" pitchFamily="18" charset="0"/>
              <a:cs typeface="Times New Roman" pitchFamily="18" charset="0"/>
            </a:endParaRPr>
          </a:p>
          <a:p>
            <a:pPr algn="just">
              <a:buFont typeface="+mj-lt"/>
              <a:buAutoNum type="arabicPeriod"/>
            </a:pPr>
            <a:r>
              <a:rPr lang="en-US" sz="1600" b="1" dirty="0" smtClean="0">
                <a:latin typeface="Cambria" panose="02040503050406030204" pitchFamily="18" charset="0"/>
                <a:ea typeface="Cambria" panose="02040503050406030204" pitchFamily="18" charset="0"/>
                <a:cs typeface="Times New Roman" pitchFamily="18" charset="0"/>
              </a:rPr>
              <a:t>C</a:t>
            </a:r>
            <a:r>
              <a:rPr lang="ro-RO" sz="1600" b="1" dirty="0" smtClean="0">
                <a:latin typeface="Cambria" panose="02040503050406030204" pitchFamily="18" charset="0"/>
                <a:ea typeface="Cambria" panose="02040503050406030204" pitchFamily="18" charset="0"/>
                <a:cs typeface="Times New Roman" pitchFamily="18" charset="0"/>
              </a:rPr>
              <a:t>ombaterea etichetării şi stigmatizării</a:t>
            </a:r>
            <a:endParaRPr lang="en-US" sz="1600" b="1" dirty="0" smtClean="0">
              <a:latin typeface="Cambria" panose="02040503050406030204" pitchFamily="18" charset="0"/>
              <a:ea typeface="Cambria" panose="02040503050406030204" pitchFamily="18" charset="0"/>
              <a:cs typeface="Times New Roman" pitchFamily="18" charset="0"/>
            </a:endParaRPr>
          </a:p>
          <a:p>
            <a:pPr algn="just">
              <a:buFont typeface="+mj-lt"/>
              <a:buAutoNum type="arabicPeriod"/>
            </a:pPr>
            <a:r>
              <a:rPr lang="ro-RO" sz="1600" b="1" dirty="0" smtClean="0">
                <a:latin typeface="Cambria" panose="02040503050406030204" pitchFamily="18" charset="0"/>
                <a:ea typeface="Cambria" panose="02040503050406030204" pitchFamily="18" charset="0"/>
                <a:cs typeface="Times New Roman" pitchFamily="18" charset="0"/>
              </a:rPr>
              <a:t>Atitudinea unor cadre didactice, adepte ale învăţământului elitist </a:t>
            </a:r>
            <a:endParaRPr lang="en-US" sz="1600" b="1" dirty="0" smtClean="0">
              <a:latin typeface="Cambria" panose="02040503050406030204" pitchFamily="18" charset="0"/>
              <a:ea typeface="Cambria" panose="02040503050406030204" pitchFamily="18" charset="0"/>
              <a:cs typeface="Times New Roman" pitchFamily="18" charset="0"/>
            </a:endParaRPr>
          </a:p>
          <a:p>
            <a:pPr algn="just">
              <a:buFont typeface="+mj-lt"/>
              <a:buAutoNum type="arabicPeriod"/>
            </a:pPr>
            <a:r>
              <a:rPr lang="ro-RO" sz="1600" b="1" dirty="0" smtClean="0">
                <a:latin typeface="Cambria" panose="02040503050406030204" pitchFamily="18" charset="0"/>
                <a:ea typeface="Cambria" panose="02040503050406030204" pitchFamily="18" charset="0"/>
                <a:cs typeface="Times New Roman" pitchFamily="18" charset="0"/>
              </a:rPr>
              <a:t>Formarea insuficientă a cadrelor didactice  în domeniul educaţiei incluzive</a:t>
            </a:r>
            <a:endParaRPr lang="en-US" sz="1600" b="1" dirty="0" smtClean="0">
              <a:latin typeface="Cambria" panose="02040503050406030204" pitchFamily="18" charset="0"/>
              <a:ea typeface="Cambria" panose="02040503050406030204" pitchFamily="18" charset="0"/>
              <a:cs typeface="Times New Roman" pitchFamily="18" charset="0"/>
            </a:endParaRPr>
          </a:p>
          <a:p>
            <a:pPr algn="just">
              <a:buFont typeface="+mj-lt"/>
              <a:buAutoNum type="arabicPeriod"/>
            </a:pPr>
            <a:r>
              <a:rPr lang="ro-RO" sz="1600" b="1" dirty="0" smtClean="0">
                <a:latin typeface="Cambria" panose="02040503050406030204" pitchFamily="18" charset="0"/>
                <a:ea typeface="Cambria" panose="02040503050406030204" pitchFamily="18" charset="0"/>
                <a:cs typeface="Times New Roman" pitchFamily="18" charset="0"/>
              </a:rPr>
              <a:t>Numărul insuficient al profesorilor itineranţi-de sprijin</a:t>
            </a:r>
            <a:endParaRPr lang="en-US" sz="1600" b="1" dirty="0" smtClean="0">
              <a:latin typeface="Cambria" panose="02040503050406030204" pitchFamily="18" charset="0"/>
              <a:ea typeface="Cambria" panose="02040503050406030204" pitchFamily="18" charset="0"/>
              <a:cs typeface="Times New Roman" pitchFamily="18" charset="0"/>
            </a:endParaRPr>
          </a:p>
          <a:p>
            <a:pPr algn="just">
              <a:buFont typeface="+mj-lt"/>
              <a:buAutoNum type="arabicPeriod"/>
            </a:pPr>
            <a:r>
              <a:rPr lang="en-US" sz="1600" b="1" dirty="0" err="1" smtClean="0">
                <a:latin typeface="Cambria" panose="02040503050406030204" pitchFamily="18" charset="0"/>
                <a:ea typeface="Cambria" panose="02040503050406030204" pitchFamily="18" charset="0"/>
                <a:cs typeface="Times New Roman" pitchFamily="18" charset="0"/>
              </a:rPr>
              <a:t>Lipsa</a:t>
            </a:r>
            <a:r>
              <a:rPr lang="en-US" sz="1600" b="1" dirty="0" smtClean="0">
                <a:latin typeface="Cambria" panose="02040503050406030204" pitchFamily="18" charset="0"/>
                <a:ea typeface="Cambria" panose="02040503050406030204" pitchFamily="18" charset="0"/>
                <a:cs typeface="Times New Roman" pitchFamily="18" charset="0"/>
              </a:rPr>
              <a:t> spa</a:t>
            </a:r>
            <a:r>
              <a:rPr lang="ro-RO" sz="1600" b="1" dirty="0" smtClean="0">
                <a:latin typeface="Cambria" panose="02040503050406030204" pitchFamily="18" charset="0"/>
                <a:ea typeface="Cambria" panose="02040503050406030204" pitchFamily="18" charset="0"/>
                <a:cs typeface="Times New Roman" pitchFamily="18" charset="0"/>
              </a:rPr>
              <a:t>ţi</a:t>
            </a:r>
            <a:r>
              <a:rPr lang="en-US" sz="1600" b="1" dirty="0" err="1" smtClean="0">
                <a:latin typeface="Cambria" panose="02040503050406030204" pitchFamily="18" charset="0"/>
                <a:ea typeface="Cambria" panose="02040503050406030204" pitchFamily="18" charset="0"/>
                <a:cs typeface="Times New Roman" pitchFamily="18" charset="0"/>
              </a:rPr>
              <a:t>ilor</a:t>
            </a:r>
            <a:r>
              <a:rPr lang="en-US" sz="1600" b="1" dirty="0" smtClean="0">
                <a:latin typeface="Cambria" panose="02040503050406030204" pitchFamily="18" charset="0"/>
                <a:ea typeface="Cambria" panose="02040503050406030204" pitchFamily="18" charset="0"/>
                <a:cs typeface="Times New Roman" pitchFamily="18" charset="0"/>
              </a:rPr>
              <a:t> </a:t>
            </a:r>
            <a:r>
              <a:rPr lang="ro-RO" sz="1600" b="1" dirty="0" smtClean="0">
                <a:latin typeface="Cambria" panose="02040503050406030204" pitchFamily="18" charset="0"/>
                <a:ea typeface="Cambria" panose="02040503050406030204" pitchFamily="18" charset="0"/>
                <a:cs typeface="Times New Roman" pitchFamily="18" charset="0"/>
              </a:rPr>
              <a:t> destinate serviciilor de asistenţă psihoeducaţională</a:t>
            </a:r>
            <a:endParaRPr lang="en-US" sz="1600" b="1" dirty="0" smtClean="0">
              <a:latin typeface="Cambria" panose="02040503050406030204" pitchFamily="18" charset="0"/>
              <a:ea typeface="Cambria" panose="02040503050406030204" pitchFamily="18" charset="0"/>
              <a:cs typeface="Times New Roman" pitchFamily="18" charset="0"/>
            </a:endParaRPr>
          </a:p>
          <a:p>
            <a:pPr algn="just">
              <a:buFont typeface="+mj-lt"/>
              <a:buAutoNum type="arabicPeriod"/>
            </a:pPr>
            <a:r>
              <a:rPr lang="ro-RO" sz="1600" b="1" dirty="0" smtClean="0">
                <a:latin typeface="Cambria" panose="02040503050406030204" pitchFamily="18" charset="0"/>
                <a:ea typeface="Cambria" panose="02040503050406030204" pitchFamily="18" charset="0"/>
                <a:cs typeface="Times New Roman" pitchFamily="18" charset="0"/>
              </a:rPr>
              <a:t>Legislaţia specifică greu de ,,descifrat</a:t>
            </a:r>
            <a:r>
              <a:rPr lang="en-US" sz="1600" b="1" dirty="0" smtClean="0">
                <a:latin typeface="Cambria" panose="02040503050406030204" pitchFamily="18" charset="0"/>
                <a:ea typeface="Cambria" panose="02040503050406030204" pitchFamily="18" charset="0"/>
                <a:cs typeface="Times New Roman" pitchFamily="18" charset="0"/>
              </a:rPr>
              <a:t>”</a:t>
            </a:r>
            <a:r>
              <a:rPr lang="ro-RO" sz="1600" b="1" dirty="0" smtClean="0">
                <a:latin typeface="Cambria" panose="02040503050406030204" pitchFamily="18" charset="0"/>
                <a:ea typeface="Cambria" panose="02040503050406030204" pitchFamily="18" charset="0"/>
                <a:cs typeface="Times New Roman" pitchFamily="18" charset="0"/>
              </a:rPr>
              <a:t>,dar şi greu de aplicat din cauza nealocării resurselor</a:t>
            </a:r>
            <a:endParaRPr lang="en-US" sz="1600" b="1" dirty="0" smtClean="0">
              <a:latin typeface="Cambria" panose="02040503050406030204" pitchFamily="18" charset="0"/>
              <a:ea typeface="Cambria" panose="02040503050406030204" pitchFamily="18" charset="0"/>
              <a:cs typeface="Times New Roman" pitchFamily="18" charset="0"/>
            </a:endParaRPr>
          </a:p>
          <a:p>
            <a:pPr algn="just">
              <a:buFont typeface="+mj-lt"/>
              <a:buAutoNum type="arabicPeriod"/>
            </a:pPr>
            <a:r>
              <a:rPr lang="ro-RO" sz="1600" b="1" dirty="0" smtClean="0">
                <a:latin typeface="Cambria" panose="02040503050406030204" pitchFamily="18" charset="0"/>
                <a:ea typeface="Cambria" panose="02040503050406030204" pitchFamily="18" charset="0"/>
                <a:cs typeface="Times New Roman" pitchFamily="18" charset="0"/>
              </a:rPr>
              <a:t>Absenţa unor modele unitare privind proiectarea didactică şi intervenţia psihoeducaţională</a:t>
            </a:r>
          </a:p>
          <a:p>
            <a:pPr algn="just"/>
            <a:endParaRPr lang="en-US" sz="1600" b="1" dirty="0">
              <a:latin typeface="Cambria" panose="02040503050406030204" pitchFamily="18" charset="0"/>
              <a:ea typeface="Cambria" panose="02040503050406030204" pitchFamily="18" charset="0"/>
              <a:cs typeface="Times New Roman" pitchFamily="18" charset="0"/>
            </a:endParaRPr>
          </a:p>
        </p:txBody>
      </p:sp>
      <p:sp>
        <p:nvSpPr>
          <p:cNvPr id="4" name="Title 4"/>
          <p:cNvSpPr>
            <a:spLocks noGrp="1"/>
          </p:cNvSpPr>
          <p:nvPr>
            <p:ph type="title"/>
          </p:nvPr>
        </p:nvSpPr>
        <p:spPr>
          <a:xfrm>
            <a:off x="457200" y="274638"/>
            <a:ext cx="8229600" cy="725470"/>
          </a:xfrm>
          <a:prstGeom prst="wedgeRectCallout">
            <a:avLst>
              <a:gd name="adj1" fmla="val -16766"/>
              <a:gd name="adj2" fmla="val 81452"/>
            </a:avLst>
          </a:prstGeom>
        </p:spPr>
        <p:style>
          <a:lnRef idx="0">
            <a:schemeClr val="accent2"/>
          </a:lnRef>
          <a:fillRef idx="3">
            <a:schemeClr val="accent2"/>
          </a:fillRef>
          <a:effectRef idx="3">
            <a:schemeClr val="accent2"/>
          </a:effectRef>
          <a:fontRef idx="minor">
            <a:schemeClr val="lt1"/>
          </a:fontRef>
        </p:style>
        <p:txBody>
          <a:bodyPr rtlCol="0" anchor="ctr"/>
          <a:lstStyle/>
          <a:p>
            <a:r>
              <a:rPr lang="ro-RO" sz="2400" b="1" dirty="0" smtClean="0">
                <a:solidFill>
                  <a:schemeClr val="bg1"/>
                </a:solidFill>
                <a:latin typeface="Georgia" panose="02040502050405020303" pitchFamily="18" charset="0"/>
              </a:rPr>
              <a:t>ARGUMENT</a:t>
            </a:r>
            <a:endParaRPr lang="ro-RO" sz="2200" b="1" dirty="0">
              <a:solidFill>
                <a:schemeClr val="bg1"/>
              </a:solidFill>
              <a:latin typeface="Georgia" panose="02040502050405020303"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357158" y="1285860"/>
            <a:ext cx="8501122" cy="2514010"/>
          </a:xfrm>
          <a:prstGeom prst="roundRect">
            <a:avLst/>
          </a:prstGeom>
          <a:blipFill>
            <a:blip r:embed="rId2"/>
            <a:tile tx="0" ty="0" sx="100000" sy="100000" flip="none" algn="tl"/>
          </a:blipFill>
          <a:ln>
            <a:solidFill>
              <a:schemeClr val="accent1">
                <a:lumMod val="50000"/>
              </a:schemeClr>
            </a:solidFill>
          </a:ln>
        </p:spPr>
        <p:style>
          <a:lnRef idx="2">
            <a:schemeClr val="accent2"/>
          </a:lnRef>
          <a:fillRef idx="1">
            <a:schemeClr val="lt1"/>
          </a:fillRef>
          <a:effectRef idx="0">
            <a:schemeClr val="accent2"/>
          </a:effectRef>
          <a:fontRef idx="minor">
            <a:schemeClr val="dk1"/>
          </a:fontRef>
        </p:style>
        <p:txBody>
          <a:bodyPr lIns="0" rIns="0" rtlCol="0" anchor="ctr"/>
          <a:lstStyle/>
          <a:p>
            <a:pPr algn="just">
              <a:buNone/>
            </a:pPr>
            <a:r>
              <a:rPr lang="ro-RO" sz="3200" dirty="0" smtClean="0">
                <a:latin typeface="Cambria" panose="02040503050406030204" pitchFamily="18" charset="0"/>
                <a:ea typeface="Cambria" panose="02040503050406030204" pitchFamily="18" charset="0"/>
              </a:rPr>
              <a:t>1. elaborarea programului de intervenție personalizat (P</a:t>
            </a:r>
            <a:r>
              <a:rPr lang="en-US" sz="3200" dirty="0" smtClean="0">
                <a:latin typeface="Cambria" panose="02040503050406030204" pitchFamily="18" charset="0"/>
                <a:ea typeface="Cambria" panose="02040503050406030204" pitchFamily="18" charset="0"/>
              </a:rPr>
              <a:t>.</a:t>
            </a:r>
            <a:r>
              <a:rPr lang="ro-RO" sz="3200" dirty="0" smtClean="0">
                <a:latin typeface="Cambria" panose="02040503050406030204" pitchFamily="18" charset="0"/>
                <a:ea typeface="Cambria" panose="02040503050406030204" pitchFamily="18" charset="0"/>
              </a:rPr>
              <a:t>S</a:t>
            </a:r>
            <a:r>
              <a:rPr lang="en-US" sz="3200" dirty="0" smtClean="0">
                <a:latin typeface="Cambria" panose="02040503050406030204" pitchFamily="18" charset="0"/>
                <a:ea typeface="Cambria" panose="02040503050406030204" pitchFamily="18" charset="0"/>
              </a:rPr>
              <a:t>.</a:t>
            </a:r>
            <a:r>
              <a:rPr lang="ro-RO" sz="3200" dirty="0" smtClean="0">
                <a:latin typeface="Cambria" panose="02040503050406030204" pitchFamily="18" charset="0"/>
                <a:ea typeface="Cambria" panose="02040503050406030204" pitchFamily="18" charset="0"/>
              </a:rPr>
              <a:t>I</a:t>
            </a:r>
            <a:r>
              <a:rPr lang="en-US" sz="3200" dirty="0" smtClean="0">
                <a:latin typeface="Cambria" panose="02040503050406030204" pitchFamily="18" charset="0"/>
                <a:ea typeface="Cambria" panose="02040503050406030204" pitchFamily="18" charset="0"/>
              </a:rPr>
              <a:t>.</a:t>
            </a:r>
            <a:r>
              <a:rPr lang="ro-RO" sz="3200" dirty="0" smtClean="0">
                <a:latin typeface="Cambria" panose="02040503050406030204" pitchFamily="18" charset="0"/>
                <a:ea typeface="Cambria" panose="02040503050406030204" pitchFamily="18" charset="0"/>
              </a:rPr>
              <a:t>, A.C., P.I.P.)</a:t>
            </a:r>
          </a:p>
          <a:p>
            <a:pPr algn="just"/>
            <a:r>
              <a:rPr lang="ro-RO" sz="3200" dirty="0" smtClean="0">
                <a:latin typeface="Cambria" panose="02040503050406030204" pitchFamily="18" charset="0"/>
                <a:ea typeface="Cambria" panose="02040503050406030204" pitchFamily="18" charset="0"/>
              </a:rPr>
              <a:t>2. asigurarea serviciilor de sprijin prin profesorii itineranți/de sprijin</a:t>
            </a:r>
            <a:endParaRPr lang="ro-RO" sz="3200" b="1" dirty="0" smtClean="0">
              <a:solidFill>
                <a:schemeClr val="tx1"/>
              </a:solidFill>
              <a:latin typeface="Cambria" panose="02040503050406030204" pitchFamily="18" charset="0"/>
              <a:ea typeface="Cambria" panose="02040503050406030204" pitchFamily="18" charset="0"/>
            </a:endParaRPr>
          </a:p>
        </p:txBody>
      </p:sp>
      <p:sp>
        <p:nvSpPr>
          <p:cNvPr id="4" name="Rounded Rectangle 3"/>
          <p:cNvSpPr/>
          <p:nvPr/>
        </p:nvSpPr>
        <p:spPr>
          <a:xfrm>
            <a:off x="428596" y="3929066"/>
            <a:ext cx="8365910" cy="1237997"/>
          </a:xfrm>
          <a:prstGeom prst="roundRect">
            <a:avLst/>
          </a:prstGeom>
          <a:blipFill>
            <a:blip r:embed="rId2"/>
            <a:tile tx="0" ty="0" sx="100000" sy="100000" flip="none" algn="tl"/>
          </a:blipFill>
          <a:ln>
            <a:solidFill>
              <a:schemeClr val="accent4">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85750" lvl="0" indent="-285750" algn="just">
              <a:buFont typeface="Wingdings" panose="05000000000000000000" pitchFamily="2" charset="2"/>
              <a:buChar char="Ø"/>
            </a:pPr>
            <a:r>
              <a:rPr lang="ro-RO" sz="1600" b="1" dirty="0">
                <a:latin typeface="Cambria" panose="02040503050406030204" pitchFamily="18" charset="0"/>
                <a:ea typeface="Cambria" panose="02040503050406030204" pitchFamily="18" charset="0"/>
              </a:rPr>
              <a:t>serviciile de sprijin educaţional </a:t>
            </a:r>
            <a:r>
              <a:rPr lang="ro-RO" sz="1600" dirty="0">
                <a:latin typeface="Cambria" panose="02040503050406030204" pitchFamily="18" charset="0"/>
                <a:ea typeface="Cambria" panose="02040503050406030204" pitchFamily="18" charset="0"/>
              </a:rPr>
              <a:t>prevăzute de </a:t>
            </a:r>
            <a:r>
              <a:rPr lang="ro-RO" sz="1600" dirty="0" smtClean="0">
                <a:latin typeface="Cambria" panose="02040503050406030204" pitchFamily="18" charset="0"/>
                <a:ea typeface="Cambria" panose="02040503050406030204" pitchFamily="18" charset="0"/>
              </a:rPr>
              <a:t> OMECTS </a:t>
            </a:r>
            <a:r>
              <a:rPr lang="ro-RO" sz="1600" dirty="0">
                <a:latin typeface="Cambria" panose="02040503050406030204" pitchFamily="18" charset="0"/>
                <a:ea typeface="Cambria" panose="02040503050406030204" pitchFamily="18" charset="0"/>
              </a:rPr>
              <a:t>nr. </a:t>
            </a:r>
            <a:r>
              <a:rPr lang="ro-RO" sz="1600" dirty="0" smtClean="0">
                <a:latin typeface="Cambria" panose="02040503050406030204" pitchFamily="18" charset="0"/>
                <a:ea typeface="Cambria" panose="02040503050406030204" pitchFamily="18" charset="0"/>
              </a:rPr>
              <a:t>5574/2011 </a:t>
            </a:r>
            <a:r>
              <a:rPr lang="ro-RO" sz="1600" dirty="0">
                <a:latin typeface="Cambria" panose="02040503050406030204" pitchFamily="18" charset="0"/>
                <a:ea typeface="Cambria" panose="02040503050406030204" pitchFamily="18" charset="0"/>
              </a:rPr>
              <a:t>pentru aprobarea </a:t>
            </a:r>
            <a:r>
              <a:rPr lang="ro-RO" sz="1600" i="1" dirty="0">
                <a:latin typeface="Cambria" panose="02040503050406030204" pitchFamily="18" charset="0"/>
                <a:ea typeface="Cambria" panose="02040503050406030204" pitchFamily="18" charset="0"/>
              </a:rPr>
              <a:t>Metodologiei privind organizarea serviciilor de sprijin educaţional pentru copiii, elevii şi tinerii cu cerinţe educaţionale speciale integraţi în învăţământul de masă</a:t>
            </a:r>
            <a:r>
              <a:rPr lang="ro-RO" sz="1600" dirty="0">
                <a:latin typeface="Cambria" panose="02040503050406030204" pitchFamily="18" charset="0"/>
                <a:ea typeface="Cambria" panose="02040503050406030204" pitchFamily="18" charset="0"/>
              </a:rPr>
              <a:t>, cu modificările ulterioare; </a:t>
            </a:r>
          </a:p>
        </p:txBody>
      </p:sp>
      <p:sp>
        <p:nvSpPr>
          <p:cNvPr id="5" name="Rounded Rectangle 4"/>
          <p:cNvSpPr/>
          <p:nvPr/>
        </p:nvSpPr>
        <p:spPr>
          <a:xfrm>
            <a:off x="428596" y="5286388"/>
            <a:ext cx="8382100" cy="1385576"/>
          </a:xfrm>
          <a:prstGeom prst="roundRect">
            <a:avLst/>
          </a:prstGeom>
          <a:blipFill>
            <a:blip r:embed="rId2"/>
            <a:tile tx="0" ty="0" sx="100000" sy="100000" flip="none" algn="tl"/>
          </a:blipFill>
          <a:ln>
            <a:solidFill>
              <a:schemeClr val="accent4">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85750" lvl="0" indent="-285750" algn="just">
              <a:buFont typeface="Wingdings" panose="05000000000000000000" pitchFamily="2" charset="2"/>
              <a:buChar char="Ø"/>
            </a:pPr>
            <a:r>
              <a:rPr lang="ro-RO" sz="1600" b="1" dirty="0">
                <a:latin typeface="Cambria" panose="02040503050406030204" pitchFamily="18" charset="0"/>
                <a:ea typeface="Cambria" panose="02040503050406030204" pitchFamily="18" charset="0"/>
              </a:rPr>
              <a:t>accesibilizarea mediului fizic, informaţional şi de comunicare </a:t>
            </a:r>
            <a:r>
              <a:rPr lang="ro-RO" sz="1600" dirty="0">
                <a:latin typeface="Cambria" panose="02040503050406030204" pitchFamily="18" charset="0"/>
                <a:ea typeface="Cambria" panose="02040503050406030204" pitchFamily="18" charset="0"/>
              </a:rPr>
              <a:t>din unitatea de învăţământ, adaptată la tipurile de </a:t>
            </a:r>
            <a:r>
              <a:rPr lang="ro-RO" sz="1600" dirty="0" smtClean="0">
                <a:latin typeface="Cambria" panose="02040503050406030204" pitchFamily="18" charset="0"/>
                <a:ea typeface="Cambria" panose="02040503050406030204" pitchFamily="18" charset="0"/>
              </a:rPr>
              <a:t>dizabilitate (de exemplu, </a:t>
            </a:r>
            <a:r>
              <a:rPr lang="ro-RO" sz="1600" i="1" dirty="0">
                <a:latin typeface="Cambria" panose="02040503050406030204" pitchFamily="18" charset="0"/>
                <a:ea typeface="Cambria" panose="02040503050406030204" pitchFamily="18" charset="0"/>
              </a:rPr>
              <a:t>mutarea claselor şi laboratoarelor la parter sau asigurarea deplasării copilului cu fotoliu rulant la etaj prin utilizarea unui lift, accesibilizarea balustradei sau folosirea tehnologiilor de acces, precum şi a tehnologiilor şi dispozitivelor </a:t>
            </a:r>
            <a:r>
              <a:rPr lang="ro-RO" sz="1600" i="1" dirty="0" smtClean="0">
                <a:latin typeface="Cambria" panose="02040503050406030204" pitchFamily="18" charset="0"/>
                <a:ea typeface="Cambria" panose="02040503050406030204" pitchFamily="18" charset="0"/>
              </a:rPr>
              <a:t>asistive</a:t>
            </a:r>
            <a:r>
              <a:rPr lang="ro-RO" sz="1600" dirty="0" smtClean="0">
                <a:latin typeface="Cambria" panose="02040503050406030204" pitchFamily="18" charset="0"/>
                <a:ea typeface="Cambria" panose="02040503050406030204" pitchFamily="18" charset="0"/>
              </a:rPr>
              <a:t>).</a:t>
            </a:r>
            <a:endParaRPr lang="ro-RO" sz="1600" b="1" dirty="0" smtClean="0">
              <a:latin typeface="Cambria" panose="02040503050406030204" pitchFamily="18" charset="0"/>
              <a:ea typeface="Cambria" panose="02040503050406030204" pitchFamily="18" charset="0"/>
            </a:endParaRPr>
          </a:p>
        </p:txBody>
      </p:sp>
      <p:sp>
        <p:nvSpPr>
          <p:cNvPr id="6" name="Title 4"/>
          <p:cNvSpPr>
            <a:spLocks noGrp="1"/>
          </p:cNvSpPr>
          <p:nvPr>
            <p:ph type="title"/>
          </p:nvPr>
        </p:nvSpPr>
        <p:spPr>
          <a:xfrm>
            <a:off x="457200" y="0"/>
            <a:ext cx="8229600" cy="1142984"/>
          </a:xfrm>
          <a:prstGeom prst="wedgeRectCallout">
            <a:avLst>
              <a:gd name="adj1" fmla="val -16766"/>
              <a:gd name="adj2" fmla="val 81452"/>
            </a:avLst>
          </a:prstGeom>
        </p:spPr>
        <p:style>
          <a:lnRef idx="0">
            <a:schemeClr val="accent2"/>
          </a:lnRef>
          <a:fillRef idx="3">
            <a:schemeClr val="accent2"/>
          </a:fillRef>
          <a:effectRef idx="3">
            <a:schemeClr val="accent2"/>
          </a:effectRef>
          <a:fontRef idx="minor">
            <a:schemeClr val="lt1"/>
          </a:fontRef>
        </p:style>
        <p:txBody>
          <a:bodyPr rtlCol="0" anchor="ctr"/>
          <a:lstStyle/>
          <a:p>
            <a:r>
              <a:rPr lang="ro-RO" sz="2400" b="1" dirty="0" smtClean="0">
                <a:solidFill>
                  <a:schemeClr val="bg1"/>
                </a:solidFill>
              </a:rPr>
              <a:t>INCLUZIUNEA ȘCOLARĂ A </a:t>
            </a:r>
            <a:r>
              <a:rPr lang="en-US" sz="2400" b="1" dirty="0" smtClean="0">
                <a:solidFill>
                  <a:schemeClr val="bg1"/>
                </a:solidFill>
              </a:rPr>
              <a:t>COPIILOR/ELEVILOR/TINERILOR CU </a:t>
            </a:r>
            <a:r>
              <a:rPr lang="ro-RO" sz="2400" b="1" dirty="0" smtClean="0">
                <a:solidFill>
                  <a:schemeClr val="bg1"/>
                </a:solidFill>
              </a:rPr>
              <a:t>C</a:t>
            </a:r>
            <a:r>
              <a:rPr lang="en-US" sz="2400" b="1" dirty="0" smtClean="0">
                <a:solidFill>
                  <a:schemeClr val="bg1"/>
                </a:solidFill>
              </a:rPr>
              <a:t>ERIN</a:t>
            </a:r>
            <a:r>
              <a:rPr lang="ro-RO" sz="2400" b="1" dirty="0" smtClean="0">
                <a:solidFill>
                  <a:schemeClr val="bg1"/>
                </a:solidFill>
              </a:rPr>
              <a:t>Ț</a:t>
            </a:r>
            <a:r>
              <a:rPr lang="en-US" sz="2400" b="1" dirty="0" smtClean="0">
                <a:solidFill>
                  <a:schemeClr val="bg1"/>
                </a:solidFill>
              </a:rPr>
              <a:t>E</a:t>
            </a:r>
            <a:r>
              <a:rPr lang="ro-RO" sz="2400" b="1" dirty="0" smtClean="0">
                <a:solidFill>
                  <a:schemeClr val="bg1"/>
                </a:solidFill>
              </a:rPr>
              <a:t> EDUCAȚIONALE SPECIALE SE REALIZEAZĂ PRIN:</a:t>
            </a:r>
            <a:endParaRPr lang="ro-RO" sz="2200" b="1" dirty="0">
              <a:solidFill>
                <a:schemeClr val="bg1"/>
              </a:solidFill>
              <a:latin typeface="Georgia" panose="02040502050405020303" pitchFamily="18" charset="0"/>
            </a:endParaRPr>
          </a:p>
        </p:txBody>
      </p:sp>
    </p:spTree>
    <p:extLst>
      <p:ext uri="{BB962C8B-B14F-4D97-AF65-F5344CB8AC3E}">
        <p14:creationId xmlns="" xmlns:p14="http://schemas.microsoft.com/office/powerpoint/2010/main" val="39764155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71612"/>
            <a:ext cx="9144000" cy="4525963"/>
          </a:xfrm>
        </p:spPr>
        <p:txBody>
          <a:bodyPr/>
          <a:lstStyle/>
          <a:p>
            <a:r>
              <a:rPr lang="ro-RO" sz="2800" dirty="0" smtClean="0">
                <a:latin typeface="Cambria" panose="02040503050406030204" pitchFamily="18" charset="0"/>
                <a:ea typeface="Cambria" panose="02040503050406030204" pitchFamily="18" charset="0"/>
              </a:rPr>
              <a:t>Este compus din: </a:t>
            </a:r>
          </a:p>
        </p:txBody>
      </p:sp>
      <p:sp>
        <p:nvSpPr>
          <p:cNvPr id="5" name="Title 4"/>
          <p:cNvSpPr>
            <a:spLocks noGrp="1"/>
          </p:cNvSpPr>
          <p:nvPr>
            <p:ph type="title"/>
          </p:nvPr>
        </p:nvSpPr>
        <p:spPr>
          <a:prstGeom prst="wedgeRectCallout">
            <a:avLst>
              <a:gd name="adj1" fmla="val -16766"/>
              <a:gd name="adj2" fmla="val 81452"/>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o-RO" sz="2400" b="1" dirty="0" smtClean="0">
                <a:solidFill>
                  <a:schemeClr val="bg1"/>
                </a:solidFill>
                <a:latin typeface="Georgia" panose="02040502050405020303" pitchFamily="18" charset="0"/>
              </a:rPr>
              <a:t>PROGRAMUL DE INTERVENȚIE PERSONALIZAT</a:t>
            </a:r>
            <a:endParaRPr lang="ro-RO" sz="2200" b="1" dirty="0">
              <a:latin typeface="Georgia" panose="02040502050405020303" pitchFamily="18" charset="0"/>
            </a:endParaRPr>
          </a:p>
        </p:txBody>
      </p:sp>
      <p:sp>
        <p:nvSpPr>
          <p:cNvPr id="6" name="Rounded Rectangle 5"/>
          <p:cNvSpPr/>
          <p:nvPr/>
        </p:nvSpPr>
        <p:spPr>
          <a:xfrm>
            <a:off x="1428728" y="2214554"/>
            <a:ext cx="7500990" cy="928694"/>
          </a:xfrm>
          <a:prstGeom prst="roundRect">
            <a:avLst/>
          </a:prstGeom>
          <a:ln/>
        </p:spPr>
        <p:style>
          <a:lnRef idx="1">
            <a:schemeClr val="accent4"/>
          </a:lnRef>
          <a:fillRef idx="3">
            <a:schemeClr val="accent4"/>
          </a:fillRef>
          <a:effectRef idx="2">
            <a:schemeClr val="accent4"/>
          </a:effectRef>
          <a:fontRef idx="minor">
            <a:schemeClr val="lt1"/>
          </a:fontRef>
        </p:style>
        <p:txBody>
          <a:bodyPr rtlCol="0" anchor="ctr"/>
          <a:lstStyle/>
          <a:p>
            <a:pPr marL="285750" lvl="0" indent="-285750" algn="just"/>
            <a:r>
              <a:rPr lang="ro-RO" b="1" dirty="0" smtClean="0">
                <a:solidFill>
                  <a:schemeClr val="tx1"/>
                </a:solidFill>
                <a:latin typeface="Cambria" panose="02040503050406030204" pitchFamily="18" charset="0"/>
                <a:ea typeface="Cambria" panose="02040503050406030204" pitchFamily="18" charset="0"/>
              </a:rPr>
              <a:t>Planul de servicii individualizat (elaborat de responsabilul de caz servicii psihoeducaţionale cu informaţii de la membrii echipei multidisciplinare)</a:t>
            </a:r>
            <a:endParaRPr lang="ro-RO" b="1" dirty="0">
              <a:solidFill>
                <a:schemeClr val="tx1"/>
              </a:solidFill>
              <a:latin typeface="Cambria" panose="02040503050406030204" pitchFamily="18" charset="0"/>
              <a:ea typeface="Cambria" panose="02040503050406030204" pitchFamily="18" charset="0"/>
            </a:endParaRPr>
          </a:p>
        </p:txBody>
      </p:sp>
      <p:sp>
        <p:nvSpPr>
          <p:cNvPr id="7" name="Rounded Rectangle 6"/>
          <p:cNvSpPr/>
          <p:nvPr/>
        </p:nvSpPr>
        <p:spPr>
          <a:xfrm>
            <a:off x="1428728" y="3714752"/>
            <a:ext cx="7500990" cy="928694"/>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marL="285750" lvl="0" indent="-285750" algn="just"/>
            <a:r>
              <a:rPr lang="ro-RO" b="1" dirty="0" smtClean="0">
                <a:solidFill>
                  <a:schemeClr val="tx1"/>
                </a:solidFill>
                <a:latin typeface="Cambria" panose="02040503050406030204" pitchFamily="18" charset="0"/>
                <a:ea typeface="Cambria" panose="02040503050406030204" pitchFamily="18" charset="0"/>
              </a:rPr>
              <a:t>Adaptarea curriculară (elaborat de profesorii de diferite discipline în colaborare cu profesorul itinerant/de sprijin, consilierul şcolar, profesorul logoped)</a:t>
            </a:r>
            <a:endParaRPr lang="ro-RO" b="1" dirty="0">
              <a:solidFill>
                <a:schemeClr val="tx1"/>
              </a:solidFill>
              <a:latin typeface="Cambria" panose="02040503050406030204" pitchFamily="18" charset="0"/>
              <a:ea typeface="Cambria" panose="02040503050406030204" pitchFamily="18" charset="0"/>
            </a:endParaRPr>
          </a:p>
        </p:txBody>
      </p:sp>
      <p:sp>
        <p:nvSpPr>
          <p:cNvPr id="8" name="Rounded Rectangle 7"/>
          <p:cNvSpPr/>
          <p:nvPr/>
        </p:nvSpPr>
        <p:spPr>
          <a:xfrm>
            <a:off x="1428728" y="5214950"/>
            <a:ext cx="7500990" cy="1166378"/>
          </a:xfrm>
          <a:prstGeom prst="roundRect">
            <a:avLst>
              <a:gd name="adj" fmla="val 6481"/>
            </a:avLst>
          </a:prstGeom>
          <a:solidFill>
            <a:schemeClr val="bg2">
              <a:lumMod val="75000"/>
            </a:schemeClr>
          </a:solidFill>
          <a:ln>
            <a:solidFill>
              <a:schemeClr val="accent4">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85750" lvl="0" indent="-285750" algn="just"/>
            <a:r>
              <a:rPr lang="ro-RO" b="1" dirty="0" smtClean="0">
                <a:latin typeface="Cambria" panose="02040503050406030204" pitchFamily="18" charset="0"/>
                <a:ea typeface="Cambria" panose="02040503050406030204" pitchFamily="18" charset="0"/>
              </a:rPr>
              <a:t>Planurile de intervenție personalizată din diverse domenii (elaborat de specialiştii din domeniul psihoeducaţional: profesorii itineranţi/de sprijin, profesorul consilier şcolar, profesorul logoped).</a:t>
            </a:r>
            <a:endParaRPr lang="ro-RO" b="1" dirty="0">
              <a:solidFill>
                <a:schemeClr val="tx1"/>
              </a:solidFill>
              <a:latin typeface="Cambria" panose="02040503050406030204" pitchFamily="18" charset="0"/>
              <a:ea typeface="Cambria" panose="02040503050406030204" pitchFamily="18" charset="0"/>
            </a:endParaRPr>
          </a:p>
        </p:txBody>
      </p:sp>
      <p:sp>
        <p:nvSpPr>
          <p:cNvPr id="9" name="5-Point Star 8"/>
          <p:cNvSpPr/>
          <p:nvPr/>
        </p:nvSpPr>
        <p:spPr>
          <a:xfrm>
            <a:off x="428596" y="2214554"/>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b="1" dirty="0" smtClean="0">
                <a:solidFill>
                  <a:schemeClr val="tx1"/>
                </a:solidFill>
              </a:rPr>
              <a:t>1</a:t>
            </a:r>
            <a:endParaRPr lang="en-US" b="1" dirty="0">
              <a:solidFill>
                <a:schemeClr val="tx1"/>
              </a:solidFill>
            </a:endParaRPr>
          </a:p>
        </p:txBody>
      </p:sp>
      <p:sp>
        <p:nvSpPr>
          <p:cNvPr id="10" name="5-Point Star 9"/>
          <p:cNvSpPr/>
          <p:nvPr/>
        </p:nvSpPr>
        <p:spPr>
          <a:xfrm>
            <a:off x="428596" y="5072074"/>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b="1" dirty="0" smtClean="0">
                <a:solidFill>
                  <a:schemeClr val="tx1"/>
                </a:solidFill>
              </a:rPr>
              <a:t>3</a:t>
            </a:r>
            <a:endParaRPr lang="en-US" b="1" dirty="0">
              <a:solidFill>
                <a:schemeClr val="tx1"/>
              </a:solidFill>
            </a:endParaRPr>
          </a:p>
        </p:txBody>
      </p:sp>
      <p:sp>
        <p:nvSpPr>
          <p:cNvPr id="11" name="5-Point Star 10"/>
          <p:cNvSpPr/>
          <p:nvPr/>
        </p:nvSpPr>
        <p:spPr>
          <a:xfrm>
            <a:off x="428596" y="3714752"/>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b="1" dirty="0" smtClean="0">
                <a:solidFill>
                  <a:schemeClr val="tx1"/>
                </a:solidFill>
              </a:rPr>
              <a:t>2</a:t>
            </a:r>
            <a:endParaRPr lang="en-US" b="1"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457200" y="1650117"/>
            <a:ext cx="4040188" cy="639762"/>
          </a:xfrm>
        </p:spPr>
        <p:txBody>
          <a:bodyPr>
            <a:normAutofit fontScale="92500" lnSpcReduction="20000"/>
          </a:bodyPr>
          <a:lstStyle/>
          <a:p>
            <a:r>
              <a:rPr lang="ro-RO" dirty="0" smtClean="0">
                <a:latin typeface="Cambria" panose="02040503050406030204" pitchFamily="18" charset="0"/>
                <a:ea typeface="Cambria" panose="02040503050406030204" pitchFamily="18" charset="0"/>
              </a:rPr>
              <a:t>Domeniile de dezvoltare ale copilului:</a:t>
            </a:r>
          </a:p>
        </p:txBody>
      </p:sp>
      <p:sp>
        <p:nvSpPr>
          <p:cNvPr id="3" name="Content Placeholder 2"/>
          <p:cNvSpPr>
            <a:spLocks noGrp="1"/>
          </p:cNvSpPr>
          <p:nvPr>
            <p:ph sz="half" idx="2"/>
          </p:nvPr>
        </p:nvSpPr>
        <p:spPr>
          <a:xfrm>
            <a:off x="251520" y="2323043"/>
            <a:ext cx="4040188" cy="3951288"/>
          </a:xfrm>
        </p:spPr>
        <p:txBody>
          <a:bodyPr>
            <a:normAutofit/>
          </a:bodyPr>
          <a:lstStyle/>
          <a:p>
            <a:pPr marL="514350" indent="-514350">
              <a:buFont typeface="+mj-lt"/>
              <a:buAutoNum type="arabicPeriod"/>
            </a:pPr>
            <a:r>
              <a:rPr lang="ro-RO" sz="1600" b="1" dirty="0" smtClean="0">
                <a:latin typeface="Cambria" panose="02040503050406030204" pitchFamily="18" charset="0"/>
                <a:ea typeface="Cambria" panose="02040503050406030204" pitchFamily="18" charset="0"/>
              </a:rPr>
              <a:t>Domeniul motor şi senzorio-motor</a:t>
            </a:r>
          </a:p>
          <a:p>
            <a:pPr marL="514350" indent="-514350">
              <a:buFont typeface="+mj-lt"/>
              <a:buAutoNum type="arabicPeriod"/>
            </a:pPr>
            <a:r>
              <a:rPr lang="ro-RO" sz="1600" b="1" dirty="0" smtClean="0">
                <a:latin typeface="Cambria" panose="02040503050406030204" pitchFamily="18" charset="0"/>
                <a:ea typeface="Cambria" panose="02040503050406030204" pitchFamily="18" charset="0"/>
              </a:rPr>
              <a:t>Domeniul cognitiv</a:t>
            </a:r>
          </a:p>
          <a:p>
            <a:pPr marL="514350" indent="-514350">
              <a:buFont typeface="+mj-lt"/>
              <a:buAutoNum type="arabicPeriod"/>
            </a:pPr>
            <a:r>
              <a:rPr lang="ro-RO" sz="1600" b="1" dirty="0" smtClean="0">
                <a:latin typeface="Cambria" panose="02040503050406030204" pitchFamily="18" charset="0"/>
                <a:ea typeface="Cambria" panose="02040503050406030204" pitchFamily="18" charset="0"/>
              </a:rPr>
              <a:t>Domeniul limbajului şi comunicării</a:t>
            </a:r>
          </a:p>
          <a:p>
            <a:pPr marL="514350" indent="-514350">
              <a:buFont typeface="+mj-lt"/>
              <a:buAutoNum type="arabicPeriod"/>
            </a:pPr>
            <a:r>
              <a:rPr lang="ro-RO" sz="1600" b="1" dirty="0" smtClean="0">
                <a:latin typeface="Cambria" panose="02040503050406030204" pitchFamily="18" charset="0"/>
                <a:ea typeface="Cambria" panose="02040503050406030204" pitchFamily="18" charset="0"/>
              </a:rPr>
              <a:t>Domeniul socio-emoţional</a:t>
            </a:r>
          </a:p>
          <a:p>
            <a:pPr marL="514350" indent="-514350">
              <a:buFont typeface="+mj-lt"/>
              <a:buAutoNum type="arabicPeriod"/>
            </a:pPr>
            <a:r>
              <a:rPr lang="ro-RO" sz="1600" b="1" dirty="0" smtClean="0">
                <a:latin typeface="Cambria" panose="02040503050406030204" pitchFamily="18" charset="0"/>
                <a:ea typeface="Cambria" panose="02040503050406030204" pitchFamily="18" charset="0"/>
              </a:rPr>
              <a:t>Domeniul autonomiei personale şi sociale</a:t>
            </a:r>
          </a:p>
          <a:p>
            <a:pPr marL="514350" indent="-514350">
              <a:buFont typeface="+mj-lt"/>
              <a:buAutoNum type="arabicPeriod"/>
            </a:pPr>
            <a:r>
              <a:rPr lang="ro-RO" sz="1600" b="1" dirty="0" smtClean="0">
                <a:latin typeface="Cambria" panose="02040503050406030204" pitchFamily="18" charset="0"/>
                <a:ea typeface="Cambria" panose="02040503050406030204" pitchFamily="18" charset="0"/>
              </a:rPr>
              <a:t>Domeniul volitiv-reglatoriu</a:t>
            </a:r>
          </a:p>
          <a:p>
            <a:pPr marL="514350" indent="-514350">
              <a:buNone/>
            </a:pPr>
            <a:endParaRPr lang="ro-RO" sz="1600" b="1" dirty="0" smtClean="0">
              <a:latin typeface="Cambria" panose="02040503050406030204" pitchFamily="18" charset="0"/>
              <a:ea typeface="Cambria" panose="02040503050406030204" pitchFamily="18" charset="0"/>
            </a:endParaRPr>
          </a:p>
          <a:p>
            <a:pPr marL="514350" indent="-514350"/>
            <a:endParaRPr lang="en-US" sz="1600" b="1" dirty="0">
              <a:latin typeface="Cambria" panose="02040503050406030204" pitchFamily="18" charset="0"/>
              <a:ea typeface="Cambria" panose="02040503050406030204" pitchFamily="18" charset="0"/>
            </a:endParaRPr>
          </a:p>
        </p:txBody>
      </p:sp>
      <p:sp>
        <p:nvSpPr>
          <p:cNvPr id="6" name="Text Placeholder 5"/>
          <p:cNvSpPr>
            <a:spLocks noGrp="1"/>
          </p:cNvSpPr>
          <p:nvPr>
            <p:ph type="body" sz="quarter" idx="3"/>
          </p:nvPr>
        </p:nvSpPr>
        <p:spPr>
          <a:xfrm>
            <a:off x="4645025" y="1285860"/>
            <a:ext cx="4041775" cy="1285884"/>
          </a:xfrm>
        </p:spPr>
        <p:txBody>
          <a:bodyPr>
            <a:normAutofit fontScale="92500" lnSpcReduction="20000"/>
          </a:bodyPr>
          <a:lstStyle/>
          <a:p>
            <a:r>
              <a:rPr lang="ro-RO" dirty="0" smtClean="0">
                <a:latin typeface="Cambria" panose="02040503050406030204" pitchFamily="18" charset="0"/>
                <a:ea typeface="Cambria" panose="02040503050406030204" pitchFamily="18" charset="0"/>
              </a:rPr>
              <a:t>Principiile fundamentale de care trebuie să se ţină seama în proiectarea unui program de intervenţie personalizat:</a:t>
            </a:r>
            <a:endParaRPr lang="en-US" dirty="0">
              <a:latin typeface="Cambria" panose="02040503050406030204" pitchFamily="18" charset="0"/>
              <a:ea typeface="Cambria" panose="02040503050406030204" pitchFamily="18" charset="0"/>
            </a:endParaRPr>
          </a:p>
        </p:txBody>
      </p:sp>
      <p:sp>
        <p:nvSpPr>
          <p:cNvPr id="4" name="Content Placeholder 3"/>
          <p:cNvSpPr>
            <a:spLocks noGrp="1"/>
          </p:cNvSpPr>
          <p:nvPr>
            <p:ph sz="quarter" idx="4"/>
          </p:nvPr>
        </p:nvSpPr>
        <p:spPr>
          <a:xfrm>
            <a:off x="4643439" y="2571744"/>
            <a:ext cx="4043362" cy="4000528"/>
          </a:xfrm>
        </p:spPr>
        <p:txBody>
          <a:bodyPr>
            <a:normAutofit fontScale="55000" lnSpcReduction="20000"/>
          </a:bodyPr>
          <a:lstStyle/>
          <a:p>
            <a:pPr marL="457200" indent="-457200" algn="just">
              <a:buFont typeface="+mj-lt"/>
              <a:buAutoNum type="arabicPeriod"/>
            </a:pPr>
            <a:endParaRPr lang="ro-RO" b="1" dirty="0" smtClean="0">
              <a:latin typeface="Cambria" panose="02040503050406030204" pitchFamily="18" charset="0"/>
              <a:ea typeface="Cambria" panose="02040503050406030204" pitchFamily="18" charset="0"/>
            </a:endParaRPr>
          </a:p>
          <a:p>
            <a:pPr marL="457200" indent="-457200" algn="just">
              <a:buFont typeface="+mj-lt"/>
              <a:buAutoNum type="arabicPeriod"/>
            </a:pPr>
            <a:r>
              <a:rPr lang="ro-RO" sz="2900" b="1" dirty="0" smtClean="0">
                <a:latin typeface="Cambria" panose="02040503050406030204" pitchFamily="18" charset="0"/>
                <a:ea typeface="Cambria" panose="02040503050406030204" pitchFamily="18" charset="0"/>
              </a:rPr>
              <a:t>Dezvoltarea copilului este secvenţială</a:t>
            </a:r>
          </a:p>
          <a:p>
            <a:pPr marL="457200" indent="-457200" algn="just">
              <a:buFont typeface="+mj-lt"/>
              <a:buAutoNum type="arabicPeriod"/>
            </a:pPr>
            <a:r>
              <a:rPr lang="ro-RO" sz="2900" b="1" dirty="0" smtClean="0">
                <a:latin typeface="Cambria" panose="02040503050406030204" pitchFamily="18" charset="0"/>
                <a:ea typeface="Cambria" panose="02040503050406030204" pitchFamily="18" charset="0"/>
              </a:rPr>
              <a:t>Un domeniu al dezvoltării afectează un altul, provocând schimbări în tot sistemul</a:t>
            </a:r>
          </a:p>
          <a:p>
            <a:pPr marL="457200" indent="-457200" algn="just">
              <a:buFont typeface="+mj-lt"/>
              <a:buAutoNum type="arabicPeriod"/>
            </a:pPr>
            <a:r>
              <a:rPr lang="ro-RO" sz="2900" b="1" dirty="0" smtClean="0">
                <a:latin typeface="Cambria" panose="02040503050406030204" pitchFamily="18" charset="0"/>
                <a:ea typeface="Cambria" panose="02040503050406030204" pitchFamily="18" charset="0"/>
              </a:rPr>
              <a:t>Copiii au stadii individuale de dezvoltare</a:t>
            </a:r>
          </a:p>
          <a:p>
            <a:pPr marL="457200" indent="-457200" algn="just">
              <a:buFont typeface="+mj-lt"/>
              <a:buAutoNum type="arabicPeriod"/>
            </a:pPr>
            <a:r>
              <a:rPr lang="ro-RO" sz="2900" b="1" dirty="0" smtClean="0">
                <a:latin typeface="Cambria" panose="02040503050406030204" pitchFamily="18" charset="0"/>
                <a:ea typeface="Cambria" panose="02040503050406030204" pitchFamily="18" charset="0"/>
              </a:rPr>
              <a:t>Dezvoltarea se produce de la simplu la complex</a:t>
            </a:r>
          </a:p>
          <a:p>
            <a:pPr marL="457200" indent="-457200" algn="just">
              <a:buFont typeface="+mj-lt"/>
              <a:buAutoNum type="arabicPeriod"/>
            </a:pPr>
            <a:r>
              <a:rPr lang="ro-RO" sz="2900" b="1" dirty="0" smtClean="0">
                <a:latin typeface="Cambria" panose="02040503050406030204" pitchFamily="18" charset="0"/>
                <a:ea typeface="Cambria" panose="02040503050406030204" pitchFamily="18" charset="0"/>
              </a:rPr>
              <a:t>Dezvoltarea depinde de zestrea genetică şi de experienţele trăite</a:t>
            </a:r>
          </a:p>
          <a:p>
            <a:pPr marL="457200" indent="-457200" algn="just">
              <a:buFont typeface="+mj-lt"/>
              <a:buAutoNum type="arabicPeriod"/>
            </a:pPr>
            <a:r>
              <a:rPr lang="ro-RO" sz="2900" b="1" dirty="0" smtClean="0">
                <a:latin typeface="Cambria" panose="02040503050406030204" pitchFamily="18" charset="0"/>
                <a:ea typeface="Cambria" panose="02040503050406030204" pitchFamily="18" charset="0"/>
              </a:rPr>
              <a:t>Dezvoltarea se produce în stagii</a:t>
            </a:r>
          </a:p>
          <a:p>
            <a:pPr marL="457200" indent="-457200" algn="just">
              <a:buFont typeface="+mj-lt"/>
              <a:buAutoNum type="arabicPeriod"/>
            </a:pPr>
            <a:r>
              <a:rPr lang="ro-RO" sz="2900" b="1" dirty="0" smtClean="0">
                <a:latin typeface="Cambria" panose="02040503050406030204" pitchFamily="18" charset="0"/>
                <a:ea typeface="Cambria" panose="02040503050406030204" pitchFamily="18" charset="0"/>
              </a:rPr>
              <a:t>Dezvoltarea este rezultatul maturizării şi învăţării</a:t>
            </a:r>
          </a:p>
          <a:p>
            <a:pPr marL="457200" indent="-457200" algn="just">
              <a:buFont typeface="+mj-lt"/>
              <a:buAutoNum type="arabicPeriod"/>
            </a:pPr>
            <a:r>
              <a:rPr lang="ro-RO" sz="2900" b="1" dirty="0" smtClean="0">
                <a:latin typeface="Cambria" panose="02040503050406030204" pitchFamily="18" charset="0"/>
                <a:ea typeface="Cambria" panose="02040503050406030204" pitchFamily="18" charset="0"/>
              </a:rPr>
              <a:t>Copiii au ritmuri proprii de învăţare</a:t>
            </a:r>
          </a:p>
        </p:txBody>
      </p:sp>
      <p:sp>
        <p:nvSpPr>
          <p:cNvPr id="7" name="Title 4"/>
          <p:cNvSpPr>
            <a:spLocks noGrp="1"/>
          </p:cNvSpPr>
          <p:nvPr>
            <p:ph type="title"/>
          </p:nvPr>
        </p:nvSpPr>
        <p:spPr>
          <a:xfrm>
            <a:off x="457200" y="274638"/>
            <a:ext cx="8229600" cy="1066130"/>
          </a:xfrm>
          <a:prstGeom prst="wedgeRectCallout">
            <a:avLst>
              <a:gd name="adj1" fmla="val -16766"/>
              <a:gd name="adj2" fmla="val 81452"/>
            </a:avLst>
          </a:prstGeom>
        </p:spPr>
        <p:style>
          <a:lnRef idx="0">
            <a:schemeClr val="accent2"/>
          </a:lnRef>
          <a:fillRef idx="3">
            <a:schemeClr val="accent2"/>
          </a:fillRef>
          <a:effectRef idx="3">
            <a:schemeClr val="accent2"/>
          </a:effectRef>
          <a:fontRef idx="minor">
            <a:schemeClr val="lt1"/>
          </a:fontRef>
        </p:style>
        <p:txBody>
          <a:bodyPr rtlCol="0" anchor="ctr"/>
          <a:lstStyle/>
          <a:p>
            <a:r>
              <a:rPr lang="ro-RO" sz="2000" b="1" dirty="0" smtClean="0">
                <a:solidFill>
                  <a:schemeClr val="bg1"/>
                </a:solidFill>
              </a:rPr>
              <a:t/>
            </a:r>
            <a:br>
              <a:rPr lang="ro-RO" sz="2000" b="1" dirty="0" smtClean="0">
                <a:solidFill>
                  <a:schemeClr val="bg1"/>
                </a:solidFill>
              </a:rPr>
            </a:br>
            <a:r>
              <a:rPr lang="ro-RO" sz="2000" b="1" dirty="0" smtClean="0">
                <a:solidFill>
                  <a:schemeClr val="bg1"/>
                </a:solidFill>
              </a:rPr>
              <a:t>PROGRAMUL DE INTERVENȚIE PERSONALIZAT </a:t>
            </a:r>
            <a:r>
              <a:rPr lang="ro-RO" sz="2000" b="1" dirty="0" smtClean="0"/>
              <a:t>TREBUIE SĂ PORNEASCĂ DE LA DOMENIILE ŞI PRINCIPIILE GENERALE CU PRIVIRE LA DEZVOLTAREA COPILULUI</a:t>
            </a:r>
            <a:r>
              <a:rPr lang="ro-RO" sz="2400" dirty="0" smtClean="0"/>
              <a:t/>
            </a:r>
            <a:br>
              <a:rPr lang="ro-RO" sz="2400" dirty="0" smtClean="0"/>
            </a:br>
            <a:endParaRPr lang="ro-RO" sz="2200" b="1" dirty="0">
              <a:latin typeface="Georgia" panose="02040502050405020303"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ular Callout 9"/>
          <p:cNvSpPr/>
          <p:nvPr/>
        </p:nvSpPr>
        <p:spPr>
          <a:xfrm>
            <a:off x="1907704" y="571480"/>
            <a:ext cx="5940000" cy="1228640"/>
          </a:xfrm>
          <a:prstGeom prst="wedgeRectCallout">
            <a:avLst>
              <a:gd name="adj1" fmla="val -24808"/>
              <a:gd name="adj2" fmla="val 95597"/>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o-RO" sz="2400" b="1" dirty="0" smtClean="0">
                <a:solidFill>
                  <a:schemeClr val="bg1"/>
                </a:solidFill>
                <a:latin typeface="Georgia" panose="02040502050405020303" pitchFamily="18" charset="0"/>
              </a:rPr>
              <a:t>P.S.I. – ESTE ÎNTOCMIT DE RESPONSABILUL DE CAZ </a:t>
            </a:r>
          </a:p>
          <a:p>
            <a:pPr algn="ctr"/>
            <a:r>
              <a:rPr lang="ro-RO" sz="2400" b="1" dirty="0" smtClean="0">
                <a:solidFill>
                  <a:schemeClr val="bg1"/>
                </a:solidFill>
                <a:latin typeface="Georgia" panose="02040502050405020303" pitchFamily="18" charset="0"/>
              </a:rPr>
              <a:t>SERVICII PSIHOEDUCAȚIONALE</a:t>
            </a:r>
            <a:endParaRPr lang="ro-RO" sz="2200" b="1" dirty="0">
              <a:latin typeface="Georgia" panose="02040502050405020303" pitchFamily="18" charset="0"/>
            </a:endParaRPr>
          </a:p>
        </p:txBody>
      </p:sp>
      <p:sp>
        <p:nvSpPr>
          <p:cNvPr id="18" name="Rectangle 17"/>
          <p:cNvSpPr/>
          <p:nvPr/>
        </p:nvSpPr>
        <p:spPr>
          <a:xfrm>
            <a:off x="539553" y="2204865"/>
            <a:ext cx="4536503" cy="5157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285750" lvl="0" indent="-285750">
              <a:buFont typeface="Wingdings" panose="05000000000000000000" pitchFamily="2" charset="2"/>
              <a:buChar char="v"/>
            </a:pPr>
            <a:r>
              <a:rPr lang="ro-RO" b="1" dirty="0">
                <a:solidFill>
                  <a:schemeClr val="tx1"/>
                </a:solidFill>
                <a:latin typeface="Georgia" panose="02040502050405020303" pitchFamily="18" charset="0"/>
              </a:rPr>
              <a:t>profesorul itinerant şi de </a:t>
            </a:r>
            <a:r>
              <a:rPr lang="ro-RO" b="1" dirty="0" smtClean="0">
                <a:solidFill>
                  <a:schemeClr val="tx1"/>
                </a:solidFill>
                <a:latin typeface="Georgia" panose="02040502050405020303" pitchFamily="18" charset="0"/>
              </a:rPr>
              <a:t>sprijin</a:t>
            </a:r>
            <a:r>
              <a:rPr lang="ro-RO" dirty="0" smtClean="0">
                <a:solidFill>
                  <a:schemeClr val="tx1"/>
                </a:solidFill>
                <a:latin typeface="Georgia" panose="02040502050405020303" pitchFamily="18" charset="0"/>
              </a:rPr>
              <a:t> </a:t>
            </a:r>
            <a:endParaRPr lang="en-US" dirty="0" smtClean="0">
              <a:solidFill>
                <a:schemeClr val="tx1"/>
              </a:solidFill>
              <a:latin typeface="Georgia" panose="02040502050405020303" pitchFamily="18" charset="0"/>
            </a:endParaRPr>
          </a:p>
        </p:txBody>
      </p:sp>
      <p:sp>
        <p:nvSpPr>
          <p:cNvPr id="23" name="Rectangle 22"/>
          <p:cNvSpPr/>
          <p:nvPr/>
        </p:nvSpPr>
        <p:spPr>
          <a:xfrm>
            <a:off x="6146296" y="2200271"/>
            <a:ext cx="2746184" cy="518540"/>
          </a:xfrm>
          <a:prstGeom prst="rect">
            <a:avLst/>
          </a:prstGeom>
          <a:solidFill>
            <a:schemeClr val="accent1">
              <a:lumMod val="20000"/>
              <a:lumOff val="80000"/>
            </a:schemeClr>
          </a:solidFill>
        </p:spPr>
        <p:style>
          <a:lnRef idx="2">
            <a:schemeClr val="accent4"/>
          </a:lnRef>
          <a:fillRef idx="1">
            <a:schemeClr val="lt1"/>
          </a:fillRef>
          <a:effectRef idx="0">
            <a:schemeClr val="accent4"/>
          </a:effectRef>
          <a:fontRef idx="minor">
            <a:schemeClr val="dk1"/>
          </a:fontRef>
        </p:style>
        <p:txBody>
          <a:bodyPr rtlCol="0" anchor="ctr"/>
          <a:lstStyle/>
          <a:p>
            <a:pPr lvl="0"/>
            <a:r>
              <a:rPr lang="ro-RO" dirty="0" smtClean="0">
                <a:latin typeface="Georgia" panose="02040502050405020303" pitchFamily="18" charset="0"/>
              </a:rPr>
              <a:t>elevul </a:t>
            </a:r>
            <a:r>
              <a:rPr lang="ro-RO" dirty="0">
                <a:latin typeface="Georgia" panose="02040502050405020303" pitchFamily="18" charset="0"/>
              </a:rPr>
              <a:t>cu CES integrat în învăţământul de masă; </a:t>
            </a:r>
            <a:endParaRPr lang="en-US" dirty="0" smtClean="0">
              <a:latin typeface="Georgia" panose="02040502050405020303" pitchFamily="18" charset="0"/>
            </a:endParaRPr>
          </a:p>
        </p:txBody>
      </p:sp>
      <p:sp>
        <p:nvSpPr>
          <p:cNvPr id="2" name="Notched Right Arrow 1"/>
          <p:cNvSpPr/>
          <p:nvPr/>
        </p:nvSpPr>
        <p:spPr>
          <a:xfrm>
            <a:off x="4877704" y="2225541"/>
            <a:ext cx="1152000" cy="468000"/>
          </a:xfrm>
          <a:prstGeom prst="notched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600" b="1" dirty="0" err="1" smtClean="0">
                <a:latin typeface="Georgia" panose="02040502050405020303" pitchFamily="18" charset="0"/>
              </a:rPr>
              <a:t>pentru</a:t>
            </a:r>
            <a:endParaRPr lang="ro-RO" sz="1600" b="1" dirty="0">
              <a:latin typeface="Georgia" panose="02040502050405020303" pitchFamily="18" charset="0"/>
            </a:endParaRPr>
          </a:p>
        </p:txBody>
      </p:sp>
      <p:sp>
        <p:nvSpPr>
          <p:cNvPr id="13" name="Rectangle 12"/>
          <p:cNvSpPr/>
          <p:nvPr/>
        </p:nvSpPr>
        <p:spPr>
          <a:xfrm>
            <a:off x="539553" y="2872997"/>
            <a:ext cx="4536503" cy="5157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285750" lvl="0" indent="-285750">
              <a:buFont typeface="Wingdings" panose="05000000000000000000" pitchFamily="2" charset="2"/>
              <a:buChar char="v"/>
            </a:pPr>
            <a:r>
              <a:rPr lang="ro-RO" b="1" dirty="0">
                <a:solidFill>
                  <a:schemeClr val="tx1"/>
                </a:solidFill>
                <a:latin typeface="Georgia" panose="02040502050405020303" pitchFamily="18" charset="0"/>
              </a:rPr>
              <a:t>profesorul de psihopedagogie </a:t>
            </a:r>
            <a:r>
              <a:rPr lang="ro-RO" b="1" dirty="0" smtClean="0">
                <a:solidFill>
                  <a:schemeClr val="tx1"/>
                </a:solidFill>
                <a:latin typeface="Georgia" panose="02040502050405020303" pitchFamily="18" charset="0"/>
              </a:rPr>
              <a:t>specială</a:t>
            </a:r>
            <a:r>
              <a:rPr lang="en-US" b="1" dirty="0" smtClean="0">
                <a:solidFill>
                  <a:schemeClr val="tx1"/>
                </a:solidFill>
                <a:latin typeface="Georgia" panose="02040502050405020303" pitchFamily="18" charset="0"/>
              </a:rPr>
              <a:t>, </a:t>
            </a:r>
            <a:r>
              <a:rPr lang="ro-RO" dirty="0" smtClean="0">
                <a:solidFill>
                  <a:schemeClr val="tx1"/>
                </a:solidFill>
                <a:latin typeface="Georgia" panose="02040502050405020303" pitchFamily="18" charset="0"/>
              </a:rPr>
              <a:t>cu </a:t>
            </a:r>
            <a:r>
              <a:rPr lang="ro-RO" dirty="0">
                <a:solidFill>
                  <a:schemeClr val="tx1"/>
                </a:solidFill>
                <a:latin typeface="Georgia" panose="02040502050405020303" pitchFamily="18" charset="0"/>
              </a:rPr>
              <a:t>funcţia de </a:t>
            </a:r>
            <a:r>
              <a:rPr lang="ro-RO" b="1" dirty="0" smtClean="0">
                <a:solidFill>
                  <a:schemeClr val="tx1"/>
                </a:solidFill>
                <a:latin typeface="Georgia" panose="02040502050405020303" pitchFamily="18" charset="0"/>
              </a:rPr>
              <a:t>diriginte</a:t>
            </a:r>
            <a:endParaRPr lang="en-US" dirty="0">
              <a:solidFill>
                <a:schemeClr val="tx1"/>
              </a:solidFill>
              <a:latin typeface="Georgia" panose="02040502050405020303" pitchFamily="18" charset="0"/>
            </a:endParaRPr>
          </a:p>
        </p:txBody>
      </p:sp>
      <p:sp>
        <p:nvSpPr>
          <p:cNvPr id="14" name="Rectangle 13"/>
          <p:cNvSpPr/>
          <p:nvPr/>
        </p:nvSpPr>
        <p:spPr>
          <a:xfrm>
            <a:off x="6146296" y="2868403"/>
            <a:ext cx="2746184" cy="518540"/>
          </a:xfrm>
          <a:prstGeom prst="rect">
            <a:avLst/>
          </a:prstGeom>
          <a:solidFill>
            <a:schemeClr val="accent1">
              <a:lumMod val="20000"/>
              <a:lumOff val="80000"/>
            </a:schemeClr>
          </a:solidFill>
        </p:spPr>
        <p:style>
          <a:lnRef idx="2">
            <a:schemeClr val="accent4"/>
          </a:lnRef>
          <a:fillRef idx="1">
            <a:schemeClr val="lt1"/>
          </a:fillRef>
          <a:effectRef idx="0">
            <a:schemeClr val="accent4"/>
          </a:effectRef>
          <a:fontRef idx="minor">
            <a:schemeClr val="dk1"/>
          </a:fontRef>
        </p:style>
        <p:txBody>
          <a:bodyPr rtlCol="0" anchor="ctr"/>
          <a:lstStyle/>
          <a:p>
            <a:pPr lvl="0"/>
            <a:r>
              <a:rPr lang="ro-RO" dirty="0" smtClean="0">
                <a:latin typeface="Georgia" panose="02040502050405020303" pitchFamily="18" charset="0"/>
              </a:rPr>
              <a:t>elevul </a:t>
            </a:r>
            <a:r>
              <a:rPr lang="ro-RO" dirty="0">
                <a:latin typeface="Georgia" panose="02040502050405020303" pitchFamily="18" charset="0"/>
              </a:rPr>
              <a:t>cu CES </a:t>
            </a:r>
            <a:r>
              <a:rPr lang="en-US" dirty="0" smtClean="0">
                <a:latin typeface="Georgia" panose="02040502050405020303" pitchFamily="18" charset="0"/>
              </a:rPr>
              <a:t>di</a:t>
            </a:r>
            <a:r>
              <a:rPr lang="ro-RO" dirty="0" smtClean="0">
                <a:latin typeface="Georgia" panose="02040502050405020303" pitchFamily="18" charset="0"/>
              </a:rPr>
              <a:t>n </a:t>
            </a:r>
            <a:r>
              <a:rPr lang="ro-RO" dirty="0">
                <a:latin typeface="Georgia" panose="02040502050405020303" pitchFamily="18" charset="0"/>
              </a:rPr>
              <a:t>învăţământul </a:t>
            </a:r>
            <a:r>
              <a:rPr lang="en-US" dirty="0" smtClean="0">
                <a:latin typeface="Georgia" panose="02040502050405020303" pitchFamily="18" charset="0"/>
              </a:rPr>
              <a:t>special</a:t>
            </a:r>
            <a:r>
              <a:rPr lang="ro-RO" dirty="0" smtClean="0">
                <a:latin typeface="Georgia" panose="02040502050405020303" pitchFamily="18" charset="0"/>
              </a:rPr>
              <a:t>; </a:t>
            </a:r>
            <a:endParaRPr lang="en-US" dirty="0" smtClean="0">
              <a:latin typeface="Georgia" panose="02040502050405020303" pitchFamily="18" charset="0"/>
            </a:endParaRPr>
          </a:p>
        </p:txBody>
      </p:sp>
      <p:sp>
        <p:nvSpPr>
          <p:cNvPr id="15" name="Notched Right Arrow 14"/>
          <p:cNvSpPr/>
          <p:nvPr/>
        </p:nvSpPr>
        <p:spPr>
          <a:xfrm>
            <a:off x="4877704" y="2893673"/>
            <a:ext cx="1152000" cy="468000"/>
          </a:xfrm>
          <a:prstGeom prst="notched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600" b="1" dirty="0" err="1" smtClean="0">
                <a:latin typeface="Georgia" panose="02040502050405020303" pitchFamily="18" charset="0"/>
              </a:rPr>
              <a:t>pentru</a:t>
            </a:r>
            <a:endParaRPr lang="ro-RO" sz="1600" b="1" dirty="0">
              <a:latin typeface="Georgia" panose="02040502050405020303" pitchFamily="18" charset="0"/>
            </a:endParaRPr>
          </a:p>
        </p:txBody>
      </p:sp>
      <p:sp>
        <p:nvSpPr>
          <p:cNvPr id="16" name="Rectangle 15"/>
          <p:cNvSpPr/>
          <p:nvPr/>
        </p:nvSpPr>
        <p:spPr>
          <a:xfrm>
            <a:off x="539553" y="3538434"/>
            <a:ext cx="4536503" cy="5157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285750" lvl="0" indent="-285750">
              <a:buFont typeface="Wingdings" panose="05000000000000000000" pitchFamily="2" charset="2"/>
              <a:buChar char="v"/>
            </a:pPr>
            <a:r>
              <a:rPr lang="ro-RO" b="1" dirty="0">
                <a:solidFill>
                  <a:schemeClr val="tx1"/>
                </a:solidFill>
                <a:latin typeface="Georgia" panose="02040502050405020303" pitchFamily="18" charset="0"/>
              </a:rPr>
              <a:t>profesorul de psihopedagogie specială</a:t>
            </a:r>
            <a:r>
              <a:rPr lang="ro-RO" dirty="0">
                <a:solidFill>
                  <a:schemeClr val="tx1"/>
                </a:solidFill>
                <a:latin typeface="Georgia" panose="02040502050405020303" pitchFamily="18" charset="0"/>
              </a:rPr>
              <a:t> de la grupă</a:t>
            </a:r>
            <a:endParaRPr lang="en-US" dirty="0">
              <a:solidFill>
                <a:schemeClr val="tx1"/>
              </a:solidFill>
              <a:latin typeface="Georgia" panose="02040502050405020303" pitchFamily="18" charset="0"/>
            </a:endParaRPr>
          </a:p>
        </p:txBody>
      </p:sp>
      <p:sp>
        <p:nvSpPr>
          <p:cNvPr id="17" name="Rectangle 16"/>
          <p:cNvSpPr/>
          <p:nvPr/>
        </p:nvSpPr>
        <p:spPr>
          <a:xfrm>
            <a:off x="6146296" y="3533840"/>
            <a:ext cx="2746184" cy="518540"/>
          </a:xfrm>
          <a:prstGeom prst="rect">
            <a:avLst/>
          </a:prstGeom>
          <a:solidFill>
            <a:schemeClr val="accent1">
              <a:lumMod val="20000"/>
              <a:lumOff val="80000"/>
            </a:schemeClr>
          </a:solidFill>
        </p:spPr>
        <p:style>
          <a:lnRef idx="2">
            <a:schemeClr val="accent4"/>
          </a:lnRef>
          <a:fillRef idx="1">
            <a:schemeClr val="lt1"/>
          </a:fillRef>
          <a:effectRef idx="0">
            <a:schemeClr val="accent4"/>
          </a:effectRef>
          <a:fontRef idx="minor">
            <a:schemeClr val="dk1"/>
          </a:fontRef>
        </p:style>
        <p:txBody>
          <a:bodyPr rtlCol="0" anchor="ctr"/>
          <a:lstStyle/>
          <a:p>
            <a:pPr lvl="0"/>
            <a:r>
              <a:rPr lang="ro-RO" dirty="0">
                <a:latin typeface="Georgia" panose="02040502050405020303" pitchFamily="18" charset="0"/>
              </a:rPr>
              <a:t>copiii din învăţământul preşcolar special </a:t>
            </a:r>
            <a:endParaRPr lang="en-US" dirty="0">
              <a:latin typeface="Georgia" panose="02040502050405020303" pitchFamily="18" charset="0"/>
            </a:endParaRPr>
          </a:p>
        </p:txBody>
      </p:sp>
      <p:sp>
        <p:nvSpPr>
          <p:cNvPr id="26" name="Notched Right Arrow 25"/>
          <p:cNvSpPr/>
          <p:nvPr/>
        </p:nvSpPr>
        <p:spPr>
          <a:xfrm>
            <a:off x="4877704" y="3559110"/>
            <a:ext cx="1152000" cy="468000"/>
          </a:xfrm>
          <a:prstGeom prst="notched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600" b="1" dirty="0" err="1" smtClean="0">
                <a:latin typeface="Georgia" panose="02040502050405020303" pitchFamily="18" charset="0"/>
              </a:rPr>
              <a:t>pentru</a:t>
            </a:r>
            <a:endParaRPr lang="ro-RO" sz="1600" b="1" dirty="0">
              <a:latin typeface="Georgia" panose="02040502050405020303" pitchFamily="18" charset="0"/>
            </a:endParaRPr>
          </a:p>
        </p:txBody>
      </p:sp>
      <p:sp>
        <p:nvSpPr>
          <p:cNvPr id="27" name="Rectangle 26"/>
          <p:cNvSpPr/>
          <p:nvPr/>
        </p:nvSpPr>
        <p:spPr>
          <a:xfrm>
            <a:off x="539553" y="4206566"/>
            <a:ext cx="4536503" cy="8280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285750" lvl="0" indent="-285750">
              <a:buFont typeface="Wingdings" panose="05000000000000000000" pitchFamily="2" charset="2"/>
              <a:buChar char="v"/>
            </a:pPr>
            <a:r>
              <a:rPr lang="ro-RO" b="1" dirty="0">
                <a:solidFill>
                  <a:schemeClr val="tx1"/>
                </a:solidFill>
                <a:latin typeface="Georgia" panose="02040502050405020303" pitchFamily="18" charset="0"/>
              </a:rPr>
              <a:t>cadrul didactic cu funcţia de diriginte/cadrul didactic care desfăşoară activitatea de instruire</a:t>
            </a:r>
            <a:endParaRPr lang="en-US" b="1" dirty="0">
              <a:solidFill>
                <a:schemeClr val="tx1"/>
              </a:solidFill>
              <a:latin typeface="Georgia" panose="02040502050405020303" pitchFamily="18" charset="0"/>
            </a:endParaRPr>
          </a:p>
        </p:txBody>
      </p:sp>
      <p:sp>
        <p:nvSpPr>
          <p:cNvPr id="28" name="Rectangle 27"/>
          <p:cNvSpPr/>
          <p:nvPr/>
        </p:nvSpPr>
        <p:spPr>
          <a:xfrm>
            <a:off x="6146296" y="4201972"/>
            <a:ext cx="2746184" cy="828000"/>
          </a:xfrm>
          <a:prstGeom prst="rect">
            <a:avLst/>
          </a:prstGeom>
          <a:solidFill>
            <a:schemeClr val="accent1">
              <a:lumMod val="20000"/>
              <a:lumOff val="80000"/>
            </a:schemeClr>
          </a:solidFill>
        </p:spPr>
        <p:style>
          <a:lnRef idx="2">
            <a:schemeClr val="accent4"/>
          </a:lnRef>
          <a:fillRef idx="1">
            <a:schemeClr val="lt1"/>
          </a:fillRef>
          <a:effectRef idx="0">
            <a:schemeClr val="accent4"/>
          </a:effectRef>
          <a:fontRef idx="minor">
            <a:schemeClr val="dk1"/>
          </a:fontRef>
        </p:style>
        <p:txBody>
          <a:bodyPr rtlCol="0" anchor="ctr"/>
          <a:lstStyle/>
          <a:p>
            <a:pPr lvl="0"/>
            <a:r>
              <a:rPr lang="ro-RO" dirty="0">
                <a:latin typeface="Georgia" panose="02040502050405020303" pitchFamily="18" charset="0"/>
              </a:rPr>
              <a:t>elevul cu CES şcolarizat la </a:t>
            </a:r>
            <a:r>
              <a:rPr lang="ro-RO" dirty="0" smtClean="0">
                <a:latin typeface="Georgia" panose="02040502050405020303" pitchFamily="18" charset="0"/>
              </a:rPr>
              <a:t>domiciliu</a:t>
            </a:r>
            <a:r>
              <a:rPr lang="en-US" dirty="0" smtClean="0">
                <a:latin typeface="Georgia" panose="02040502050405020303" pitchFamily="18" charset="0"/>
              </a:rPr>
              <a:t>/</a:t>
            </a:r>
            <a:r>
              <a:rPr lang="ro-RO" dirty="0" smtClean="0">
                <a:latin typeface="Georgia" panose="02040502050405020303" pitchFamily="18" charset="0"/>
              </a:rPr>
              <a:t>în spital d</a:t>
            </a:r>
            <a:r>
              <a:rPr lang="en-US" dirty="0" smtClean="0">
                <a:latin typeface="Georgia" panose="02040502050405020303" pitchFamily="18" charset="0"/>
              </a:rPr>
              <a:t>in</a:t>
            </a:r>
            <a:r>
              <a:rPr lang="ro-RO" dirty="0" smtClean="0">
                <a:latin typeface="Georgia" panose="02040502050405020303" pitchFamily="18" charset="0"/>
              </a:rPr>
              <a:t> învăţământ</a:t>
            </a:r>
            <a:r>
              <a:rPr lang="en-US" dirty="0" err="1" smtClean="0">
                <a:latin typeface="Georgia" panose="02040502050405020303" pitchFamily="18" charset="0"/>
              </a:rPr>
              <a:t>ul</a:t>
            </a:r>
            <a:r>
              <a:rPr lang="en-US" dirty="0" smtClean="0">
                <a:latin typeface="Georgia" panose="02040502050405020303" pitchFamily="18" charset="0"/>
              </a:rPr>
              <a:t> </a:t>
            </a:r>
            <a:r>
              <a:rPr lang="ro-RO" dirty="0" smtClean="0">
                <a:latin typeface="Georgia" panose="02040502050405020303" pitchFamily="18" charset="0"/>
              </a:rPr>
              <a:t>special. </a:t>
            </a:r>
            <a:endParaRPr lang="en-US" dirty="0">
              <a:latin typeface="Georgia" panose="02040502050405020303" pitchFamily="18" charset="0"/>
            </a:endParaRPr>
          </a:p>
        </p:txBody>
      </p:sp>
      <p:sp>
        <p:nvSpPr>
          <p:cNvPr id="29" name="Notched Right Arrow 28"/>
          <p:cNvSpPr/>
          <p:nvPr/>
        </p:nvSpPr>
        <p:spPr>
          <a:xfrm>
            <a:off x="4877704" y="4401160"/>
            <a:ext cx="1152000" cy="468000"/>
          </a:xfrm>
          <a:prstGeom prst="notched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600" b="1" dirty="0" err="1" smtClean="0">
                <a:latin typeface="Georgia" panose="02040502050405020303" pitchFamily="18" charset="0"/>
              </a:rPr>
              <a:t>pentru</a:t>
            </a:r>
            <a:endParaRPr lang="ro-RO" sz="1600" b="1" dirty="0">
              <a:latin typeface="Georgia" panose="02040502050405020303" pitchFamily="18" charset="0"/>
            </a:endParaRPr>
          </a:p>
        </p:txBody>
      </p:sp>
      <p:sp>
        <p:nvSpPr>
          <p:cNvPr id="30" name="Rectangle 29"/>
          <p:cNvSpPr/>
          <p:nvPr/>
        </p:nvSpPr>
        <p:spPr>
          <a:xfrm>
            <a:off x="539552" y="5176920"/>
            <a:ext cx="4536503" cy="10800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285750" lvl="0" indent="-285750">
              <a:buFont typeface="Wingdings" panose="05000000000000000000" pitchFamily="2" charset="2"/>
              <a:buChar char="v"/>
            </a:pPr>
            <a:r>
              <a:rPr lang="ro-RO" b="1" dirty="0">
                <a:solidFill>
                  <a:schemeClr val="tx1"/>
                </a:solidFill>
                <a:latin typeface="Georgia" panose="02040502050405020303" pitchFamily="18" charset="0"/>
              </a:rPr>
              <a:t>cadrul didactic </a:t>
            </a:r>
            <a:r>
              <a:rPr lang="en-US" dirty="0" smtClean="0">
                <a:solidFill>
                  <a:schemeClr val="tx1"/>
                </a:solidFill>
                <a:latin typeface="Georgia" panose="02040502050405020303" pitchFamily="18" charset="0"/>
              </a:rPr>
              <a:t>cu </a:t>
            </a:r>
            <a:r>
              <a:rPr lang="ro-RO" dirty="0" smtClean="0">
                <a:solidFill>
                  <a:schemeClr val="tx1"/>
                </a:solidFill>
                <a:latin typeface="Georgia" panose="02040502050405020303" pitchFamily="18" charset="0"/>
              </a:rPr>
              <a:t>funcţia </a:t>
            </a:r>
            <a:r>
              <a:rPr lang="ro-RO" dirty="0">
                <a:solidFill>
                  <a:schemeClr val="tx1"/>
                </a:solidFill>
                <a:latin typeface="Georgia" panose="02040502050405020303" pitchFamily="18" charset="0"/>
              </a:rPr>
              <a:t>de </a:t>
            </a:r>
            <a:r>
              <a:rPr lang="ro-RO" dirty="0" smtClean="0">
                <a:solidFill>
                  <a:schemeClr val="tx1"/>
                </a:solidFill>
                <a:latin typeface="Georgia" panose="02040502050405020303" pitchFamily="18" charset="0"/>
              </a:rPr>
              <a:t>diriginte</a:t>
            </a:r>
            <a:r>
              <a:rPr lang="en-US" dirty="0" smtClean="0">
                <a:solidFill>
                  <a:schemeClr val="tx1"/>
                </a:solidFill>
                <a:latin typeface="Georgia" panose="02040502050405020303" pitchFamily="18" charset="0"/>
              </a:rPr>
              <a:t>/</a:t>
            </a:r>
            <a:r>
              <a:rPr lang="ro-RO" b="1" dirty="0" smtClean="0">
                <a:solidFill>
                  <a:schemeClr val="tx1"/>
                </a:solidFill>
                <a:latin typeface="Georgia" panose="02040502050405020303" pitchFamily="18" charset="0"/>
              </a:rPr>
              <a:t>profesorul </a:t>
            </a:r>
            <a:r>
              <a:rPr lang="ro-RO" b="1" dirty="0">
                <a:solidFill>
                  <a:schemeClr val="tx1"/>
                </a:solidFill>
                <a:latin typeface="Georgia" panose="02040502050405020303" pitchFamily="18" charset="0"/>
              </a:rPr>
              <a:t>educator de la </a:t>
            </a:r>
            <a:r>
              <a:rPr lang="ro-RO" b="1" dirty="0" smtClean="0">
                <a:solidFill>
                  <a:schemeClr val="tx1"/>
                </a:solidFill>
                <a:latin typeface="Georgia" panose="02040502050405020303" pitchFamily="18" charset="0"/>
              </a:rPr>
              <a:t>clasă</a:t>
            </a:r>
            <a:r>
              <a:rPr lang="en-US" b="1" dirty="0" smtClean="0">
                <a:solidFill>
                  <a:schemeClr val="tx1"/>
                </a:solidFill>
                <a:latin typeface="Georgia" panose="02040502050405020303" pitchFamily="18" charset="0"/>
              </a:rPr>
              <a:t>/</a:t>
            </a:r>
            <a:r>
              <a:rPr lang="ro-RO" b="1" dirty="0" smtClean="0">
                <a:solidFill>
                  <a:schemeClr val="tx1"/>
                </a:solidFill>
                <a:latin typeface="Georgia" panose="02040502050405020303" pitchFamily="18" charset="0"/>
              </a:rPr>
              <a:t>un </a:t>
            </a:r>
            <a:r>
              <a:rPr lang="ro-RO" b="1" dirty="0">
                <a:solidFill>
                  <a:schemeClr val="tx1"/>
                </a:solidFill>
                <a:latin typeface="Georgia" panose="02040502050405020303" pitchFamily="18" charset="0"/>
              </a:rPr>
              <a:t>profesor </a:t>
            </a:r>
            <a:r>
              <a:rPr lang="ro-RO" b="1" dirty="0" smtClean="0">
                <a:solidFill>
                  <a:schemeClr val="tx1"/>
                </a:solidFill>
                <a:latin typeface="Georgia" panose="02040502050405020303" pitchFamily="18" charset="0"/>
              </a:rPr>
              <a:t>psihopedagog</a:t>
            </a:r>
            <a:r>
              <a:rPr lang="en-US" b="1" dirty="0" smtClean="0">
                <a:solidFill>
                  <a:schemeClr val="tx1"/>
                </a:solidFill>
                <a:latin typeface="Georgia" panose="02040502050405020303" pitchFamily="18" charset="0"/>
              </a:rPr>
              <a:t>/ </a:t>
            </a:r>
            <a:r>
              <a:rPr lang="ro-RO" b="1" dirty="0" smtClean="0">
                <a:solidFill>
                  <a:schemeClr val="tx1"/>
                </a:solidFill>
                <a:latin typeface="Georgia" panose="02040502050405020303" pitchFamily="18" charset="0"/>
              </a:rPr>
              <a:t>un </a:t>
            </a:r>
            <a:r>
              <a:rPr lang="ro-RO" b="1" dirty="0">
                <a:solidFill>
                  <a:schemeClr val="tx1"/>
                </a:solidFill>
                <a:latin typeface="Georgia" panose="02040502050405020303" pitchFamily="18" charset="0"/>
              </a:rPr>
              <a:t>membru al </a:t>
            </a:r>
            <a:r>
              <a:rPr lang="ro-RO" b="1" dirty="0" smtClean="0">
                <a:solidFill>
                  <a:schemeClr val="tx1"/>
                </a:solidFill>
                <a:latin typeface="Georgia" panose="02040502050405020303" pitchFamily="18" charset="0"/>
              </a:rPr>
              <a:t>C</a:t>
            </a:r>
            <a:r>
              <a:rPr lang="en-US" b="1" dirty="0" smtClean="0">
                <a:solidFill>
                  <a:schemeClr val="tx1"/>
                </a:solidFill>
                <a:latin typeface="Georgia" panose="02040502050405020303" pitchFamily="18" charset="0"/>
              </a:rPr>
              <a:t>IEC</a:t>
            </a:r>
            <a:endParaRPr lang="ro-RO" b="1" dirty="0">
              <a:solidFill>
                <a:schemeClr val="tx1"/>
              </a:solidFill>
              <a:latin typeface="Georgia" panose="02040502050405020303" pitchFamily="18" charset="0"/>
            </a:endParaRPr>
          </a:p>
        </p:txBody>
      </p:sp>
      <p:sp>
        <p:nvSpPr>
          <p:cNvPr id="31" name="Rectangle 30"/>
          <p:cNvSpPr/>
          <p:nvPr/>
        </p:nvSpPr>
        <p:spPr>
          <a:xfrm>
            <a:off x="6146295" y="5172326"/>
            <a:ext cx="2746184" cy="1080000"/>
          </a:xfrm>
          <a:prstGeom prst="rect">
            <a:avLst/>
          </a:prstGeom>
          <a:solidFill>
            <a:schemeClr val="accent1">
              <a:lumMod val="20000"/>
              <a:lumOff val="80000"/>
            </a:schemeClr>
          </a:solidFill>
        </p:spPr>
        <p:style>
          <a:lnRef idx="2">
            <a:schemeClr val="accent4"/>
          </a:lnRef>
          <a:fillRef idx="1">
            <a:schemeClr val="lt1"/>
          </a:fillRef>
          <a:effectRef idx="0">
            <a:schemeClr val="accent4"/>
          </a:effectRef>
          <a:fontRef idx="minor">
            <a:schemeClr val="dk1"/>
          </a:fontRef>
        </p:style>
        <p:txBody>
          <a:bodyPr rtlCol="0" anchor="ctr"/>
          <a:lstStyle/>
          <a:p>
            <a:pPr lvl="0"/>
            <a:r>
              <a:rPr lang="ro-RO" dirty="0">
                <a:latin typeface="Georgia" panose="02040502050405020303" pitchFamily="18" charset="0"/>
              </a:rPr>
              <a:t>copiii din învăţământul gimnazial şi liceal special care urmează curriculum învăţământului de masă</a:t>
            </a:r>
            <a:endParaRPr lang="en-US" dirty="0">
              <a:latin typeface="Georgia" panose="02040502050405020303" pitchFamily="18" charset="0"/>
            </a:endParaRPr>
          </a:p>
        </p:txBody>
      </p:sp>
      <p:sp>
        <p:nvSpPr>
          <p:cNvPr id="32" name="Notched Right Arrow 31"/>
          <p:cNvSpPr/>
          <p:nvPr/>
        </p:nvSpPr>
        <p:spPr>
          <a:xfrm>
            <a:off x="4877703" y="5481280"/>
            <a:ext cx="1152000" cy="468000"/>
          </a:xfrm>
          <a:prstGeom prst="notched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600" b="1" dirty="0" err="1" smtClean="0">
                <a:latin typeface="Georgia" panose="02040502050405020303" pitchFamily="18" charset="0"/>
              </a:rPr>
              <a:t>pentru</a:t>
            </a:r>
            <a:endParaRPr lang="ro-RO" sz="1600" b="1" dirty="0">
              <a:latin typeface="Georgia" panose="02040502050405020303" pitchFamily="18" charset="0"/>
            </a:endParaRPr>
          </a:p>
        </p:txBody>
      </p:sp>
    </p:spTree>
    <p:extLst>
      <p:ext uri="{BB962C8B-B14F-4D97-AF65-F5344CB8AC3E}">
        <p14:creationId xmlns="" xmlns:p14="http://schemas.microsoft.com/office/powerpoint/2010/main" val="17259826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ular Callout 9"/>
          <p:cNvSpPr/>
          <p:nvPr/>
        </p:nvSpPr>
        <p:spPr>
          <a:xfrm>
            <a:off x="1691680" y="428604"/>
            <a:ext cx="5940000" cy="1356484"/>
          </a:xfrm>
          <a:prstGeom prst="wedgeRectCallout">
            <a:avLst>
              <a:gd name="adj1" fmla="val -16766"/>
              <a:gd name="adj2" fmla="val 81452"/>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o-RO" sz="2400" b="1" dirty="0" smtClean="0">
                <a:solidFill>
                  <a:schemeClr val="bg1"/>
                </a:solidFill>
                <a:latin typeface="Georgia" panose="02040502050405020303" pitchFamily="18" charset="0"/>
              </a:rPr>
              <a:t>RESPONSABILUL DE CAZ </a:t>
            </a:r>
          </a:p>
          <a:p>
            <a:pPr algn="ctr"/>
            <a:r>
              <a:rPr lang="ro-RO" sz="2400" b="1" dirty="0" smtClean="0">
                <a:solidFill>
                  <a:schemeClr val="bg1"/>
                </a:solidFill>
                <a:latin typeface="Georgia" panose="02040502050405020303" pitchFamily="18" charset="0"/>
              </a:rPr>
              <a:t>SERVICII PSIHOEDUCAȚIONALE</a:t>
            </a:r>
            <a:endParaRPr lang="ro-RO" sz="2200" b="1" dirty="0">
              <a:latin typeface="Georgia" panose="02040502050405020303" pitchFamily="18" charset="0"/>
            </a:endParaRPr>
          </a:p>
        </p:txBody>
      </p:sp>
      <p:sp>
        <p:nvSpPr>
          <p:cNvPr id="23" name="Rectangle 22"/>
          <p:cNvSpPr/>
          <p:nvPr/>
        </p:nvSpPr>
        <p:spPr>
          <a:xfrm>
            <a:off x="539552" y="2266646"/>
            <a:ext cx="5400000" cy="864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lvl="0"/>
            <a:r>
              <a:rPr lang="ro-RO" b="1" dirty="0" smtClean="0">
                <a:latin typeface="Georgia" panose="02040502050405020303" pitchFamily="18" charset="0"/>
              </a:rPr>
              <a:t>- desemn</a:t>
            </a:r>
            <a:r>
              <a:rPr lang="en-US" b="1" dirty="0" smtClean="0">
                <a:latin typeface="Georgia" panose="02040502050405020303" pitchFamily="18" charset="0"/>
              </a:rPr>
              <a:t>at</a:t>
            </a:r>
            <a:r>
              <a:rPr lang="ro-RO" b="1" dirty="0" smtClean="0">
                <a:latin typeface="Georgia" panose="02040502050405020303" pitchFamily="18" charset="0"/>
              </a:rPr>
              <a:t>, </a:t>
            </a:r>
            <a:r>
              <a:rPr lang="ro-RO" b="1" dirty="0">
                <a:latin typeface="Georgia" panose="02040502050405020303" pitchFamily="18" charset="0"/>
              </a:rPr>
              <a:t>prin decizie </a:t>
            </a:r>
            <a:r>
              <a:rPr lang="ro-RO" b="1" dirty="0" smtClean="0">
                <a:latin typeface="Georgia" panose="02040502050405020303" pitchFamily="18" charset="0"/>
              </a:rPr>
              <a:t>internă</a:t>
            </a:r>
            <a:r>
              <a:rPr lang="en-US" b="1" dirty="0" smtClean="0">
                <a:latin typeface="Georgia" panose="02040502050405020303" pitchFamily="18" charset="0"/>
              </a:rPr>
              <a:t>, de c</a:t>
            </a:r>
            <a:r>
              <a:rPr lang="ro-RO" b="1" dirty="0" smtClean="0">
                <a:latin typeface="Georgia" panose="02040502050405020303" pitchFamily="18" charset="0"/>
              </a:rPr>
              <a:t>ăt</a:t>
            </a:r>
            <a:r>
              <a:rPr lang="en-US" b="1" dirty="0" smtClean="0">
                <a:latin typeface="Georgia" panose="02040502050405020303" pitchFamily="18" charset="0"/>
              </a:rPr>
              <a:t>re </a:t>
            </a:r>
            <a:r>
              <a:rPr lang="ro-RO" b="1" dirty="0">
                <a:latin typeface="Georgia" panose="02040502050405020303" pitchFamily="18" charset="0"/>
              </a:rPr>
              <a:t>directorul unităţii de învăţământ </a:t>
            </a:r>
            <a:r>
              <a:rPr lang="ro-RO" b="1" dirty="0" smtClean="0">
                <a:latin typeface="Georgia" panose="02040502050405020303" pitchFamily="18" charset="0"/>
              </a:rPr>
              <a:t>special/</a:t>
            </a:r>
            <a:r>
              <a:rPr lang="ro-RO" dirty="0" smtClean="0">
                <a:latin typeface="Georgia" panose="02040502050405020303" pitchFamily="18" charset="0"/>
              </a:rPr>
              <a:t>de </a:t>
            </a:r>
            <a:r>
              <a:rPr lang="ro-RO" dirty="0">
                <a:latin typeface="Georgia" panose="02040502050405020303" pitchFamily="18" charset="0"/>
              </a:rPr>
              <a:t>masă </a:t>
            </a:r>
            <a:endParaRPr lang="en-US" dirty="0" smtClean="0">
              <a:latin typeface="Georgia" panose="02040502050405020303" pitchFamily="18" charset="0"/>
            </a:endParaRPr>
          </a:p>
        </p:txBody>
      </p:sp>
      <p:sp>
        <p:nvSpPr>
          <p:cNvPr id="34" name="Rectangle 33"/>
          <p:cNvSpPr/>
          <p:nvPr/>
        </p:nvSpPr>
        <p:spPr>
          <a:xfrm>
            <a:off x="540980" y="3690240"/>
            <a:ext cx="5400000" cy="864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lvl="0"/>
            <a:r>
              <a:rPr lang="ro-RO" dirty="0" smtClean="0">
                <a:latin typeface="Georgia" panose="02040502050405020303" pitchFamily="18" charset="0"/>
              </a:rPr>
              <a:t>- </a:t>
            </a:r>
            <a:r>
              <a:rPr lang="ro-RO" b="1" dirty="0" smtClean="0">
                <a:latin typeface="Georgia" panose="02040502050405020303" pitchFamily="18" charset="0"/>
              </a:rPr>
              <a:t>decizia </a:t>
            </a:r>
            <a:r>
              <a:rPr lang="ro-RO" b="1" dirty="0">
                <a:latin typeface="Georgia" panose="02040502050405020303" pitchFamily="18" charset="0"/>
              </a:rPr>
              <a:t>se comunică personal </a:t>
            </a:r>
            <a:r>
              <a:rPr lang="ro-RO" dirty="0">
                <a:latin typeface="Georgia" panose="02040502050405020303" pitchFamily="18" charset="0"/>
              </a:rPr>
              <a:t>cadrului didactic responsabil de </a:t>
            </a:r>
            <a:r>
              <a:rPr lang="ro-RO" dirty="0" smtClean="0">
                <a:latin typeface="Georgia" panose="02040502050405020303" pitchFamily="18" charset="0"/>
              </a:rPr>
              <a:t>caz, împreună cu F</a:t>
            </a:r>
            <a:r>
              <a:rPr lang="ro-RO" b="1" dirty="0" smtClean="0">
                <a:latin typeface="Georgia" panose="02040502050405020303" pitchFamily="18" charset="0"/>
              </a:rPr>
              <a:t>ișa de atribuții</a:t>
            </a:r>
            <a:endParaRPr lang="en-US" b="1" dirty="0" smtClean="0">
              <a:latin typeface="Georgia" panose="02040502050405020303" pitchFamily="18" charset="0"/>
            </a:endParaRPr>
          </a:p>
        </p:txBody>
      </p:sp>
      <p:sp>
        <p:nvSpPr>
          <p:cNvPr id="35" name="Oval Callout 34"/>
          <p:cNvSpPr/>
          <p:nvPr/>
        </p:nvSpPr>
        <p:spPr>
          <a:xfrm rot="10800000" flipH="1" flipV="1">
            <a:off x="6489805" y="2067942"/>
            <a:ext cx="2283750" cy="1224000"/>
          </a:xfrm>
          <a:prstGeom prst="wedgeEllipseCallout">
            <a:avLst>
              <a:gd name="adj1" fmla="val -78356"/>
              <a:gd name="adj2" fmla="val 2545"/>
            </a:avLst>
          </a:prstGeom>
          <a:solidFill>
            <a:schemeClr val="accent4">
              <a:lumMod val="20000"/>
              <a:lumOff val="80000"/>
            </a:schemeClr>
          </a:solidFill>
          <a:ln/>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ro-RO" sz="1600" b="1" dirty="0" smtClean="0">
                <a:solidFill>
                  <a:schemeClr val="tx1"/>
                </a:solidFill>
                <a:latin typeface="Georgia" panose="02040502050405020303" pitchFamily="18" charset="0"/>
              </a:rPr>
              <a:t>în 5 zile lucrătoare </a:t>
            </a:r>
            <a:r>
              <a:rPr lang="ro-RO" sz="1600" dirty="0" smtClean="0">
                <a:solidFill>
                  <a:schemeClr val="tx1"/>
                </a:solidFill>
                <a:latin typeface="Georgia" panose="02040502050405020303" pitchFamily="18" charset="0"/>
              </a:rPr>
              <a:t>de la primirea certificatului OSP</a:t>
            </a:r>
            <a:endParaRPr lang="en-GB" sz="1600" b="1" dirty="0">
              <a:solidFill>
                <a:schemeClr val="tx1"/>
              </a:solidFill>
              <a:latin typeface="Georgia" panose="02040502050405020303" pitchFamily="18" charset="0"/>
            </a:endParaRPr>
          </a:p>
        </p:txBody>
      </p:sp>
      <p:sp>
        <p:nvSpPr>
          <p:cNvPr id="37" name="Oval Callout 36"/>
          <p:cNvSpPr/>
          <p:nvPr/>
        </p:nvSpPr>
        <p:spPr>
          <a:xfrm rot="10800000" flipH="1" flipV="1">
            <a:off x="6489805" y="3636240"/>
            <a:ext cx="2232000" cy="972000"/>
          </a:xfrm>
          <a:prstGeom prst="wedgeEllipseCallout">
            <a:avLst>
              <a:gd name="adj1" fmla="val -77994"/>
              <a:gd name="adj2" fmla="val -3978"/>
            </a:avLst>
          </a:prstGeom>
          <a:solidFill>
            <a:schemeClr val="accent4">
              <a:lumMod val="20000"/>
              <a:lumOff val="80000"/>
            </a:schemeClr>
          </a:solidFill>
          <a:ln/>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ro-RO" sz="1600" b="1" dirty="0" smtClean="0">
                <a:latin typeface="Georgia" panose="02040502050405020303" pitchFamily="18" charset="0"/>
              </a:rPr>
              <a:t> </a:t>
            </a:r>
            <a:r>
              <a:rPr lang="ro-RO" sz="1600" b="1" dirty="0" smtClean="0">
                <a:solidFill>
                  <a:schemeClr val="tx1"/>
                </a:solidFill>
                <a:latin typeface="Georgia" panose="02040502050405020303" pitchFamily="18" charset="0"/>
              </a:rPr>
              <a:t>în 2 zile lucrătoare </a:t>
            </a:r>
            <a:r>
              <a:rPr lang="ro-RO" sz="1600" dirty="0" smtClean="0">
                <a:solidFill>
                  <a:schemeClr val="tx1"/>
                </a:solidFill>
                <a:latin typeface="Georgia" panose="02040502050405020303" pitchFamily="18" charset="0"/>
              </a:rPr>
              <a:t>de la emitere</a:t>
            </a:r>
            <a:endParaRPr lang="en-GB" sz="1600" b="1" dirty="0">
              <a:solidFill>
                <a:schemeClr val="tx1"/>
              </a:solidFill>
              <a:latin typeface="Georgia" panose="02040502050405020303" pitchFamily="18" charset="0"/>
            </a:endParaRPr>
          </a:p>
        </p:txBody>
      </p:sp>
      <p:sp>
        <p:nvSpPr>
          <p:cNvPr id="39" name="Rectangle 38"/>
          <p:cNvSpPr/>
          <p:nvPr/>
        </p:nvSpPr>
        <p:spPr>
          <a:xfrm>
            <a:off x="540980" y="5175295"/>
            <a:ext cx="5400000" cy="864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lvl="0"/>
            <a:r>
              <a:rPr lang="ro-RO" dirty="0" smtClean="0">
                <a:latin typeface="Georgia" panose="02040502050405020303" pitchFamily="18" charset="0"/>
              </a:rPr>
              <a:t>- elaborează </a:t>
            </a:r>
            <a:r>
              <a:rPr lang="ro-RO" b="1" dirty="0" smtClean="0">
                <a:latin typeface="Georgia" panose="02040502050405020303" pitchFamily="18" charset="0"/>
              </a:rPr>
              <a:t>PLANUL DE SERVICII INDIVIDUALIZAT </a:t>
            </a:r>
            <a:r>
              <a:rPr lang="ro-RO" dirty="0" smtClean="0">
                <a:latin typeface="Georgia" panose="02040502050405020303" pitchFamily="18" charset="0"/>
              </a:rPr>
              <a:t>pentru fiecare copil cu CES</a:t>
            </a:r>
            <a:r>
              <a:rPr lang="ro-RO" b="1" dirty="0" smtClean="0">
                <a:latin typeface="Georgia" panose="02040502050405020303" pitchFamily="18" charset="0"/>
              </a:rPr>
              <a:t> </a:t>
            </a:r>
            <a:r>
              <a:rPr lang="ro-RO" dirty="0" smtClean="0">
                <a:latin typeface="Georgia" panose="02040502050405020303" pitchFamily="18" charset="0"/>
              </a:rPr>
              <a:t>pentru care a fost desemnat responsabil de caz</a:t>
            </a:r>
            <a:endParaRPr lang="en-US" b="1" dirty="0" smtClean="0">
              <a:latin typeface="Georgia" panose="02040502050405020303" pitchFamily="18" charset="0"/>
            </a:endParaRPr>
          </a:p>
        </p:txBody>
      </p:sp>
      <p:sp>
        <p:nvSpPr>
          <p:cNvPr id="40" name="Oval Callout 39"/>
          <p:cNvSpPr/>
          <p:nvPr/>
        </p:nvSpPr>
        <p:spPr>
          <a:xfrm rot="10800000" flipH="1" flipV="1">
            <a:off x="6489805" y="5121295"/>
            <a:ext cx="2232000" cy="972000"/>
          </a:xfrm>
          <a:prstGeom prst="wedgeEllipseCallout">
            <a:avLst>
              <a:gd name="adj1" fmla="val -77994"/>
              <a:gd name="adj2" fmla="val -3978"/>
            </a:avLst>
          </a:prstGeom>
          <a:solidFill>
            <a:schemeClr val="accent4">
              <a:lumMod val="20000"/>
              <a:lumOff val="80000"/>
            </a:schemeClr>
          </a:solidFill>
          <a:ln/>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ro-RO" sz="1600" b="1" dirty="0" smtClean="0">
                <a:latin typeface="Georgia" panose="02040502050405020303" pitchFamily="18" charset="0"/>
              </a:rPr>
              <a:t> </a:t>
            </a:r>
            <a:r>
              <a:rPr lang="ro-RO" sz="1600" b="1" dirty="0" smtClean="0">
                <a:solidFill>
                  <a:schemeClr val="tx1"/>
                </a:solidFill>
                <a:latin typeface="Georgia" panose="02040502050405020303" pitchFamily="18" charset="0"/>
              </a:rPr>
              <a:t>în 30 de zile </a:t>
            </a:r>
          </a:p>
          <a:p>
            <a:pPr algn="ctr"/>
            <a:r>
              <a:rPr lang="ro-RO" sz="1600" dirty="0" smtClean="0">
                <a:solidFill>
                  <a:schemeClr val="tx1"/>
                </a:solidFill>
                <a:latin typeface="Georgia" panose="02040502050405020303" pitchFamily="18" charset="0"/>
              </a:rPr>
              <a:t>de la numire</a:t>
            </a:r>
            <a:endParaRPr lang="en-GB" sz="1600" b="1" dirty="0">
              <a:solidFill>
                <a:schemeClr val="tx1"/>
              </a:solidFill>
              <a:latin typeface="Georgia" panose="02040502050405020303" pitchFamily="18" charset="0"/>
            </a:endParaRPr>
          </a:p>
        </p:txBody>
      </p:sp>
    </p:spTree>
    <p:extLst>
      <p:ext uri="{BB962C8B-B14F-4D97-AF65-F5344CB8AC3E}">
        <p14:creationId xmlns="" xmlns:p14="http://schemas.microsoft.com/office/powerpoint/2010/main" val="4302506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ular Callout 9"/>
          <p:cNvSpPr/>
          <p:nvPr/>
        </p:nvSpPr>
        <p:spPr>
          <a:xfrm>
            <a:off x="1691680" y="285728"/>
            <a:ext cx="5940000" cy="1499360"/>
          </a:xfrm>
          <a:prstGeom prst="wedgeRectCallout">
            <a:avLst>
              <a:gd name="adj1" fmla="val -16766"/>
              <a:gd name="adj2" fmla="val 81452"/>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o-RO" sz="2400" b="1" dirty="0" smtClean="0">
                <a:solidFill>
                  <a:schemeClr val="bg1"/>
                </a:solidFill>
                <a:latin typeface="Georgia" panose="02040502050405020303" pitchFamily="18" charset="0"/>
              </a:rPr>
              <a:t>ECHIPA MULTIDISCIPLINARĂ</a:t>
            </a:r>
            <a:endParaRPr lang="ro-RO" sz="2200" b="1" dirty="0">
              <a:latin typeface="Georgia" panose="02040502050405020303" pitchFamily="18" charset="0"/>
            </a:endParaRPr>
          </a:p>
        </p:txBody>
      </p:sp>
      <p:sp>
        <p:nvSpPr>
          <p:cNvPr id="2" name="Rectangle 1"/>
          <p:cNvSpPr/>
          <p:nvPr/>
        </p:nvSpPr>
        <p:spPr>
          <a:xfrm>
            <a:off x="417509" y="2708920"/>
            <a:ext cx="4015552" cy="100811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285750" lvl="0" indent="-285750">
              <a:buFont typeface="Wingdings" panose="05000000000000000000" pitchFamily="2" charset="2"/>
              <a:buChar char="§"/>
            </a:pPr>
            <a:endParaRPr lang="ro-RO" sz="1600" b="1" dirty="0" smtClean="0">
              <a:solidFill>
                <a:schemeClr val="tx1"/>
              </a:solidFill>
              <a:latin typeface="Georgia" panose="02040502050405020303" pitchFamily="18" charset="0"/>
            </a:endParaRPr>
          </a:p>
          <a:p>
            <a:pPr marL="285750" lvl="0" indent="-285750">
              <a:buFont typeface="Wingdings" panose="05000000000000000000" pitchFamily="2" charset="2"/>
              <a:buChar char="§"/>
            </a:pPr>
            <a:r>
              <a:rPr lang="ro-RO" sz="1600" b="1" dirty="0" smtClean="0">
                <a:solidFill>
                  <a:schemeClr val="tx1"/>
                </a:solidFill>
                <a:latin typeface="Georgia" panose="02040502050405020303" pitchFamily="18" charset="0"/>
              </a:rPr>
              <a:t>profesorul </a:t>
            </a:r>
            <a:r>
              <a:rPr lang="ro-RO" sz="1600" b="1" dirty="0">
                <a:solidFill>
                  <a:schemeClr val="tx1"/>
                </a:solidFill>
                <a:latin typeface="Georgia" panose="02040502050405020303" pitchFamily="18" charset="0"/>
              </a:rPr>
              <a:t>de psihopedagogie </a:t>
            </a:r>
            <a:r>
              <a:rPr lang="ro-RO" sz="1600" b="1" dirty="0" smtClean="0">
                <a:solidFill>
                  <a:schemeClr val="tx1"/>
                </a:solidFill>
                <a:latin typeface="Georgia" panose="02040502050405020303" pitchFamily="18" charset="0"/>
              </a:rPr>
              <a:t>specială -  RCSP</a:t>
            </a:r>
            <a:endParaRPr lang="ro-RO" sz="1600" b="1" dirty="0">
              <a:solidFill>
                <a:schemeClr val="tx1"/>
              </a:solidFill>
              <a:latin typeface="Georgia" panose="02040502050405020303" pitchFamily="18" charset="0"/>
            </a:endParaRPr>
          </a:p>
          <a:p>
            <a:pPr marL="285750" lvl="0" indent="-285750">
              <a:buFont typeface="Wingdings" panose="05000000000000000000" pitchFamily="2" charset="2"/>
              <a:buChar char="§"/>
            </a:pPr>
            <a:r>
              <a:rPr lang="ro-RO" sz="1600" b="1" dirty="0">
                <a:solidFill>
                  <a:schemeClr val="tx1"/>
                </a:solidFill>
                <a:latin typeface="Georgia" panose="02040502050405020303" pitchFamily="18" charset="0"/>
              </a:rPr>
              <a:t>educatoarea/educatoarele</a:t>
            </a:r>
          </a:p>
          <a:p>
            <a:pPr marL="285750" lvl="0" indent="-285750">
              <a:buFont typeface="Wingdings" panose="05000000000000000000" pitchFamily="2" charset="2"/>
              <a:buChar char="§"/>
            </a:pPr>
            <a:r>
              <a:rPr lang="ro-RO" sz="1600" b="1" dirty="0" smtClean="0">
                <a:solidFill>
                  <a:schemeClr val="tx1"/>
                </a:solidFill>
                <a:latin typeface="Georgia" panose="02040502050405020303" pitchFamily="18" charset="0"/>
              </a:rPr>
              <a:t>kinetoterapeutul</a:t>
            </a:r>
            <a:endParaRPr lang="ro-RO" sz="1600" b="1" dirty="0">
              <a:solidFill>
                <a:schemeClr val="tx1"/>
              </a:solidFill>
              <a:latin typeface="Georgia" panose="02040502050405020303" pitchFamily="18" charset="0"/>
            </a:endParaRPr>
          </a:p>
          <a:p>
            <a:pPr algn="ctr"/>
            <a:endParaRPr lang="ro-RO" dirty="0"/>
          </a:p>
        </p:txBody>
      </p:sp>
      <p:sp>
        <p:nvSpPr>
          <p:cNvPr id="3" name="Oval 2"/>
          <p:cNvSpPr/>
          <p:nvPr/>
        </p:nvSpPr>
        <p:spPr>
          <a:xfrm>
            <a:off x="827584" y="2094473"/>
            <a:ext cx="2952328" cy="61926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ro-RO" sz="1600" b="1" dirty="0" smtClean="0">
                <a:solidFill>
                  <a:schemeClr val="tx1"/>
                </a:solidFill>
                <a:latin typeface="Georgia" panose="02040502050405020303" pitchFamily="18" charset="0"/>
              </a:rPr>
              <a:t>Învăţământ preşcolar </a:t>
            </a:r>
            <a:r>
              <a:rPr lang="ro-RO" sz="1600" b="1" dirty="0">
                <a:solidFill>
                  <a:schemeClr val="tx1"/>
                </a:solidFill>
                <a:latin typeface="Georgia" panose="02040502050405020303" pitchFamily="18" charset="0"/>
              </a:rPr>
              <a:t>special</a:t>
            </a:r>
          </a:p>
        </p:txBody>
      </p:sp>
      <p:sp>
        <p:nvSpPr>
          <p:cNvPr id="26" name="Rectangle 25"/>
          <p:cNvSpPr/>
          <p:nvPr/>
        </p:nvSpPr>
        <p:spPr>
          <a:xfrm>
            <a:off x="136359" y="4388122"/>
            <a:ext cx="4409384" cy="24483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285750" lvl="0" indent="-285750">
              <a:buFont typeface="Wingdings" panose="05000000000000000000" pitchFamily="2" charset="2"/>
              <a:buChar char="§"/>
            </a:pPr>
            <a:endParaRPr lang="ro-RO" sz="1600" b="1" dirty="0" smtClean="0">
              <a:solidFill>
                <a:schemeClr val="tx1"/>
              </a:solidFill>
              <a:latin typeface="Georgia" panose="02040502050405020303" pitchFamily="18" charset="0"/>
            </a:endParaRPr>
          </a:p>
          <a:p>
            <a:pPr marL="285750" lvl="0" indent="-285750">
              <a:buFont typeface="Arial" panose="020B0604020202020204" pitchFamily="34" charset="0"/>
              <a:buChar char="•"/>
            </a:pPr>
            <a:r>
              <a:rPr lang="ro-RO" sz="1600" b="1" dirty="0" smtClean="0">
                <a:solidFill>
                  <a:schemeClr val="tx1"/>
                </a:solidFill>
                <a:latin typeface="Georgia" panose="02040502050405020303" pitchFamily="18" charset="0"/>
              </a:rPr>
              <a:t>profesorul de </a:t>
            </a:r>
            <a:r>
              <a:rPr lang="ro-RO" sz="1600" b="1" dirty="0">
                <a:solidFill>
                  <a:schemeClr val="tx1"/>
                </a:solidFill>
                <a:latin typeface="Georgia" panose="02040502050405020303" pitchFamily="18" charset="0"/>
              </a:rPr>
              <a:t>psihopedagogie </a:t>
            </a:r>
            <a:r>
              <a:rPr lang="ro-RO" sz="1600" b="1" dirty="0" smtClean="0">
                <a:solidFill>
                  <a:schemeClr val="tx1"/>
                </a:solidFill>
                <a:latin typeface="Georgia" panose="02040502050405020303" pitchFamily="18" charset="0"/>
              </a:rPr>
              <a:t>specială/dirigintele/profesorul educator/un </a:t>
            </a:r>
            <a:r>
              <a:rPr lang="ro-RO" sz="1600" b="1" dirty="0">
                <a:solidFill>
                  <a:schemeClr val="tx1"/>
                </a:solidFill>
                <a:latin typeface="Georgia" panose="02040502050405020303" pitchFamily="18" charset="0"/>
              </a:rPr>
              <a:t>profesor psihopedagog, membru al </a:t>
            </a:r>
            <a:r>
              <a:rPr lang="ro-RO" sz="1600" b="1" dirty="0" smtClean="0">
                <a:solidFill>
                  <a:schemeClr val="tx1"/>
                </a:solidFill>
                <a:latin typeface="Georgia" panose="02040502050405020303" pitchFamily="18" charset="0"/>
              </a:rPr>
              <a:t>CIEC – RCSP</a:t>
            </a:r>
          </a:p>
          <a:p>
            <a:pPr marL="285750" lvl="0" indent="-285750">
              <a:buFont typeface="Arial" panose="020B0604020202020204" pitchFamily="34" charset="0"/>
              <a:buChar char="•"/>
            </a:pPr>
            <a:r>
              <a:rPr lang="ro-RO" sz="1600" b="1" dirty="0" smtClean="0">
                <a:solidFill>
                  <a:schemeClr val="tx1"/>
                </a:solidFill>
                <a:latin typeface="Georgia" panose="02040502050405020303" pitchFamily="18" charset="0"/>
              </a:rPr>
              <a:t>profesorul </a:t>
            </a:r>
            <a:r>
              <a:rPr lang="ro-RO" sz="1600" b="1" dirty="0">
                <a:solidFill>
                  <a:schemeClr val="tx1"/>
                </a:solidFill>
                <a:latin typeface="Georgia" panose="02040502050405020303" pitchFamily="18" charset="0"/>
              </a:rPr>
              <a:t>educator</a:t>
            </a:r>
          </a:p>
          <a:p>
            <a:pPr marL="285750" lvl="0" indent="-285750">
              <a:buFont typeface="Arial" panose="020B0604020202020204" pitchFamily="34" charset="0"/>
              <a:buChar char="•"/>
            </a:pPr>
            <a:r>
              <a:rPr lang="ro-RO" sz="1600" b="1" dirty="0">
                <a:solidFill>
                  <a:schemeClr val="tx1"/>
                </a:solidFill>
                <a:latin typeface="Georgia" panose="02040502050405020303" pitchFamily="18" charset="0"/>
              </a:rPr>
              <a:t>profesorul psihopedagog</a:t>
            </a:r>
          </a:p>
          <a:p>
            <a:pPr marL="285750" lvl="0" indent="-285750">
              <a:buFont typeface="Arial" panose="020B0604020202020204" pitchFamily="34" charset="0"/>
              <a:buChar char="•"/>
            </a:pPr>
            <a:r>
              <a:rPr lang="ro-RO" sz="1600" b="1" dirty="0">
                <a:solidFill>
                  <a:schemeClr val="tx1"/>
                </a:solidFill>
                <a:latin typeface="Georgia" panose="02040502050405020303" pitchFamily="18" charset="0"/>
              </a:rPr>
              <a:t>profesorul de psihodiagnoză</a:t>
            </a:r>
          </a:p>
          <a:p>
            <a:pPr marL="285750" lvl="0" indent="-285750">
              <a:buFont typeface="Arial" panose="020B0604020202020204" pitchFamily="34" charset="0"/>
              <a:buChar char="•"/>
            </a:pPr>
            <a:r>
              <a:rPr lang="ro-RO" sz="1600" b="1" dirty="0">
                <a:solidFill>
                  <a:schemeClr val="tx1"/>
                </a:solidFill>
                <a:latin typeface="Georgia" panose="02040502050405020303" pitchFamily="18" charset="0"/>
              </a:rPr>
              <a:t>kinetoterapeutul</a:t>
            </a:r>
          </a:p>
          <a:p>
            <a:pPr marL="285750" lvl="0" indent="-285750">
              <a:buFont typeface="Arial" panose="020B0604020202020204" pitchFamily="34" charset="0"/>
              <a:buChar char="•"/>
            </a:pPr>
            <a:r>
              <a:rPr lang="ro-RO" sz="1600" b="1" dirty="0">
                <a:solidFill>
                  <a:schemeClr val="tx1"/>
                </a:solidFill>
                <a:latin typeface="Georgia" panose="02040502050405020303" pitchFamily="18" charset="0"/>
              </a:rPr>
              <a:t>alte cadre didactice </a:t>
            </a:r>
            <a:r>
              <a:rPr lang="ro-RO" sz="1600" dirty="0">
                <a:solidFill>
                  <a:schemeClr val="tx1"/>
                </a:solidFill>
                <a:latin typeface="Georgia" panose="02040502050405020303" pitchFamily="18" charset="0"/>
              </a:rPr>
              <a:t>de la clasă</a:t>
            </a:r>
            <a:r>
              <a:rPr lang="ro-RO" sz="1600" b="1" dirty="0">
                <a:solidFill>
                  <a:schemeClr val="tx1"/>
                </a:solidFill>
                <a:latin typeface="Georgia" panose="02040502050405020303" pitchFamily="18" charset="0"/>
              </a:rPr>
              <a:t>, </a:t>
            </a:r>
            <a:r>
              <a:rPr lang="ro-RO" sz="1600" dirty="0">
                <a:solidFill>
                  <a:schemeClr val="tx1"/>
                </a:solidFill>
                <a:latin typeface="Georgia" panose="02040502050405020303" pitchFamily="18" charset="0"/>
              </a:rPr>
              <a:t>după </a:t>
            </a:r>
            <a:r>
              <a:rPr lang="ro-RO" sz="1600" dirty="0" smtClean="0">
                <a:solidFill>
                  <a:schemeClr val="tx1"/>
                </a:solidFill>
                <a:latin typeface="Georgia" panose="02040502050405020303" pitchFamily="18" charset="0"/>
              </a:rPr>
              <a:t>caz</a:t>
            </a:r>
            <a:endParaRPr lang="ro-RO" sz="1600" dirty="0">
              <a:solidFill>
                <a:schemeClr val="tx1"/>
              </a:solidFill>
              <a:latin typeface="Georgia" panose="02040502050405020303" pitchFamily="18" charset="0"/>
            </a:endParaRPr>
          </a:p>
          <a:p>
            <a:pPr algn="ctr"/>
            <a:endParaRPr lang="ro-RO" b="1" dirty="0">
              <a:solidFill>
                <a:schemeClr val="tx1"/>
              </a:solidFill>
              <a:latin typeface="Georgia" panose="02040502050405020303" pitchFamily="18" charset="0"/>
            </a:endParaRPr>
          </a:p>
        </p:txBody>
      </p:sp>
      <p:sp>
        <p:nvSpPr>
          <p:cNvPr id="27" name="Oval 26"/>
          <p:cNvSpPr/>
          <p:nvPr/>
        </p:nvSpPr>
        <p:spPr>
          <a:xfrm>
            <a:off x="635085" y="3789040"/>
            <a:ext cx="3483940" cy="61926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ro-RO" sz="1600" b="1" dirty="0" smtClean="0">
                <a:solidFill>
                  <a:schemeClr val="tx1"/>
                </a:solidFill>
                <a:latin typeface="Georgia" panose="02040502050405020303" pitchFamily="18" charset="0"/>
              </a:rPr>
              <a:t>Învăţământ primar </a:t>
            </a:r>
            <a:r>
              <a:rPr lang="ro-RO" sz="1600" b="1" dirty="0">
                <a:solidFill>
                  <a:schemeClr val="tx1"/>
                </a:solidFill>
                <a:latin typeface="Georgia" panose="02040502050405020303" pitchFamily="18" charset="0"/>
              </a:rPr>
              <a:t>şi gimnazial </a:t>
            </a:r>
            <a:r>
              <a:rPr lang="ro-RO" sz="1600" b="1" dirty="0" smtClean="0">
                <a:solidFill>
                  <a:schemeClr val="tx1"/>
                </a:solidFill>
                <a:latin typeface="Georgia" panose="02040502050405020303" pitchFamily="18" charset="0"/>
              </a:rPr>
              <a:t>special</a:t>
            </a:r>
            <a:endParaRPr lang="ro-RO" sz="1600" b="1" dirty="0">
              <a:solidFill>
                <a:schemeClr val="tx1"/>
              </a:solidFill>
              <a:latin typeface="Georgia" panose="02040502050405020303" pitchFamily="18" charset="0"/>
            </a:endParaRPr>
          </a:p>
        </p:txBody>
      </p:sp>
      <p:sp>
        <p:nvSpPr>
          <p:cNvPr id="28" name="Rectangle 27"/>
          <p:cNvSpPr/>
          <p:nvPr/>
        </p:nvSpPr>
        <p:spPr>
          <a:xfrm>
            <a:off x="4661680" y="2691435"/>
            <a:ext cx="4409384" cy="171686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285750" lvl="0" indent="-285750">
              <a:buFont typeface="Arial" panose="020B0604020202020204" pitchFamily="34" charset="0"/>
              <a:buChar char="•"/>
            </a:pPr>
            <a:r>
              <a:rPr lang="ro-RO" sz="1600" b="1" dirty="0" smtClean="0">
                <a:solidFill>
                  <a:schemeClr val="tx1"/>
                </a:solidFill>
                <a:latin typeface="Georgia" panose="02040502050405020303" pitchFamily="18" charset="0"/>
              </a:rPr>
              <a:t>diriginte/un </a:t>
            </a:r>
            <a:r>
              <a:rPr lang="ro-RO" sz="1600" b="1" dirty="0">
                <a:solidFill>
                  <a:schemeClr val="tx1"/>
                </a:solidFill>
                <a:latin typeface="Georgia" panose="02040502050405020303" pitchFamily="18" charset="0"/>
              </a:rPr>
              <a:t>profesor psihopedagog, membru al CIEC, </a:t>
            </a:r>
            <a:r>
              <a:rPr lang="ro-RO" sz="1600" dirty="0">
                <a:solidFill>
                  <a:schemeClr val="tx1"/>
                </a:solidFill>
                <a:latin typeface="Georgia" panose="02040502050405020303" pitchFamily="18" charset="0"/>
              </a:rPr>
              <a:t>după caz,</a:t>
            </a:r>
            <a:r>
              <a:rPr lang="ro-RO" sz="1600" b="1" dirty="0">
                <a:solidFill>
                  <a:schemeClr val="tx1"/>
                </a:solidFill>
                <a:latin typeface="Georgia" panose="02040502050405020303" pitchFamily="18" charset="0"/>
              </a:rPr>
              <a:t> </a:t>
            </a:r>
            <a:r>
              <a:rPr lang="ro-RO" sz="1600" b="1" dirty="0" smtClean="0">
                <a:solidFill>
                  <a:schemeClr val="tx1"/>
                </a:solidFill>
                <a:latin typeface="Georgia" panose="02040502050405020303" pitchFamily="18" charset="0"/>
              </a:rPr>
              <a:t>RCSP</a:t>
            </a:r>
            <a:endParaRPr lang="ro-RO" sz="1600" b="1" dirty="0">
              <a:solidFill>
                <a:schemeClr val="tx1"/>
              </a:solidFill>
              <a:latin typeface="Georgia" panose="02040502050405020303" pitchFamily="18" charset="0"/>
            </a:endParaRPr>
          </a:p>
          <a:p>
            <a:pPr marL="285750" lvl="0" indent="-285750">
              <a:buFont typeface="Arial" panose="020B0604020202020204" pitchFamily="34" charset="0"/>
              <a:buChar char="•"/>
            </a:pPr>
            <a:r>
              <a:rPr lang="ro-RO" sz="1600" b="1" dirty="0">
                <a:solidFill>
                  <a:schemeClr val="tx1"/>
                </a:solidFill>
                <a:latin typeface="Georgia" panose="02040502050405020303" pitchFamily="18" charset="0"/>
              </a:rPr>
              <a:t>profesorul psihopedagog/profesorul de psihodiagnoză</a:t>
            </a:r>
          </a:p>
          <a:p>
            <a:pPr marL="285750" lvl="0" indent="-285750">
              <a:buFont typeface="Arial" panose="020B0604020202020204" pitchFamily="34" charset="0"/>
              <a:buChar char="•"/>
            </a:pPr>
            <a:r>
              <a:rPr lang="ro-RO" sz="1600" b="1" dirty="0">
                <a:solidFill>
                  <a:schemeClr val="tx1"/>
                </a:solidFill>
                <a:latin typeface="Georgia" panose="02040502050405020303" pitchFamily="18" charset="0"/>
              </a:rPr>
              <a:t>profesorul preparator, după caz</a:t>
            </a:r>
          </a:p>
          <a:p>
            <a:pPr marL="285750" lvl="0" indent="-285750">
              <a:buFont typeface="Arial" panose="020B0604020202020204" pitchFamily="34" charset="0"/>
              <a:buChar char="•"/>
            </a:pPr>
            <a:r>
              <a:rPr lang="ro-RO" sz="1600" b="1" dirty="0">
                <a:solidFill>
                  <a:schemeClr val="tx1"/>
                </a:solidFill>
                <a:latin typeface="Georgia" panose="02040502050405020303" pitchFamily="18" charset="0"/>
              </a:rPr>
              <a:t>alte cadre didactice </a:t>
            </a:r>
            <a:r>
              <a:rPr lang="ro-RO" sz="1600" dirty="0">
                <a:solidFill>
                  <a:schemeClr val="tx1"/>
                </a:solidFill>
                <a:latin typeface="Georgia" panose="02040502050405020303" pitchFamily="18" charset="0"/>
              </a:rPr>
              <a:t>de la clasă, după </a:t>
            </a:r>
            <a:r>
              <a:rPr lang="ro-RO" sz="1600" dirty="0" smtClean="0">
                <a:solidFill>
                  <a:schemeClr val="tx1"/>
                </a:solidFill>
                <a:latin typeface="Georgia" panose="02040502050405020303" pitchFamily="18" charset="0"/>
              </a:rPr>
              <a:t>caz</a:t>
            </a:r>
            <a:endParaRPr lang="ro-RO" sz="1600" dirty="0">
              <a:solidFill>
                <a:schemeClr val="tx1"/>
              </a:solidFill>
              <a:latin typeface="Georgia" panose="02040502050405020303" pitchFamily="18" charset="0"/>
            </a:endParaRPr>
          </a:p>
        </p:txBody>
      </p:sp>
      <p:sp>
        <p:nvSpPr>
          <p:cNvPr id="29" name="Oval 28"/>
          <p:cNvSpPr/>
          <p:nvPr/>
        </p:nvSpPr>
        <p:spPr>
          <a:xfrm>
            <a:off x="4932040" y="2092353"/>
            <a:ext cx="3910658" cy="61926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ro-RO" sz="1600" b="1" dirty="0" smtClean="0">
                <a:solidFill>
                  <a:schemeClr val="tx1"/>
                </a:solidFill>
                <a:latin typeface="Georgia" panose="02040502050405020303" pitchFamily="18" charset="0"/>
              </a:rPr>
              <a:t>Învăţământ profesional </a:t>
            </a:r>
            <a:r>
              <a:rPr lang="ro-RO" sz="1600" b="1" dirty="0">
                <a:solidFill>
                  <a:schemeClr val="tx1"/>
                </a:solidFill>
                <a:latin typeface="Georgia" panose="02040502050405020303" pitchFamily="18" charset="0"/>
              </a:rPr>
              <a:t>şi liceal special</a:t>
            </a:r>
          </a:p>
        </p:txBody>
      </p:sp>
      <p:sp>
        <p:nvSpPr>
          <p:cNvPr id="30" name="Rectangle 29"/>
          <p:cNvSpPr/>
          <p:nvPr/>
        </p:nvSpPr>
        <p:spPr>
          <a:xfrm>
            <a:off x="4700942" y="5077974"/>
            <a:ext cx="4409384" cy="171686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285750" lvl="0" indent="-285750">
              <a:buFont typeface="Arial" panose="020B0604020202020204" pitchFamily="34" charset="0"/>
              <a:buChar char="•"/>
            </a:pPr>
            <a:r>
              <a:rPr lang="ro-RO" sz="1600" b="1" dirty="0">
                <a:solidFill>
                  <a:schemeClr val="tx1"/>
                </a:solidFill>
                <a:latin typeface="Georgia" panose="02040502050405020303" pitchFamily="18" charset="0"/>
              </a:rPr>
              <a:t>profesorul itinerant și de </a:t>
            </a:r>
            <a:r>
              <a:rPr lang="ro-RO" sz="1600" b="1" dirty="0" smtClean="0">
                <a:solidFill>
                  <a:schemeClr val="tx1"/>
                </a:solidFill>
                <a:latin typeface="Georgia" panose="02040502050405020303" pitchFamily="18" charset="0"/>
              </a:rPr>
              <a:t>sprijin - RCSP</a:t>
            </a:r>
            <a:endParaRPr lang="ro-RO" sz="1600" b="1" dirty="0">
              <a:solidFill>
                <a:schemeClr val="tx1"/>
              </a:solidFill>
              <a:latin typeface="Georgia" panose="02040502050405020303" pitchFamily="18" charset="0"/>
            </a:endParaRPr>
          </a:p>
          <a:p>
            <a:pPr marL="285750" lvl="0" indent="-285750">
              <a:buFont typeface="Arial" panose="020B0604020202020204" pitchFamily="34" charset="0"/>
              <a:buChar char="•"/>
            </a:pPr>
            <a:r>
              <a:rPr lang="ro-RO" sz="1600" b="1" dirty="0" smtClean="0">
                <a:solidFill>
                  <a:schemeClr val="tx1"/>
                </a:solidFill>
                <a:latin typeface="Georgia" panose="02040502050405020303" pitchFamily="18" charset="0"/>
              </a:rPr>
              <a:t>prof. logoped – </a:t>
            </a:r>
            <a:r>
              <a:rPr lang="ro-RO" sz="1600" dirty="0" smtClean="0">
                <a:solidFill>
                  <a:schemeClr val="tx1"/>
                </a:solidFill>
                <a:latin typeface="Georgia" panose="02040502050405020303" pitchFamily="18" charset="0"/>
              </a:rPr>
              <a:t>cabinet interşcolar</a:t>
            </a:r>
            <a:endParaRPr lang="ro-RO" sz="1600" dirty="0">
              <a:solidFill>
                <a:schemeClr val="tx1"/>
              </a:solidFill>
              <a:latin typeface="Georgia" panose="02040502050405020303" pitchFamily="18" charset="0"/>
            </a:endParaRPr>
          </a:p>
          <a:p>
            <a:pPr marL="285750" lvl="0" indent="-285750">
              <a:buFont typeface="Arial" panose="020B0604020202020204" pitchFamily="34" charset="0"/>
              <a:buChar char="•"/>
            </a:pPr>
            <a:r>
              <a:rPr lang="ro-RO" sz="1600" b="1" dirty="0" smtClean="0">
                <a:solidFill>
                  <a:schemeClr val="tx1"/>
                </a:solidFill>
                <a:latin typeface="Georgia" panose="02040502050405020303" pitchFamily="18" charset="0"/>
              </a:rPr>
              <a:t>prof. consilier – </a:t>
            </a:r>
            <a:r>
              <a:rPr lang="ro-RO" sz="1600" dirty="0" smtClean="0">
                <a:solidFill>
                  <a:schemeClr val="tx1"/>
                </a:solidFill>
                <a:latin typeface="Georgia" panose="02040502050405020303" pitchFamily="18" charset="0"/>
              </a:rPr>
              <a:t>cabinet de </a:t>
            </a:r>
            <a:r>
              <a:rPr lang="ro-RO" sz="1600" dirty="0">
                <a:solidFill>
                  <a:schemeClr val="tx1"/>
                </a:solidFill>
                <a:latin typeface="Georgia" panose="02040502050405020303" pitchFamily="18" charset="0"/>
              </a:rPr>
              <a:t>asistenţă </a:t>
            </a:r>
            <a:r>
              <a:rPr lang="ro-RO" sz="1600" dirty="0" smtClean="0">
                <a:solidFill>
                  <a:schemeClr val="tx1"/>
                </a:solidFill>
                <a:latin typeface="Georgia" panose="02040502050405020303" pitchFamily="18" charset="0"/>
              </a:rPr>
              <a:t>psihoeducaţională </a:t>
            </a:r>
            <a:endParaRPr lang="ro-RO" sz="1600" dirty="0">
              <a:solidFill>
                <a:schemeClr val="tx1"/>
              </a:solidFill>
              <a:latin typeface="Georgia" panose="02040502050405020303" pitchFamily="18" charset="0"/>
            </a:endParaRPr>
          </a:p>
          <a:p>
            <a:pPr marL="285750" lvl="0" indent="-285750">
              <a:buFont typeface="Arial" panose="020B0604020202020204" pitchFamily="34" charset="0"/>
              <a:buChar char="•"/>
            </a:pPr>
            <a:r>
              <a:rPr lang="ro-RO" sz="1600" b="1" dirty="0" smtClean="0">
                <a:solidFill>
                  <a:schemeClr val="tx1"/>
                </a:solidFill>
                <a:latin typeface="Georgia" panose="02040502050405020303" pitchFamily="18" charset="0"/>
              </a:rPr>
              <a:t>educatoare/învăţător/diriginte</a:t>
            </a:r>
            <a:r>
              <a:rPr lang="ro-RO" sz="1600" dirty="0" smtClean="0">
                <a:solidFill>
                  <a:schemeClr val="tx1"/>
                </a:solidFill>
                <a:latin typeface="Georgia" panose="02040502050405020303" pitchFamily="18" charset="0"/>
              </a:rPr>
              <a:t> </a:t>
            </a:r>
            <a:r>
              <a:rPr lang="ro-RO" sz="1600" dirty="0">
                <a:solidFill>
                  <a:schemeClr val="tx1"/>
                </a:solidFill>
                <a:latin typeface="Georgia" panose="02040502050405020303" pitchFamily="18" charset="0"/>
              </a:rPr>
              <a:t>şi alte cadre didactice </a:t>
            </a:r>
            <a:r>
              <a:rPr lang="ro-RO" sz="1600" dirty="0" smtClean="0">
                <a:solidFill>
                  <a:schemeClr val="tx1"/>
                </a:solidFill>
                <a:latin typeface="Georgia" panose="02040502050405020303" pitchFamily="18" charset="0"/>
              </a:rPr>
              <a:t>ce </a:t>
            </a:r>
            <a:r>
              <a:rPr lang="ro-RO" sz="1600" dirty="0">
                <a:solidFill>
                  <a:schemeClr val="tx1"/>
                </a:solidFill>
                <a:latin typeface="Georgia" panose="02040502050405020303" pitchFamily="18" charset="0"/>
              </a:rPr>
              <a:t>predau la clasă, după caz.</a:t>
            </a:r>
          </a:p>
        </p:txBody>
      </p:sp>
      <p:sp>
        <p:nvSpPr>
          <p:cNvPr id="31" name="Oval 30"/>
          <p:cNvSpPr/>
          <p:nvPr/>
        </p:nvSpPr>
        <p:spPr>
          <a:xfrm>
            <a:off x="4932040" y="4458711"/>
            <a:ext cx="3910658" cy="61926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ro-RO" sz="1600" b="1" dirty="0" smtClean="0">
                <a:solidFill>
                  <a:schemeClr val="tx1"/>
                </a:solidFill>
                <a:latin typeface="Georgia" panose="02040502050405020303" pitchFamily="18" charset="0"/>
              </a:rPr>
              <a:t>Elevi cu CES integraţi </a:t>
            </a:r>
            <a:r>
              <a:rPr lang="ro-RO" sz="1600" b="1" dirty="0">
                <a:solidFill>
                  <a:schemeClr val="tx1"/>
                </a:solidFill>
                <a:latin typeface="Georgia" panose="02040502050405020303" pitchFamily="18" charset="0"/>
              </a:rPr>
              <a:t>în </a:t>
            </a:r>
            <a:r>
              <a:rPr lang="ro-RO" sz="1600" b="1" dirty="0" smtClean="0">
                <a:solidFill>
                  <a:schemeClr val="tx1"/>
                </a:solidFill>
                <a:latin typeface="Georgia" panose="02040502050405020303" pitchFamily="18" charset="0"/>
              </a:rPr>
              <a:t>învăţământul </a:t>
            </a:r>
            <a:r>
              <a:rPr lang="ro-RO" sz="1600" b="1" dirty="0">
                <a:solidFill>
                  <a:schemeClr val="tx1"/>
                </a:solidFill>
                <a:latin typeface="Georgia" panose="02040502050405020303" pitchFamily="18" charset="0"/>
              </a:rPr>
              <a:t>de masă</a:t>
            </a:r>
          </a:p>
        </p:txBody>
      </p:sp>
    </p:spTree>
    <p:extLst>
      <p:ext uri="{BB962C8B-B14F-4D97-AF65-F5344CB8AC3E}">
        <p14:creationId xmlns="" xmlns:p14="http://schemas.microsoft.com/office/powerpoint/2010/main" val="395035883"/>
      </p:ext>
    </p:extLst>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Newsprint</Template>
  <TotalTime>11113</TotalTime>
  <Words>3270</Words>
  <Application>Microsoft Office PowerPoint</Application>
  <PresentationFormat>On-screen Show (4:3)</PresentationFormat>
  <Paragraphs>309</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Diseño predeterminado</vt:lpstr>
      <vt:lpstr>Seminar în cadrul proiectului  ”Învățăm împreună”   CAERI 1372/2019 </vt:lpstr>
      <vt:lpstr>Slide 2</vt:lpstr>
      <vt:lpstr>ARGUMENT</vt:lpstr>
      <vt:lpstr>INCLUZIUNEA ȘCOLARĂ A COPIILOR/ELEVILOR/TINERILOR CU CERINȚE EDUCAȚIONALE SPECIALE SE REALIZEAZĂ PRIN:</vt:lpstr>
      <vt:lpstr>PROGRAMUL DE INTERVENȚIE PERSONALIZAT</vt:lpstr>
      <vt:lpstr> PROGRAMUL DE INTERVENȚIE PERSONALIZAT TREBUIE SĂ PORNEASCĂ DE LA DOMENIILE ŞI PRINCIPIILE GENERALE CU PRIVIRE LA DEZVOLTAREA COPILULUI </vt:lpstr>
      <vt:lpstr>Slide 7</vt:lpstr>
      <vt:lpstr>Slide 8</vt:lpstr>
      <vt:lpstr>Slide 9</vt:lpstr>
      <vt:lpstr>Slide 10</vt:lpstr>
      <vt:lpstr>Slide 11</vt:lpstr>
      <vt:lpstr>Slide 12</vt:lpstr>
      <vt:lpstr>Slide 13</vt:lpstr>
      <vt:lpstr>Slide 14</vt:lpstr>
      <vt:lpstr>Slide 15</vt:lpstr>
      <vt:lpstr>Slide 16</vt:lpstr>
      <vt:lpstr>Slide 17</vt:lpstr>
      <vt:lpstr>ADAPTAREA CURRICULUMULUI GENERAL SE REALIZEAZĂ PRIN:</vt:lpstr>
      <vt:lpstr>CURRICULUM GENERAL-DEFINIȚIE  </vt:lpstr>
      <vt:lpstr>CARACTERISTICILE ELEVILOR CU CERINȚE EDUCAȚIONALE SPECIALE </vt:lpstr>
      <vt:lpstr>ESTE ESENȚIAL CA ADAPTAREA CURRICULARĂ SĂ PORNEASCĂ DE LA: </vt:lpstr>
      <vt:lpstr>ADAPTAREA CURRICULARĂ</vt:lpstr>
      <vt:lpstr>PIP-PLANUL DE INTERVENȚIE PERSONALIZAT</vt:lpstr>
      <vt:lpstr>DIFERENȚE SPECIFICE ÎNTRE P.S.I. Și P.I.P.</vt:lpstr>
      <vt:lpstr>Slide 25</vt:lpstr>
      <vt:lpstr>PIP-PLANUL DE INTERVENȚIE PERSONALIZAT</vt:lpstr>
      <vt:lpstr>ÎN LOC DE ÎNCHEIERE</vt:lpstr>
      <vt:lpstr>BIBLIOGRAFIE</vt:lpstr>
      <vt:lpstr>VĂ MULȚUMESC!</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Admin</cp:lastModifiedBy>
  <cp:revision>1002</cp:revision>
  <dcterms:created xsi:type="dcterms:W3CDTF">2010-05-23T14:28:12Z</dcterms:created>
  <dcterms:modified xsi:type="dcterms:W3CDTF">2019-05-06T11:07:56Z</dcterms:modified>
</cp:coreProperties>
</file>